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4078" r:id="rId5"/>
  </p:sldMasterIdLst>
  <p:notesMasterIdLst>
    <p:notesMasterId r:id="rId44"/>
  </p:notesMasterIdLst>
  <p:handoutMasterIdLst>
    <p:handoutMasterId r:id="rId45"/>
  </p:handoutMasterIdLst>
  <p:sldIdLst>
    <p:sldId id="529" r:id="rId6"/>
    <p:sldId id="697" r:id="rId7"/>
    <p:sldId id="693" r:id="rId8"/>
    <p:sldId id="692" r:id="rId9"/>
    <p:sldId id="635" r:id="rId10"/>
    <p:sldId id="663" r:id="rId11"/>
    <p:sldId id="660" r:id="rId12"/>
    <p:sldId id="677" r:id="rId13"/>
    <p:sldId id="688" r:id="rId14"/>
    <p:sldId id="689" r:id="rId15"/>
    <p:sldId id="690" r:id="rId16"/>
    <p:sldId id="691" r:id="rId17"/>
    <p:sldId id="671" r:id="rId18"/>
    <p:sldId id="656" r:id="rId19"/>
    <p:sldId id="699" r:id="rId20"/>
    <p:sldId id="667" r:id="rId21"/>
    <p:sldId id="668" r:id="rId22"/>
    <p:sldId id="669" r:id="rId23"/>
    <p:sldId id="665" r:id="rId24"/>
    <p:sldId id="664" r:id="rId25"/>
    <p:sldId id="679" r:id="rId26"/>
    <p:sldId id="659" r:id="rId27"/>
    <p:sldId id="658" r:id="rId28"/>
    <p:sldId id="678" r:id="rId29"/>
    <p:sldId id="696" r:id="rId30"/>
    <p:sldId id="695" r:id="rId31"/>
    <p:sldId id="680" r:id="rId32"/>
    <p:sldId id="681" r:id="rId33"/>
    <p:sldId id="682" r:id="rId34"/>
    <p:sldId id="684" r:id="rId35"/>
    <p:sldId id="578" r:id="rId36"/>
    <p:sldId id="262" r:id="rId37"/>
    <p:sldId id="266" r:id="rId38"/>
    <p:sldId id="686" r:id="rId39"/>
    <p:sldId id="694" r:id="rId40"/>
    <p:sldId id="685" r:id="rId41"/>
    <p:sldId id="687" r:id="rId42"/>
    <p:sldId id="698" r:id="rId43"/>
  </p:sldIdLst>
  <p:sldSz cx="9144000" cy="6858000" type="screen4x3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Schwart" initials="BS" lastIdx="2" clrIdx="0">
    <p:extLst>
      <p:ext uri="{19B8F6BF-5375-455C-9EA6-DF929625EA0E}">
        <p15:presenceInfo xmlns:p15="http://schemas.microsoft.com/office/powerpoint/2012/main" userId="Brian Schwa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279"/>
    <a:srgbClr val="0066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79742" autoAdjust="0"/>
  </p:normalViewPr>
  <p:slideViewPr>
    <p:cSldViewPr snapToGrid="0" snapToObjects="1">
      <p:cViewPr varScale="1">
        <p:scale>
          <a:sx n="101" d="100"/>
          <a:sy n="101" d="100"/>
        </p:scale>
        <p:origin x="19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56"/>
    </p:cViewPr>
  </p:sorterViewPr>
  <p:notesViewPr>
    <p:cSldViewPr snapToGrid="0" snapToObjects="1">
      <p:cViewPr varScale="1">
        <p:scale>
          <a:sx n="48" d="100"/>
          <a:sy n="48" d="100"/>
        </p:scale>
        <p:origin x="2672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D45FE3E7-B356-D646-8628-CF1F67AA07A9}" type="datetime1">
              <a:rPr lang="en-US"/>
              <a:pPr>
                <a:defRPr/>
              </a:pPr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6CEB7E7-AAE9-5B40-98D8-5AB8F52F3A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999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1DE7024-D0E7-E642-A920-8E2E7B196571}" type="datetime1">
              <a:rPr lang="en-US"/>
              <a:pPr>
                <a:defRPr/>
              </a:pPr>
              <a:t>10/7/2024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9FED02F-28E4-1140-B3F5-10A61683CC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1065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32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724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1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85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96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74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95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00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10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42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52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45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896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75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75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74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05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996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374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614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58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69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091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189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38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6537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332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86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26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021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70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63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ED02F-28E4-1140-B3F5-10A61683CC7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Geisinger Logotype_PMS2195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0" y="6300788"/>
            <a:ext cx="1714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477838"/>
            <a:ext cx="82296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87513"/>
            <a:ext cx="822960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A5279"/>
                </a:solidFill>
              </a:defRPr>
            </a:lvl1pPr>
            <a:lvl2pPr>
              <a:defRPr>
                <a:solidFill>
                  <a:srgbClr val="1A5279"/>
                </a:solidFill>
              </a:defRPr>
            </a:lvl2pPr>
            <a:lvl3pPr>
              <a:defRPr>
                <a:solidFill>
                  <a:srgbClr val="1A5279"/>
                </a:solidFill>
              </a:defRPr>
            </a:lvl3pPr>
            <a:lvl4pPr>
              <a:defRPr>
                <a:solidFill>
                  <a:srgbClr val="1A5279"/>
                </a:solidFill>
              </a:defRPr>
            </a:lvl4pPr>
            <a:lvl5pPr>
              <a:defRPr>
                <a:solidFill>
                  <a:srgbClr val="1A527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 bwMode="auto">
          <a:xfrm>
            <a:off x="8602663" y="6405563"/>
            <a:ext cx="558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1EE3510-49F9-BB4B-BE64-310A8AF2B304}" type="slidenum">
              <a:rPr lang="en-US" sz="1200">
                <a:solidFill>
                  <a:srgbClr val="1A5279"/>
                </a:solidFill>
              </a:rPr>
              <a:pPr eaLnBrk="1" hangingPunct="1"/>
              <a:t>‹#›</a:t>
            </a:fld>
            <a:endParaRPr lang="en-US" sz="1200" dirty="0">
              <a:solidFill>
                <a:srgbClr val="1A52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407" y="502508"/>
            <a:ext cx="8229600" cy="6588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407" y="1734483"/>
            <a:ext cx="8229600" cy="4721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5279"/>
                </a:solidFill>
              </a:defRPr>
            </a:lvl1pPr>
            <a:lvl2pPr>
              <a:defRPr>
                <a:solidFill>
                  <a:srgbClr val="1A5279"/>
                </a:solidFill>
              </a:defRPr>
            </a:lvl2pPr>
            <a:lvl3pPr>
              <a:defRPr>
                <a:solidFill>
                  <a:srgbClr val="1A5279"/>
                </a:solidFill>
              </a:defRPr>
            </a:lvl3pPr>
            <a:lvl4pPr>
              <a:defRPr>
                <a:solidFill>
                  <a:srgbClr val="1A5279"/>
                </a:solidFill>
              </a:defRPr>
            </a:lvl4pPr>
            <a:lvl5pPr>
              <a:defRPr>
                <a:solidFill>
                  <a:srgbClr val="1A527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 bwMode="auto">
          <a:xfrm>
            <a:off x="8602663" y="6405563"/>
            <a:ext cx="558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1EE3510-49F9-BB4B-BE64-310A8AF2B304}" type="slidenum">
              <a:rPr lang="en-US" sz="1200">
                <a:solidFill>
                  <a:srgbClr val="1A5279"/>
                </a:solidFill>
              </a:rPr>
              <a:pPr eaLnBrk="1" hangingPunct="1"/>
              <a:t>‹#›</a:t>
            </a:fld>
            <a:endParaRPr lang="en-US" sz="1200" dirty="0">
              <a:solidFill>
                <a:srgbClr val="1A5279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881452-49C7-4BD0-B171-0459E48F82CA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1" y="6285470"/>
            <a:ext cx="1990305" cy="537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539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43" y="452116"/>
            <a:ext cx="8229600" cy="6588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9643" y="1600200"/>
            <a:ext cx="3757527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A5279"/>
                </a:solidFill>
              </a:defRPr>
            </a:lvl1pPr>
            <a:lvl2pPr>
              <a:defRPr sz="2400">
                <a:solidFill>
                  <a:srgbClr val="1A5279"/>
                </a:solidFill>
              </a:defRPr>
            </a:lvl2pPr>
            <a:lvl3pPr>
              <a:defRPr sz="2000">
                <a:solidFill>
                  <a:srgbClr val="1A5279"/>
                </a:solidFill>
              </a:defRPr>
            </a:lvl3pPr>
            <a:lvl4pPr>
              <a:defRPr sz="1800">
                <a:solidFill>
                  <a:srgbClr val="1A5279"/>
                </a:solidFill>
              </a:defRPr>
            </a:lvl4pPr>
            <a:lvl5pPr>
              <a:defRPr sz="1800">
                <a:solidFill>
                  <a:srgbClr val="1A527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0643" y="1600200"/>
            <a:ext cx="3757527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A5279"/>
                </a:solidFill>
              </a:defRPr>
            </a:lvl1pPr>
            <a:lvl2pPr>
              <a:defRPr sz="2400">
                <a:solidFill>
                  <a:srgbClr val="1A5279"/>
                </a:solidFill>
              </a:defRPr>
            </a:lvl2pPr>
            <a:lvl3pPr>
              <a:defRPr sz="2000">
                <a:solidFill>
                  <a:srgbClr val="1A5279"/>
                </a:solidFill>
              </a:defRPr>
            </a:lvl3pPr>
            <a:lvl4pPr>
              <a:defRPr sz="1800">
                <a:solidFill>
                  <a:srgbClr val="1A5279"/>
                </a:solidFill>
              </a:defRPr>
            </a:lvl4pPr>
            <a:lvl5pPr>
              <a:defRPr sz="1800">
                <a:solidFill>
                  <a:srgbClr val="1A527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 bwMode="auto">
          <a:xfrm>
            <a:off x="8602663" y="6405563"/>
            <a:ext cx="558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1EE3510-49F9-BB4B-BE64-310A8AF2B304}" type="slidenum">
              <a:rPr lang="en-US" sz="1200">
                <a:solidFill>
                  <a:srgbClr val="1A5279"/>
                </a:solidFill>
              </a:rPr>
              <a:pPr eaLnBrk="1" hangingPunct="1"/>
              <a:t>‹#›</a:t>
            </a:fld>
            <a:endParaRPr lang="en-US" sz="1200" dirty="0">
              <a:solidFill>
                <a:srgbClr val="1A52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0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477838"/>
            <a:ext cx="82296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87513"/>
            <a:ext cx="822960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A5279"/>
                </a:solidFill>
              </a:defRPr>
            </a:lvl1pPr>
            <a:lvl2pPr>
              <a:defRPr>
                <a:solidFill>
                  <a:srgbClr val="1A5279"/>
                </a:solidFill>
              </a:defRPr>
            </a:lvl2pPr>
            <a:lvl3pPr>
              <a:defRPr>
                <a:solidFill>
                  <a:srgbClr val="1A5279"/>
                </a:solidFill>
              </a:defRPr>
            </a:lvl3pPr>
            <a:lvl4pPr>
              <a:defRPr>
                <a:solidFill>
                  <a:srgbClr val="1A5279"/>
                </a:solidFill>
              </a:defRPr>
            </a:lvl4pPr>
            <a:lvl5pPr>
              <a:defRPr>
                <a:solidFill>
                  <a:srgbClr val="1A527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 bwMode="auto">
          <a:xfrm>
            <a:off x="8602663" y="6405563"/>
            <a:ext cx="558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1EE3510-49F9-BB4B-BE64-310A8AF2B304}" type="slidenum">
              <a:rPr lang="en-US" sz="1200">
                <a:solidFill>
                  <a:srgbClr val="1A5279"/>
                </a:solidFill>
              </a:rPr>
              <a:pPr eaLnBrk="1" hangingPunct="1"/>
              <a:t>‹#›</a:t>
            </a:fld>
            <a:endParaRPr lang="en-US" sz="1200" dirty="0">
              <a:solidFill>
                <a:srgbClr val="1A52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0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2663" y="6380163"/>
            <a:ext cx="558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3F1C0B2D-2746-9444-BB01-281FED9BC9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8763000" cy="619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1320800"/>
            <a:ext cx="87122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0400"/>
            <a:ext cx="9144000" cy="19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eisinger Logotype_PMS2195.eps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0" y="6300788"/>
            <a:ext cx="1714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7" r:id="rId3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7375E"/>
          </a:solidFill>
          <a:latin typeface="+mj-lt"/>
          <a:ea typeface="MS PGothic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Arial" pitchFamily="27" charset="0"/>
          <a:ea typeface="MS PGothic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Arial" pitchFamily="27" charset="0"/>
          <a:ea typeface="MS PGothic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Arial" pitchFamily="27" charset="0"/>
          <a:ea typeface="MS PGothic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Arial" pitchFamily="27" charset="0"/>
          <a:ea typeface="MS PGothic" pitchFamily="34" charset="-128"/>
          <a:cs typeface="MS PGothic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Arial" pitchFamily="27" charset="0"/>
          <a:ea typeface="ＭＳ Ｐゴシック" pitchFamily="27" charset="-128"/>
          <a:cs typeface="ＭＳ Ｐゴシック" pitchFamily="2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Arial" pitchFamily="27" charset="0"/>
          <a:ea typeface="ＭＳ Ｐゴシック" pitchFamily="27" charset="-128"/>
          <a:cs typeface="ＭＳ Ｐゴシック" pitchFamily="2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Arial" pitchFamily="27" charset="0"/>
          <a:ea typeface="ＭＳ Ｐゴシック" pitchFamily="27" charset="-128"/>
          <a:cs typeface="ＭＳ Ｐゴシック" pitchFamily="2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Arial" pitchFamily="27" charset="0"/>
          <a:ea typeface="ＭＳ Ｐゴシック" pitchFamily="27" charset="-128"/>
          <a:cs typeface="ＭＳ Ｐゴシック" pitchFamily="2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2400" kern="1200">
          <a:solidFill>
            <a:srgbClr val="0D0D0D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D0D0D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D0D0D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D0D0D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D0D0D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2663" y="6380163"/>
            <a:ext cx="558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3F1C0B2D-2746-9444-BB01-281FED9BC9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8763000" cy="619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1865120"/>
            <a:ext cx="87122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0400"/>
            <a:ext cx="9144000" cy="19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eisinger Logotype_PMS2195.eps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3259" y="948449"/>
            <a:ext cx="2134666" cy="55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aring Graphic_PMS2195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" y="463620"/>
            <a:ext cx="2298227" cy="229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8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7375E"/>
          </a:solidFill>
          <a:latin typeface="+mj-lt"/>
          <a:ea typeface="MS PGothic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Arial" pitchFamily="27" charset="0"/>
          <a:ea typeface="MS PGothic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Arial" pitchFamily="27" charset="0"/>
          <a:ea typeface="MS PGothic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Arial" pitchFamily="27" charset="0"/>
          <a:ea typeface="MS PGothic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Arial" pitchFamily="27" charset="0"/>
          <a:ea typeface="MS PGothic" pitchFamily="34" charset="-128"/>
          <a:cs typeface="MS PGothic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Arial" pitchFamily="27" charset="0"/>
          <a:ea typeface="ＭＳ Ｐゴシック" pitchFamily="27" charset="-128"/>
          <a:cs typeface="ＭＳ Ｐゴシック" pitchFamily="2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Arial" pitchFamily="27" charset="0"/>
          <a:ea typeface="ＭＳ Ｐゴシック" pitchFamily="27" charset="-128"/>
          <a:cs typeface="ＭＳ Ｐゴシック" pitchFamily="2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Arial" pitchFamily="27" charset="0"/>
          <a:ea typeface="ＭＳ Ｐゴシック" pitchFamily="27" charset="-128"/>
          <a:cs typeface="ＭＳ Ｐゴシック" pitchFamily="2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Arial" pitchFamily="27" charset="0"/>
          <a:ea typeface="ＭＳ Ｐゴシック" pitchFamily="27" charset="-128"/>
          <a:cs typeface="ＭＳ Ｐゴシック" pitchFamily="2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2400" kern="1200">
          <a:solidFill>
            <a:srgbClr val="0D0D0D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D0D0D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D0D0D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D0D0D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D0D0D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F8482D-3B73-4AE3-A8DE-0897700A183E}"/>
              </a:ext>
            </a:extLst>
          </p:cNvPr>
          <p:cNvSpPr/>
          <p:nvPr/>
        </p:nvSpPr>
        <p:spPr>
          <a:xfrm>
            <a:off x="0" y="24064"/>
            <a:ext cx="9144000" cy="323822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038F52-1EFC-447A-8C85-99DD7536E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64347"/>
            <a:ext cx="8632669" cy="658812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Social determinants of health in the EHR </a:t>
            </a:r>
            <a:br>
              <a:rPr lang="en-US" sz="24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US" sz="24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US" sz="24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US" sz="24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US" sz="24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US" sz="24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400" dirty="0"/>
              <a:t>HSCRN</a:t>
            </a:r>
            <a:br>
              <a:rPr lang="en-US" sz="2400" dirty="0"/>
            </a:br>
            <a:r>
              <a:rPr lang="en-US" sz="2400" dirty="0"/>
              <a:t>October 2024</a:t>
            </a:r>
            <a:br>
              <a:rPr lang="en-US" sz="2400" dirty="0"/>
            </a:br>
            <a:endParaRPr lang="en-US" sz="2400" dirty="0">
              <a:solidFill>
                <a:srgbClr val="0066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84949D-65B8-4125-A712-BE8E69EFD675}"/>
              </a:ext>
            </a:extLst>
          </p:cNvPr>
          <p:cNvSpPr txBox="1"/>
          <p:nvPr/>
        </p:nvSpPr>
        <p:spPr>
          <a:xfrm>
            <a:off x="50800" y="4241999"/>
            <a:ext cx="904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Annemarie G. Hirsch, PhD, MPH</a:t>
            </a:r>
          </a:p>
          <a:p>
            <a:pPr algn="ctr"/>
            <a:r>
              <a:rPr lang="en-US" sz="2000" dirty="0"/>
              <a:t>Geisinger and Johns Hopkins Bloomberg School of Public Health </a:t>
            </a:r>
          </a:p>
          <a:p>
            <a:pPr algn="ctr"/>
            <a:r>
              <a:rPr lang="en-US" sz="2000" dirty="0"/>
              <a:t>Center for Community Environment and Health</a:t>
            </a:r>
          </a:p>
          <a:p>
            <a:pPr algn="ctr"/>
            <a:r>
              <a:rPr lang="en-US" sz="2000" dirty="0"/>
              <a:t>Department of Population Health Sciences</a:t>
            </a:r>
          </a:p>
          <a:p>
            <a:pPr algn="ctr"/>
            <a:r>
              <a:rPr lang="en-US" sz="2000" dirty="0"/>
              <a:t>Geisinger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592B0E6-92AB-43A1-9AD7-670E6993B1DF}"/>
              </a:ext>
            </a:extLst>
          </p:cNvPr>
          <p:cNvSpPr txBox="1">
            <a:spLocks/>
          </p:cNvSpPr>
          <p:nvPr/>
        </p:nvSpPr>
        <p:spPr bwMode="auto">
          <a:xfrm>
            <a:off x="8602663" y="6405563"/>
            <a:ext cx="558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1EE3510-49F9-BB4B-BE64-310A8AF2B304}" type="slidenum">
              <a:rPr lang="en-US" sz="1200">
                <a:solidFill>
                  <a:srgbClr val="1A5279"/>
                </a:solidFill>
              </a:rPr>
              <a:pPr eaLnBrk="1" hangingPunct="1"/>
              <a:t>1</a:t>
            </a:fld>
            <a:endParaRPr lang="en-US" sz="1200" dirty="0">
              <a:solidFill>
                <a:srgbClr val="1A527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A9C5E7-8F7B-4FBC-91AC-D6D6C31E75E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4" y="6099464"/>
            <a:ext cx="2743200" cy="723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Are We There Yet?: Heaven – Green Valley Church">
            <a:extLst>
              <a:ext uri="{FF2B5EF4-FFF2-40B4-BE49-F238E27FC236}">
                <a16:creationId xmlns:a16="http://schemas.microsoft.com/office/drawing/2014/main" id="{48FA0B40-CE2B-18BD-FCDA-AF19F714B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62000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697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8EC3C6-B12C-6B55-3D28-FE5F73679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73397"/>
            <a:ext cx="6617123" cy="678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92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0E03F4-40E1-243A-70E5-CE3A81A1A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180" y="385011"/>
            <a:ext cx="6746476" cy="635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4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1BAB7D-BAF1-4C3A-B2FE-93E034AE34BB}"/>
              </a:ext>
            </a:extLst>
          </p:cNvPr>
          <p:cNvSpPr txBox="1"/>
          <p:nvPr/>
        </p:nvSpPr>
        <p:spPr>
          <a:xfrm>
            <a:off x="457200" y="438398"/>
            <a:ext cx="8229600" cy="6588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2800" b="1" kern="1200" dirty="0">
                <a:solidFill>
                  <a:srgbClr val="17375E"/>
                </a:solidFill>
                <a:latin typeface="+mj-lt"/>
                <a:ea typeface="MS PGothic" pitchFamily="34" charset="-128"/>
                <a:cs typeface="MS PGothic" charset="0"/>
              </a:rPr>
              <a:t>Existing medical codes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312C5F-EB05-4C17-BE05-496D57A58E6A}"/>
              </a:ext>
            </a:extLst>
          </p:cNvPr>
          <p:cNvSpPr txBox="1"/>
          <p:nvPr/>
        </p:nvSpPr>
        <p:spPr>
          <a:xfrm>
            <a:off x="38100" y="1420052"/>
            <a:ext cx="4419600" cy="48936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1A527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A5279"/>
                </a:solidFill>
              </a:rPr>
              <a:t>Challenges</a:t>
            </a:r>
          </a:p>
          <a:p>
            <a:pPr marL="85725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5279"/>
                </a:solidFill>
              </a:rPr>
              <a:t>Limited reimbursement</a:t>
            </a:r>
          </a:p>
          <a:p>
            <a:pPr marL="85725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5279"/>
                </a:solidFill>
              </a:rPr>
              <a:t>Codes are underutilized</a:t>
            </a:r>
          </a:p>
          <a:p>
            <a:pPr marL="1314450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5279"/>
                </a:solidFill>
              </a:rPr>
              <a:t>Only 1.6% of Medicare beneficiaries had any Z-code in their records (2019). </a:t>
            </a:r>
          </a:p>
          <a:p>
            <a:pPr marL="85725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5279"/>
                </a:solidFill>
              </a:rPr>
              <a:t>Codes are not comprehensive.</a:t>
            </a:r>
          </a:p>
          <a:p>
            <a:pPr marL="85725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1A5279"/>
              </a:solidFill>
            </a:endParaRPr>
          </a:p>
          <a:p>
            <a:pPr marL="400050" lvl="1">
              <a:spcBef>
                <a:spcPts val="0"/>
              </a:spcBef>
            </a:pPr>
            <a:endParaRPr lang="en-US" dirty="0">
              <a:solidFill>
                <a:srgbClr val="1A5279"/>
              </a:solidFill>
            </a:endParaRPr>
          </a:p>
          <a:p>
            <a:pPr marL="400050" lvl="1">
              <a:spcBef>
                <a:spcPts val="0"/>
              </a:spcBef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8BD864-1178-4F1B-9778-5F6703BCF6F9}"/>
              </a:ext>
            </a:extLst>
          </p:cNvPr>
          <p:cNvSpPr txBox="1"/>
          <p:nvPr/>
        </p:nvSpPr>
        <p:spPr>
          <a:xfrm>
            <a:off x="4572000" y="1720840"/>
            <a:ext cx="4419600" cy="34163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1A527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A5279"/>
                </a:solidFill>
              </a:rPr>
              <a:t>Facilitators</a:t>
            </a:r>
          </a:p>
          <a:p>
            <a:pPr marL="85725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5279"/>
                </a:solidFill>
              </a:rPr>
              <a:t>Z codes documented by any clinician can be used </a:t>
            </a:r>
          </a:p>
          <a:p>
            <a:pPr marL="85725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5279"/>
                </a:solidFill>
              </a:rPr>
              <a:t>Self-reported data can be coded </a:t>
            </a:r>
          </a:p>
          <a:p>
            <a:pPr marL="85725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5279"/>
                </a:solidFill>
              </a:rPr>
              <a:t>There is an effort to develop new ICD-10 Z codes.</a:t>
            </a:r>
          </a:p>
        </p:txBody>
      </p:sp>
    </p:spTree>
    <p:extLst>
      <p:ext uri="{BB962C8B-B14F-4D97-AF65-F5344CB8AC3E}">
        <p14:creationId xmlns:p14="http://schemas.microsoft.com/office/powerpoint/2010/main" val="3819624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1BAB7D-BAF1-4C3A-B2FE-93E034AE34BB}"/>
              </a:ext>
            </a:extLst>
          </p:cNvPr>
          <p:cNvSpPr txBox="1"/>
          <p:nvPr/>
        </p:nvSpPr>
        <p:spPr>
          <a:xfrm>
            <a:off x="205787" y="123191"/>
            <a:ext cx="8229600" cy="6588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en-US" sz="4000" b="1" dirty="0">
                <a:solidFill>
                  <a:srgbClr val="17375E"/>
                </a:solidFill>
                <a:latin typeface="+mj-lt"/>
                <a:ea typeface="MS PGothic" pitchFamily="34" charset="-128"/>
              </a:rPr>
              <a:t>SDoH Screening</a:t>
            </a:r>
            <a:endParaRPr lang="en-US" sz="4000" b="1" kern="1200" dirty="0">
              <a:solidFill>
                <a:srgbClr val="17375E"/>
              </a:solidFill>
              <a:latin typeface="+mj-lt"/>
              <a:ea typeface="MS PGothic" pitchFamily="34" charset="-128"/>
              <a:cs typeface="MS PGothic" charset="0"/>
            </a:endParaRPr>
          </a:p>
        </p:txBody>
      </p:sp>
      <p:pic>
        <p:nvPicPr>
          <p:cNvPr id="2050" name="Picture 2" descr="Physician-Patient Relationship | UW Department of Bioethics &amp; Humanities">
            <a:extLst>
              <a:ext uri="{FF2B5EF4-FFF2-40B4-BE49-F238E27FC236}">
                <a16:creationId xmlns:a16="http://schemas.microsoft.com/office/drawing/2014/main" id="{BBAC2031-4F18-E6B5-DAAC-14601FC22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90" y="957570"/>
            <a:ext cx="2524376" cy="379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Physicians Can Build Better Patient Relationships">
            <a:extLst>
              <a:ext uri="{FF2B5EF4-FFF2-40B4-BE49-F238E27FC236}">
                <a16:creationId xmlns:a16="http://schemas.microsoft.com/office/drawing/2014/main" id="{1B64720E-7DE4-7DCE-3A91-681A1B3F8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87" y="1840832"/>
            <a:ext cx="3931323" cy="261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omen Doctors vs. Men Doctors">
            <a:extLst>
              <a:ext uri="{FF2B5EF4-FFF2-40B4-BE49-F238E27FC236}">
                <a16:creationId xmlns:a16="http://schemas.microsoft.com/office/drawing/2014/main" id="{53E03B25-0372-9AF2-35B7-5269BFF38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8" y="4751031"/>
            <a:ext cx="3613358" cy="202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0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1BAB7D-BAF1-4C3A-B2FE-93E034AE34BB}"/>
              </a:ext>
            </a:extLst>
          </p:cNvPr>
          <p:cNvSpPr txBox="1"/>
          <p:nvPr/>
        </p:nvSpPr>
        <p:spPr>
          <a:xfrm>
            <a:off x="174993" y="232208"/>
            <a:ext cx="8229600" cy="6588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2800" b="1" dirty="0">
                <a:solidFill>
                  <a:srgbClr val="17375E"/>
                </a:solidFill>
                <a:latin typeface="+mj-lt"/>
                <a:ea typeface="MS PGothic" pitchFamily="34" charset="-128"/>
              </a:rPr>
              <a:t>SDoH Screening</a:t>
            </a:r>
            <a:endParaRPr lang="en-US" sz="2800" b="1" kern="1200" dirty="0">
              <a:solidFill>
                <a:srgbClr val="17375E"/>
              </a:solidFill>
              <a:latin typeface="+mj-lt"/>
              <a:ea typeface="MS PGothic" pitchFamily="34" charset="-128"/>
              <a:cs typeface="MS PGothic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184A5A-400F-C544-2018-15151040F1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565"/>
          <a:stretch/>
        </p:blipFill>
        <p:spPr>
          <a:xfrm>
            <a:off x="1962696" y="891020"/>
            <a:ext cx="5629230" cy="49263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B4EF33-8FFD-65C5-5E78-0FA5EDFB832E}"/>
              </a:ext>
            </a:extLst>
          </p:cNvPr>
          <p:cNvSpPr txBox="1"/>
          <p:nvPr/>
        </p:nvSpPr>
        <p:spPr>
          <a:xfrm>
            <a:off x="150930" y="6348793"/>
            <a:ext cx="825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NORC at University of Chicago and American Health Information Management Association (AHIMA)</a:t>
            </a:r>
          </a:p>
        </p:txBody>
      </p:sp>
    </p:spTree>
    <p:extLst>
      <p:ext uri="{BB962C8B-B14F-4D97-AF65-F5344CB8AC3E}">
        <p14:creationId xmlns:p14="http://schemas.microsoft.com/office/powerpoint/2010/main" val="1684337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73138E-4672-36BE-D73B-7CB2B9CD83C3}"/>
              </a:ext>
            </a:extLst>
          </p:cNvPr>
          <p:cNvSpPr txBox="1"/>
          <p:nvPr/>
        </p:nvSpPr>
        <p:spPr>
          <a:xfrm>
            <a:off x="150930" y="6625792"/>
            <a:ext cx="825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NORC at University of Chicago and American Health Information Management Association (AHIMA)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385BA1-F609-4796-1F00-704D9A352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78" y="9046"/>
            <a:ext cx="7221806" cy="662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38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1BAB7D-BAF1-4C3A-B2FE-93E034AE34BB}"/>
              </a:ext>
            </a:extLst>
          </p:cNvPr>
          <p:cNvSpPr txBox="1"/>
          <p:nvPr/>
        </p:nvSpPr>
        <p:spPr>
          <a:xfrm>
            <a:off x="174993" y="232208"/>
            <a:ext cx="8229600" cy="6588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2800" b="1" dirty="0">
                <a:solidFill>
                  <a:srgbClr val="17375E"/>
                </a:solidFill>
                <a:latin typeface="+mj-lt"/>
                <a:ea typeface="MS PGothic" pitchFamily="34" charset="-128"/>
              </a:rPr>
              <a:t>SDoH Screening</a:t>
            </a:r>
            <a:endParaRPr lang="en-US" sz="2800" b="1" kern="1200" dirty="0">
              <a:solidFill>
                <a:srgbClr val="17375E"/>
              </a:solidFill>
              <a:latin typeface="+mj-lt"/>
              <a:ea typeface="MS PGothic" pitchFamily="34" charset="-128"/>
              <a:cs typeface="MS PGothic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5BE83D-4277-E2C5-98EF-2CDAF6BF6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30" y="983352"/>
            <a:ext cx="6370185" cy="4478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D733C-9F4E-4E16-2506-9DF5848FF7FD}"/>
              </a:ext>
            </a:extLst>
          </p:cNvPr>
          <p:cNvSpPr txBox="1"/>
          <p:nvPr/>
        </p:nvSpPr>
        <p:spPr>
          <a:xfrm>
            <a:off x="0" y="6194070"/>
            <a:ext cx="6767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NORC at University of Chicago and American Health Information Management Association (AHIMA)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879212-868D-57A7-6609-522C5E36F1C8}"/>
              </a:ext>
            </a:extLst>
          </p:cNvPr>
          <p:cNvSpPr txBox="1"/>
          <p:nvPr/>
        </p:nvSpPr>
        <p:spPr>
          <a:xfrm>
            <a:off x="6442375" y="1139763"/>
            <a:ext cx="2550695" cy="378565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Health systems often customize screening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EHR vendors allow for built-in flexibility of screening tools.</a:t>
            </a:r>
          </a:p>
        </p:txBody>
      </p:sp>
    </p:spTree>
    <p:extLst>
      <p:ext uri="{BB962C8B-B14F-4D97-AF65-F5344CB8AC3E}">
        <p14:creationId xmlns:p14="http://schemas.microsoft.com/office/powerpoint/2010/main" val="1031475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1BAB7D-BAF1-4C3A-B2FE-93E034AE34BB}"/>
              </a:ext>
            </a:extLst>
          </p:cNvPr>
          <p:cNvSpPr txBox="1"/>
          <p:nvPr/>
        </p:nvSpPr>
        <p:spPr>
          <a:xfrm>
            <a:off x="174993" y="232208"/>
            <a:ext cx="8229600" cy="6588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2800" b="1" dirty="0">
                <a:solidFill>
                  <a:srgbClr val="17375E"/>
                </a:solidFill>
                <a:latin typeface="+mj-lt"/>
                <a:ea typeface="MS PGothic" pitchFamily="34" charset="-128"/>
              </a:rPr>
              <a:t>SDoH Screening</a:t>
            </a:r>
            <a:endParaRPr lang="en-US" sz="2800" b="1" kern="1200" dirty="0">
              <a:solidFill>
                <a:srgbClr val="17375E"/>
              </a:solidFill>
              <a:latin typeface="+mj-lt"/>
              <a:ea typeface="MS PGothic" pitchFamily="34" charset="-128"/>
              <a:cs typeface="MS PGothic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FA182D-02A6-4BBF-67D8-8C09DF93A0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55"/>
          <a:stretch/>
        </p:blipFill>
        <p:spPr>
          <a:xfrm>
            <a:off x="5005138" y="387033"/>
            <a:ext cx="4138862" cy="2825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960931-464C-8F5B-ABED-008F47091947}"/>
              </a:ext>
            </a:extLst>
          </p:cNvPr>
          <p:cNvSpPr txBox="1"/>
          <p:nvPr/>
        </p:nvSpPr>
        <p:spPr>
          <a:xfrm>
            <a:off x="150930" y="6232520"/>
            <a:ext cx="8253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NORC at University of Chicago and American Health Information Management Association (AHIMA)</a:t>
            </a:r>
          </a:p>
          <a:p>
            <a:r>
              <a:rPr lang="en-US" sz="1200" dirty="0">
                <a:latin typeface="+mj-lt"/>
              </a:rPr>
              <a:t>He Z, et al. Enriching real-world data with social determinants of health for health outcomes and health equity: Successes, challenges, and opportunities. Yearb Med Inform 2023.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j-lt"/>
              </a:rPr>
              <a:t>DOI: 10.1055/s-0043-1768732</a:t>
            </a:r>
            <a:endParaRPr lang="en-US" sz="1200" dirty="0">
              <a:latin typeface="+mj-lt"/>
            </a:endParaRP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F15173-0D45-08C9-AE4B-2EEDEDA67F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347"/>
          <a:stretch/>
        </p:blipFill>
        <p:spPr>
          <a:xfrm>
            <a:off x="59277" y="3016585"/>
            <a:ext cx="8775865" cy="254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83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1BAB7D-BAF1-4C3A-B2FE-93E034AE34BB}"/>
              </a:ext>
            </a:extLst>
          </p:cNvPr>
          <p:cNvSpPr txBox="1"/>
          <p:nvPr/>
        </p:nvSpPr>
        <p:spPr>
          <a:xfrm>
            <a:off x="174993" y="232208"/>
            <a:ext cx="8229600" cy="6588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2800" b="1" dirty="0">
                <a:solidFill>
                  <a:srgbClr val="17375E"/>
                </a:solidFill>
                <a:latin typeface="+mj-lt"/>
                <a:ea typeface="MS PGothic" pitchFamily="34" charset="-128"/>
              </a:rPr>
              <a:t>SDoH Screening</a:t>
            </a:r>
            <a:endParaRPr lang="en-US" sz="2800" b="1" kern="1200" dirty="0">
              <a:solidFill>
                <a:srgbClr val="17375E"/>
              </a:solidFill>
              <a:latin typeface="+mj-lt"/>
              <a:ea typeface="MS PGothic" pitchFamily="34" charset="-128"/>
              <a:cs typeface="MS PGothic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0DE845-45A3-FE17-1D02-B09FFC4A1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28391"/>
            <a:ext cx="8337237" cy="5250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44569A-6CD4-11B6-E4D2-627CC1DABCD8}"/>
              </a:ext>
            </a:extLst>
          </p:cNvPr>
          <p:cNvSpPr txBox="1"/>
          <p:nvPr/>
        </p:nvSpPr>
        <p:spPr>
          <a:xfrm>
            <a:off x="150930" y="6348793"/>
            <a:ext cx="825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NORC at University of Chicago and American Health Information Management Association (AHIMA)</a:t>
            </a:r>
          </a:p>
        </p:txBody>
      </p:sp>
    </p:spTree>
    <p:extLst>
      <p:ext uri="{BB962C8B-B14F-4D97-AF65-F5344CB8AC3E}">
        <p14:creationId xmlns:p14="http://schemas.microsoft.com/office/powerpoint/2010/main" val="966576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1BAB7D-BAF1-4C3A-B2FE-93E034AE34BB}"/>
              </a:ext>
            </a:extLst>
          </p:cNvPr>
          <p:cNvSpPr txBox="1"/>
          <p:nvPr/>
        </p:nvSpPr>
        <p:spPr>
          <a:xfrm>
            <a:off x="174993" y="232208"/>
            <a:ext cx="8229600" cy="6588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2800" b="1" kern="1200" dirty="0">
                <a:solidFill>
                  <a:srgbClr val="17375E"/>
                </a:solidFill>
                <a:latin typeface="+mj-lt"/>
                <a:ea typeface="MS PGothic" pitchFamily="34" charset="-128"/>
                <a:cs typeface="MS PGothic" charset="0"/>
              </a:rPr>
              <a:t>CMS Screening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231D12-D980-41FD-A950-D1DB6C394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5" y="1074910"/>
            <a:ext cx="3314165" cy="2163406"/>
          </a:xfrm>
        </p:spPr>
        <p:txBody>
          <a:bodyPr/>
          <a:lstStyle/>
          <a:p>
            <a:pPr marL="0" indent="0"/>
            <a:r>
              <a:rPr lang="en-US" b="1" dirty="0"/>
              <a:t>CMS SDoH inpatient reporting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Voluntary in 2023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Required in 2024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2 inpatient quality metrics in 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collection tools: unspecified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Coding standards: unspecified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075C28-6AFF-27C7-F711-221598AD2757}"/>
              </a:ext>
            </a:extLst>
          </p:cNvPr>
          <p:cNvSpPr/>
          <p:nvPr/>
        </p:nvSpPr>
        <p:spPr>
          <a:xfrm>
            <a:off x="4114800" y="232208"/>
            <a:ext cx="4764505" cy="4593785"/>
          </a:xfrm>
          <a:prstGeom prst="roundRect">
            <a:avLst/>
          </a:prstGeom>
          <a:solidFill>
            <a:srgbClr val="0066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Food insecurity</a:t>
            </a:r>
          </a:p>
          <a:p>
            <a:pPr algn="ctr"/>
            <a:r>
              <a:rPr lang="en-US" sz="2000" b="1" dirty="0"/>
              <a:t>Interpersonal Safety</a:t>
            </a:r>
          </a:p>
          <a:p>
            <a:pPr algn="ctr"/>
            <a:r>
              <a:rPr lang="en-US" sz="2000" b="1" dirty="0"/>
              <a:t>Housing Insecurity</a:t>
            </a:r>
          </a:p>
          <a:p>
            <a:pPr algn="ctr"/>
            <a:r>
              <a:rPr lang="en-US" sz="2000" b="1" dirty="0"/>
              <a:t>Transportation insecurity</a:t>
            </a:r>
          </a:p>
          <a:p>
            <a:pPr algn="ctr"/>
            <a:r>
              <a:rPr lang="en-US" sz="2000" b="1" dirty="0"/>
              <a:t>Utilities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Number of adult patients screened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Number of adult patients who screened positive in any domain</a:t>
            </a:r>
          </a:p>
        </p:txBody>
      </p:sp>
      <p:pic>
        <p:nvPicPr>
          <p:cNvPr id="3074" name="Picture 2" descr="Centers for Medicare &amp; Medicaid Services - Wikipedia">
            <a:extLst>
              <a:ext uri="{FF2B5EF4-FFF2-40B4-BE49-F238E27FC236}">
                <a16:creationId xmlns:a16="http://schemas.microsoft.com/office/drawing/2014/main" id="{27C36BBB-23A6-927F-8F89-C6AA1E950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793" y="5044239"/>
            <a:ext cx="36290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21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80987-EADA-4ACC-A1DF-EC3960982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870"/>
            <a:ext cx="8585200" cy="4721225"/>
          </a:xfrm>
        </p:spPr>
        <p:txBody>
          <a:bodyPr/>
          <a:lstStyle/>
          <a:p>
            <a:r>
              <a:rPr lang="en-US" sz="3200" b="1" dirty="0">
                <a:solidFill>
                  <a:srgbClr val="006699"/>
                </a:solidFill>
              </a:rPr>
              <a:t>Overview</a:t>
            </a:r>
          </a:p>
          <a:p>
            <a:pPr marL="0" indent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1D34C5-C657-E0A1-F446-E1A34D81781A}"/>
              </a:ext>
            </a:extLst>
          </p:cNvPr>
          <p:cNvSpPr txBox="1"/>
          <p:nvPr/>
        </p:nvSpPr>
        <p:spPr>
          <a:xfrm>
            <a:off x="721895" y="1263316"/>
            <a:ext cx="78084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Electronic health record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Medical coding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SDoH screening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Natural language processing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Surrogate measures for SDoH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Social-spatial determinants of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Conclusions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41813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F2655F-E7FD-A2E3-FB62-EE77F4E09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40" y="0"/>
            <a:ext cx="8002519" cy="64609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8C6732-2892-A8B7-6EF9-804F85D85F44}"/>
              </a:ext>
            </a:extLst>
          </p:cNvPr>
          <p:cNvSpPr txBox="1"/>
          <p:nvPr/>
        </p:nvSpPr>
        <p:spPr>
          <a:xfrm>
            <a:off x="0" y="6460959"/>
            <a:ext cx="4343400" cy="276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Gravity_AHC_HRSN_Documentation_Resource_V1.1.</a:t>
            </a:r>
          </a:p>
        </p:txBody>
      </p:sp>
    </p:spTree>
    <p:extLst>
      <p:ext uri="{BB962C8B-B14F-4D97-AF65-F5344CB8AC3E}">
        <p14:creationId xmlns:p14="http://schemas.microsoft.com/office/powerpoint/2010/main" val="1431365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1BAB7D-BAF1-4C3A-B2FE-93E034AE34BB}"/>
              </a:ext>
            </a:extLst>
          </p:cNvPr>
          <p:cNvSpPr txBox="1"/>
          <p:nvPr/>
        </p:nvSpPr>
        <p:spPr>
          <a:xfrm>
            <a:off x="457200" y="1867769"/>
            <a:ext cx="8229600" cy="6588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en-US" sz="4000" b="1" dirty="0">
                <a:solidFill>
                  <a:srgbClr val="17375E"/>
                </a:solidFill>
                <a:latin typeface="+mj-lt"/>
                <a:ea typeface="MS PGothic" pitchFamily="34" charset="-128"/>
              </a:rPr>
              <a:t>Unstructured EHR Data</a:t>
            </a:r>
            <a:endParaRPr lang="en-US" sz="4000" b="1" kern="1200" dirty="0">
              <a:solidFill>
                <a:srgbClr val="17375E"/>
              </a:solidFill>
              <a:latin typeface="+mj-lt"/>
              <a:ea typeface="MS PGothic" pitchFamily="34" charset="-128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13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0B728C-F431-4D0A-87D0-3C7B1527E83C}"/>
              </a:ext>
            </a:extLst>
          </p:cNvPr>
          <p:cNvSpPr/>
          <p:nvPr/>
        </p:nvSpPr>
        <p:spPr>
          <a:xfrm>
            <a:off x="831850" y="741882"/>
            <a:ext cx="7480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1A5279"/>
                </a:solidFill>
              </a:rPr>
              <a:t>“In an ideal world all of this [SDH] information would be collected in a codified way…, but we have not begun to even look at the free text physician notes section, where they anticipate even more information may be collected.”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dirty="0"/>
              <a:t>– EHR vendor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CB83D-8D3F-4386-BA60-2B81C1BEFE8B}"/>
              </a:ext>
            </a:extLst>
          </p:cNvPr>
          <p:cNvSpPr txBox="1"/>
          <p:nvPr/>
        </p:nvSpPr>
        <p:spPr>
          <a:xfrm>
            <a:off x="298450" y="6331609"/>
            <a:ext cx="748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HHS. Incorporating social determinants of health in electronic health record: a qualitative study of perspective on current practices among top vendors. Final report. November 2018.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A7A265-4BCB-2992-07E6-A054753B518F}"/>
              </a:ext>
            </a:extLst>
          </p:cNvPr>
          <p:cNvSpPr txBox="1"/>
          <p:nvPr/>
        </p:nvSpPr>
        <p:spPr>
          <a:xfrm>
            <a:off x="831850" y="3429000"/>
            <a:ext cx="7892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About 80% of medical data in the EHR are unstructured: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encounter notes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discharge summaries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radiology/pathology reports</a:t>
            </a:r>
          </a:p>
        </p:txBody>
      </p:sp>
    </p:spTree>
    <p:extLst>
      <p:ext uri="{BB962C8B-B14F-4D97-AF65-F5344CB8AC3E}">
        <p14:creationId xmlns:p14="http://schemas.microsoft.com/office/powerpoint/2010/main" val="32528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1BAB7D-BAF1-4C3A-B2FE-93E034AE34BB}"/>
              </a:ext>
            </a:extLst>
          </p:cNvPr>
          <p:cNvSpPr txBox="1"/>
          <p:nvPr/>
        </p:nvSpPr>
        <p:spPr>
          <a:xfrm>
            <a:off x="769643" y="452116"/>
            <a:ext cx="8229600" cy="6588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2800" b="1" kern="1200" dirty="0">
                <a:solidFill>
                  <a:srgbClr val="17375E"/>
                </a:solidFill>
                <a:latin typeface="+mj-lt"/>
                <a:ea typeface="MS PGothic" pitchFamily="34" charset="-128"/>
                <a:cs typeface="MS PGothic" charset="0"/>
              </a:rPr>
              <a:t>Free-text notes</a:t>
            </a:r>
          </a:p>
        </p:txBody>
      </p:sp>
      <p:sp>
        <p:nvSpPr>
          <p:cNvPr id="5124" name="Content Placeholder 3">
            <a:extLst>
              <a:ext uri="{FF2B5EF4-FFF2-40B4-BE49-F238E27FC236}">
                <a16:creationId xmlns:a16="http://schemas.microsoft.com/office/drawing/2014/main" id="{0F59EC1D-9073-47C7-9DD3-0DE3525CC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9643" y="1251285"/>
            <a:ext cx="7948527" cy="4525963"/>
          </a:xfrm>
        </p:spPr>
        <p:txBody>
          <a:bodyPr/>
          <a:lstStyle/>
          <a:p>
            <a:pPr marL="0" indent="0"/>
            <a:r>
              <a:rPr lang="en-US" sz="2400" b="1" dirty="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“Due to </a:t>
            </a:r>
            <a:r>
              <a:rPr lang="en-US" sz="2400" b="1" dirty="0">
                <a:solidFill>
                  <a:srgbClr val="C00000"/>
                </a:solidFill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transportation difficulties</a:t>
            </a:r>
            <a:r>
              <a:rPr lang="en-US" sz="2400" b="1" dirty="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and </a:t>
            </a:r>
            <a:r>
              <a:rPr lang="en-US" sz="2400" b="1" dirty="0">
                <a:solidFill>
                  <a:srgbClr val="C00000"/>
                </a:solidFill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lack of insurance</a:t>
            </a:r>
            <a:r>
              <a:rPr lang="en-US" sz="2400" b="1" dirty="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, she only attended two prenatal appointments.”</a:t>
            </a:r>
          </a:p>
          <a:p>
            <a:pPr marL="0" indent="0"/>
            <a:endParaRPr lang="en-US" sz="2400" b="1" dirty="0">
              <a:latin typeface="Bradley Hand ITC" panose="03070402050302030203" pitchFamily="66" charset="0"/>
              <a:cs typeface="Dreaming Outloud Script Pro" panose="03050502040304050704" pitchFamily="66" charset="0"/>
            </a:endParaRPr>
          </a:p>
          <a:p>
            <a:pPr marL="0" indent="0"/>
            <a:r>
              <a:rPr lang="en-US" sz="2400" b="1" dirty="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“…she stopped getting them (mammograms) anymore because her </a:t>
            </a:r>
            <a:r>
              <a:rPr lang="en-US" sz="2400" b="1" dirty="0">
                <a:solidFill>
                  <a:srgbClr val="C00000"/>
                </a:solidFill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insurance stopped paying</a:t>
            </a:r>
            <a:r>
              <a:rPr lang="en-US" sz="2400" b="1" dirty="0">
                <a:solidFill>
                  <a:schemeClr val="tx1"/>
                </a:solidFill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.”</a:t>
            </a:r>
          </a:p>
          <a:p>
            <a:pPr marL="0" indent="0"/>
            <a:endParaRPr lang="en-US" sz="2400" b="1" dirty="0">
              <a:solidFill>
                <a:schemeClr val="tx1"/>
              </a:solidFill>
              <a:latin typeface="Bradley Hand ITC" panose="03070402050302030203" pitchFamily="66" charset="0"/>
              <a:cs typeface="Dreaming Outloud Script Pro" panose="03050502040304050704" pitchFamily="66" charset="0"/>
            </a:endParaRPr>
          </a:p>
          <a:p>
            <a:pPr marL="0" indent="0"/>
            <a:r>
              <a:rPr lang="en-US" sz="2400" b="1" u="none" strike="noStrike" cap="none" dirty="0">
                <a:solidFill>
                  <a:srgbClr val="073763"/>
                </a:solidFill>
                <a:latin typeface="Bradley Hand ITC" panose="03070402050302030203" pitchFamily="66" charset="0"/>
                <a:ea typeface="Average"/>
                <a:cs typeface="Average"/>
                <a:sym typeface="Average"/>
              </a:rPr>
              <a:t>“Does not feel it (antidepressant) would help her as a lot of her mood changes are due to </a:t>
            </a:r>
            <a:r>
              <a:rPr lang="en-US" sz="2400" b="1" u="none" strike="noStrike" cap="none" dirty="0">
                <a:solidFill>
                  <a:srgbClr val="C00000"/>
                </a:solidFill>
                <a:latin typeface="Bradley Hand ITC" panose="03070402050302030203" pitchFamily="66" charset="0"/>
                <a:ea typeface="Average"/>
                <a:cs typeface="Average"/>
                <a:sym typeface="Average"/>
              </a:rPr>
              <a:t>financial situation.</a:t>
            </a:r>
            <a:r>
              <a:rPr lang="en-US" sz="2400" b="1" u="none" strike="noStrike" cap="none" dirty="0">
                <a:latin typeface="Bradley Hand ITC" panose="03070402050302030203" pitchFamily="66" charset="0"/>
                <a:ea typeface="Average"/>
                <a:cs typeface="Average"/>
                <a:sym typeface="Average"/>
              </a:rPr>
              <a:t>”</a:t>
            </a:r>
          </a:p>
          <a:p>
            <a:pPr marL="0" indent="0"/>
            <a:endParaRPr lang="en-US" sz="2400" b="1" dirty="0">
              <a:solidFill>
                <a:srgbClr val="C00000"/>
              </a:solidFill>
              <a:latin typeface="Bradley Hand ITC" panose="03070402050302030203" pitchFamily="66" charset="0"/>
              <a:ea typeface="Average"/>
              <a:cs typeface="Average"/>
              <a:sym typeface="Average"/>
            </a:endParaRPr>
          </a:p>
          <a:p>
            <a:pPr marL="0" indent="0"/>
            <a:r>
              <a:rPr lang="en-US" sz="2400" b="1" u="none" strike="noStrike" cap="none" dirty="0">
                <a:solidFill>
                  <a:srgbClr val="073763"/>
                </a:solidFill>
                <a:latin typeface="Bradley Hand ITC" panose="03070402050302030203" pitchFamily="66" charset="0"/>
                <a:ea typeface="Average"/>
                <a:cs typeface="Average"/>
                <a:sym typeface="Average"/>
              </a:rPr>
              <a:t>“C/o ongoing depression… Worsening over the past year. Also grew up in </a:t>
            </a:r>
            <a:r>
              <a:rPr lang="en-US" sz="2400" b="1" u="none" strike="noStrike" cap="none" dirty="0">
                <a:solidFill>
                  <a:srgbClr val="C00000"/>
                </a:solidFill>
                <a:latin typeface="Bradley Hand ITC" panose="03070402050302030203" pitchFamily="66" charset="0"/>
                <a:ea typeface="Average"/>
                <a:cs typeface="Average"/>
                <a:sym typeface="Average"/>
              </a:rPr>
              <a:t>foster care </a:t>
            </a:r>
            <a:r>
              <a:rPr lang="en-US" sz="2400" b="1" u="none" strike="noStrike" cap="none" dirty="0">
                <a:solidFill>
                  <a:srgbClr val="073763"/>
                </a:solidFill>
                <a:latin typeface="Bradley Hand ITC" panose="03070402050302030203" pitchFamily="66" charset="0"/>
                <a:ea typeface="Average"/>
                <a:cs typeface="Average"/>
                <a:sym typeface="Average"/>
              </a:rPr>
              <a:t>and suffered </a:t>
            </a:r>
            <a:r>
              <a:rPr lang="en-US" sz="2400" b="1" u="none" strike="noStrike" cap="none" dirty="0">
                <a:solidFill>
                  <a:srgbClr val="C00000"/>
                </a:solidFill>
                <a:latin typeface="Bradley Hand ITC" panose="03070402050302030203" pitchFamily="66" charset="0"/>
                <a:ea typeface="Average"/>
                <a:cs typeface="Average"/>
                <a:sym typeface="Average"/>
              </a:rPr>
              <a:t>physical and emotional abuse</a:t>
            </a:r>
            <a:r>
              <a:rPr lang="en-US" sz="2400" b="1" u="none" strike="noStrike" cap="none" dirty="0">
                <a:solidFill>
                  <a:srgbClr val="073763"/>
                </a:solidFill>
                <a:latin typeface="Bradley Hand ITC" panose="03070402050302030203" pitchFamily="66" charset="0"/>
                <a:ea typeface="Average"/>
                <a:cs typeface="Average"/>
                <a:sym typeface="Average"/>
              </a:rPr>
              <a:t>.”</a:t>
            </a:r>
            <a:endParaRPr lang="en-US" sz="2400" b="1" dirty="0">
              <a:solidFill>
                <a:srgbClr val="073763"/>
              </a:solidFill>
              <a:latin typeface="Bradley Hand ITC" panose="03070402050302030203" pitchFamily="66" charset="0"/>
              <a:ea typeface="Average"/>
              <a:cs typeface="Average"/>
              <a:sym typeface="Average"/>
            </a:endParaRPr>
          </a:p>
          <a:p>
            <a:pPr marL="0" indent="0"/>
            <a:endParaRPr lang="en-US" sz="2400" b="1" dirty="0">
              <a:solidFill>
                <a:srgbClr val="C00000"/>
              </a:solidFill>
              <a:latin typeface="Bradley Hand ITC" panose="03070402050302030203" pitchFamily="66" charset="0"/>
              <a:ea typeface="Average"/>
              <a:cs typeface="Average"/>
              <a:sym typeface="Average"/>
            </a:endParaRPr>
          </a:p>
          <a:p>
            <a:pPr marL="0" indent="0"/>
            <a:endParaRPr lang="en-US" sz="2400" b="1" dirty="0">
              <a:solidFill>
                <a:schemeClr val="tx1"/>
              </a:solidFill>
              <a:latin typeface="Lucida Handwriting" panose="03010101010101010101" pitchFamily="66" charset="0"/>
              <a:cs typeface="Dreaming Outloud Script Pro" panose="03050502040304050704" pitchFamily="66" charset="0"/>
            </a:endParaRPr>
          </a:p>
          <a:p>
            <a:pPr marL="457200" lvl="1" indent="0">
              <a:buNone/>
            </a:pPr>
            <a:endParaRPr lang="en-US" dirty="0">
              <a:latin typeface="Lucida Handwriting" panose="03010101010101010101" pitchFamily="66" charset="0"/>
              <a:cs typeface="Dreaming Outloud Script Pro" panose="030505020403040507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31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A0C864-B4BE-5761-3299-2366FECFD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63" y="228600"/>
            <a:ext cx="8194359" cy="63368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B170A3-735C-85FC-6F02-57F0FE072E45}"/>
              </a:ext>
            </a:extLst>
          </p:cNvPr>
          <p:cNvSpPr txBox="1"/>
          <p:nvPr/>
        </p:nvSpPr>
        <p:spPr>
          <a:xfrm>
            <a:off x="595563" y="6414384"/>
            <a:ext cx="79348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He Z, et al. Enriching real-world data with social determinants of health for health outcomes and health equity: Successes, challenges, and opportunities. Yearb Med Inform 2023.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DOI: 10.1055/s-0043-1768732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6904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1BAB7D-BAF1-4C3A-B2FE-93E034AE34BB}"/>
              </a:ext>
            </a:extLst>
          </p:cNvPr>
          <p:cNvSpPr txBox="1"/>
          <p:nvPr/>
        </p:nvSpPr>
        <p:spPr>
          <a:xfrm>
            <a:off x="300411" y="185633"/>
            <a:ext cx="8229600" cy="6588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2800" b="1" kern="1200" dirty="0">
                <a:solidFill>
                  <a:srgbClr val="17375E"/>
                </a:solidFill>
                <a:latin typeface="+mj-lt"/>
                <a:ea typeface="MS PGothic" pitchFamily="34" charset="-128"/>
                <a:cs typeface="MS PGothic" charset="0"/>
              </a:rPr>
              <a:t>Free-text notes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1A74F8-E27A-997A-EC97-90DD65985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6386"/>
            <a:ext cx="9144000" cy="28733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1708BB-B8D0-A380-D196-6BCC2518F56E}"/>
              </a:ext>
            </a:extLst>
          </p:cNvPr>
          <p:cNvSpPr/>
          <p:nvPr/>
        </p:nvSpPr>
        <p:spPr>
          <a:xfrm>
            <a:off x="4283242" y="2249905"/>
            <a:ext cx="517358" cy="14678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1126A-5F5B-6ACA-AF1F-1B43E00A311B}"/>
              </a:ext>
            </a:extLst>
          </p:cNvPr>
          <p:cNvSpPr txBox="1"/>
          <p:nvPr/>
        </p:nvSpPr>
        <p:spPr>
          <a:xfrm>
            <a:off x="204537" y="6075947"/>
            <a:ext cx="767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Lybarger K, et al. Leveraging NLP to augment structured social determinants of health data in the electronic health record. JAMIA. 2023; 30(8): 1389 – 1397.</a:t>
            </a:r>
          </a:p>
        </p:txBody>
      </p:sp>
    </p:spTree>
    <p:extLst>
      <p:ext uri="{BB962C8B-B14F-4D97-AF65-F5344CB8AC3E}">
        <p14:creationId xmlns:p14="http://schemas.microsoft.com/office/powerpoint/2010/main" val="1295071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1BAB7D-BAF1-4C3A-B2FE-93E034AE34BB}"/>
              </a:ext>
            </a:extLst>
          </p:cNvPr>
          <p:cNvSpPr txBox="1"/>
          <p:nvPr/>
        </p:nvSpPr>
        <p:spPr>
          <a:xfrm>
            <a:off x="769643" y="452116"/>
            <a:ext cx="8229600" cy="6588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2800" b="1" kern="1200" dirty="0">
                <a:solidFill>
                  <a:srgbClr val="17375E"/>
                </a:solidFill>
                <a:latin typeface="+mj-lt"/>
                <a:ea typeface="MS PGothic" pitchFamily="34" charset="-128"/>
                <a:cs typeface="MS PGothic" charset="0"/>
              </a:rPr>
              <a:t>Free-text notes: Natural Language Processing</a:t>
            </a:r>
          </a:p>
        </p:txBody>
      </p:sp>
      <p:sp>
        <p:nvSpPr>
          <p:cNvPr id="5124" name="Content Placeholder 3">
            <a:extLst>
              <a:ext uri="{FF2B5EF4-FFF2-40B4-BE49-F238E27FC236}">
                <a16:creationId xmlns:a16="http://schemas.microsoft.com/office/drawing/2014/main" id="{0F59EC1D-9073-47C7-9DD3-0DE3525CC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837" y="1277551"/>
            <a:ext cx="7587881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Challenges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Currently no “off-the-shelf” comprehensive package for SDoH extraction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Extensive fine-tuning required to adopt NLP pipeline at a new institution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Accuracy depends on: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/>
              <a:t>quality and consistency of the data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/>
              <a:t>choice of NLP model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/>
              <a:t>development and training of NLP algorithm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Documentation of certain SDoH categories is poor in clinical notes.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8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1BAB7D-BAF1-4C3A-B2FE-93E034AE34BB}"/>
              </a:ext>
            </a:extLst>
          </p:cNvPr>
          <p:cNvSpPr txBox="1"/>
          <p:nvPr/>
        </p:nvSpPr>
        <p:spPr>
          <a:xfrm>
            <a:off x="457200" y="1867769"/>
            <a:ext cx="8229600" cy="6588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en-US" sz="4000" b="1" dirty="0">
                <a:solidFill>
                  <a:srgbClr val="17375E"/>
                </a:solidFill>
                <a:latin typeface="+mj-lt"/>
                <a:ea typeface="MS PGothic" pitchFamily="34" charset="-128"/>
              </a:rPr>
              <a:t>Surrogate Measures</a:t>
            </a:r>
            <a:endParaRPr lang="en-US" sz="4000" b="1" kern="1200" dirty="0">
              <a:solidFill>
                <a:srgbClr val="17375E"/>
              </a:solidFill>
              <a:latin typeface="+mj-lt"/>
              <a:ea typeface="MS PGothic" pitchFamily="34" charset="-128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67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0FBB8C-418B-99F0-4AB0-6FF39A076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48" y="3826752"/>
            <a:ext cx="6610301" cy="2117558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538BE029-3A05-FE05-BAA8-0C174DB27ABA}"/>
              </a:ext>
            </a:extLst>
          </p:cNvPr>
          <p:cNvSpPr txBox="1">
            <a:spLocks/>
          </p:cNvSpPr>
          <p:nvPr/>
        </p:nvSpPr>
        <p:spPr>
          <a:xfrm>
            <a:off x="-144378" y="913690"/>
            <a:ext cx="4716378" cy="187582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0D0D0D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D0D0D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D0D0D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D0D0D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0D0D0D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b="1" dirty="0"/>
              <a:t>Advantages</a:t>
            </a:r>
          </a:p>
          <a:p>
            <a:pPr marL="400050" lvl="1" indent="0">
              <a:buNone/>
            </a:pPr>
            <a:r>
              <a:rPr lang="en-US" dirty="0"/>
              <a:t>Eligibility based on poverty status </a:t>
            </a:r>
          </a:p>
          <a:p>
            <a:pPr marL="400050" lvl="1" indent="0">
              <a:buNone/>
            </a:pPr>
            <a:r>
              <a:rPr lang="en-US" dirty="0"/>
              <a:t>Discrete data field</a:t>
            </a:r>
          </a:p>
          <a:p>
            <a:pPr marL="400050" lvl="1" indent="0">
              <a:buNone/>
            </a:pPr>
            <a:r>
              <a:rPr lang="en-US" dirty="0"/>
              <a:t>Complete data</a:t>
            </a:r>
          </a:p>
          <a:p>
            <a:pPr marL="400050" lvl="1" indent="0">
              <a:buNone/>
            </a:pPr>
            <a:r>
              <a:rPr lang="en-US" dirty="0"/>
              <a:t>High quality data</a:t>
            </a:r>
          </a:p>
          <a:p>
            <a:pPr marL="400050" lvl="1" indent="0">
              <a:buNone/>
            </a:pPr>
            <a:r>
              <a:rPr lang="en-US" dirty="0"/>
              <a:t>Minimal data collection burden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D2CBB-D1A4-4E5F-7020-71A365447F7F}"/>
              </a:ext>
            </a:extLst>
          </p:cNvPr>
          <p:cNvSpPr txBox="1">
            <a:spLocks/>
          </p:cNvSpPr>
          <p:nvPr/>
        </p:nvSpPr>
        <p:spPr>
          <a:xfrm>
            <a:off x="4572000" y="925012"/>
            <a:ext cx="4306341" cy="187582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0D0D0D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D0D0D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D0D0D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D0D0D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0D0D0D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b="1" dirty="0"/>
              <a:t>Disadvantages</a:t>
            </a:r>
          </a:p>
          <a:p>
            <a:pPr marL="400050" lvl="1" indent="0">
              <a:buNone/>
            </a:pPr>
            <a:r>
              <a:rPr lang="en-US" dirty="0"/>
              <a:t>Eligibility depends on more than SES</a:t>
            </a:r>
          </a:p>
          <a:p>
            <a:pPr marL="400050" lvl="1" indent="0">
              <a:buNone/>
            </a:pPr>
            <a:r>
              <a:rPr lang="en-US" dirty="0"/>
              <a:t>Income threshold can differ by age, pregnancy status, etc.</a:t>
            </a:r>
          </a:p>
          <a:p>
            <a:pPr marL="400050" lvl="1" indent="0">
              <a:buNone/>
            </a:pPr>
            <a:r>
              <a:rPr lang="en-US" dirty="0"/>
              <a:t>Eligibility changes with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50B32-1A30-E99F-7CA8-308C28D45B2C}"/>
              </a:ext>
            </a:extLst>
          </p:cNvPr>
          <p:cNvSpPr txBox="1"/>
          <p:nvPr/>
        </p:nvSpPr>
        <p:spPr>
          <a:xfrm>
            <a:off x="457200" y="2874"/>
            <a:ext cx="8229600" cy="6588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en-US" sz="4000" b="1" dirty="0">
                <a:solidFill>
                  <a:srgbClr val="17375E"/>
                </a:solidFill>
                <a:latin typeface="+mj-lt"/>
                <a:ea typeface="MS PGothic" pitchFamily="34" charset="-128"/>
              </a:rPr>
              <a:t>Medicaid Status</a:t>
            </a:r>
            <a:endParaRPr lang="en-US" sz="4000" b="1" kern="1200" dirty="0">
              <a:solidFill>
                <a:srgbClr val="17375E"/>
              </a:solidFill>
              <a:latin typeface="+mj-lt"/>
              <a:ea typeface="MS PGothic" pitchFamily="34" charset="-128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53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1BAB7D-BAF1-4C3A-B2FE-93E034AE34BB}"/>
              </a:ext>
            </a:extLst>
          </p:cNvPr>
          <p:cNvSpPr txBox="1"/>
          <p:nvPr/>
        </p:nvSpPr>
        <p:spPr>
          <a:xfrm>
            <a:off x="457200" y="1867769"/>
            <a:ext cx="8229600" cy="6588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en-US" sz="4000" b="1" dirty="0">
                <a:solidFill>
                  <a:srgbClr val="17375E"/>
                </a:solidFill>
                <a:latin typeface="+mj-lt"/>
                <a:ea typeface="MS PGothic" pitchFamily="34" charset="-128"/>
              </a:rPr>
              <a:t>Social-spatial </a:t>
            </a:r>
          </a:p>
          <a:p>
            <a:pPr algn="ctr" eaLnBrk="0" hangingPunct="0">
              <a:spcAft>
                <a:spcPts val="600"/>
              </a:spcAft>
            </a:pPr>
            <a:r>
              <a:rPr lang="en-US" sz="4000" b="1" dirty="0">
                <a:solidFill>
                  <a:srgbClr val="17375E"/>
                </a:solidFill>
                <a:latin typeface="+mj-lt"/>
                <a:ea typeface="MS PGothic" pitchFamily="34" charset="-128"/>
              </a:rPr>
              <a:t>determinants of health</a:t>
            </a:r>
            <a:endParaRPr lang="en-US" sz="4000" b="1" kern="1200" dirty="0">
              <a:solidFill>
                <a:srgbClr val="17375E"/>
              </a:solidFill>
              <a:latin typeface="+mj-lt"/>
              <a:ea typeface="MS PGothic" pitchFamily="34" charset="-128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0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8044B8-9DA9-E956-768E-26DCCCDF3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8" y="414982"/>
            <a:ext cx="9102322" cy="47323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D304C5-EBF0-06D4-C392-5D7DD0D8379C}"/>
              </a:ext>
            </a:extLst>
          </p:cNvPr>
          <p:cNvSpPr txBox="1"/>
          <p:nvPr/>
        </p:nvSpPr>
        <p:spPr>
          <a:xfrm>
            <a:off x="400691" y="6213351"/>
            <a:ext cx="81576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https://www.healthit.gov/data/quickstats/national-trends-hospital-and-physician-adoption-electronic-health-records</a:t>
            </a:r>
          </a:p>
        </p:txBody>
      </p:sp>
    </p:spTree>
    <p:extLst>
      <p:ext uri="{BB962C8B-B14F-4D97-AF65-F5344CB8AC3E}">
        <p14:creationId xmlns:p14="http://schemas.microsoft.com/office/powerpoint/2010/main" val="1469554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1BAB7D-BAF1-4C3A-B2FE-93E034AE34BB}"/>
              </a:ext>
            </a:extLst>
          </p:cNvPr>
          <p:cNvSpPr txBox="1"/>
          <p:nvPr/>
        </p:nvSpPr>
        <p:spPr>
          <a:xfrm>
            <a:off x="769643" y="452116"/>
            <a:ext cx="8229600" cy="6588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2800" b="1" kern="1200" dirty="0">
                <a:solidFill>
                  <a:srgbClr val="17375E"/>
                </a:solidFill>
                <a:latin typeface="+mj-lt"/>
                <a:ea typeface="MS PGothic" pitchFamily="34" charset="-128"/>
                <a:cs typeface="MS PGothic" charset="0"/>
              </a:rPr>
              <a:t>Social-spatial determinants of health</a:t>
            </a:r>
          </a:p>
        </p:txBody>
      </p:sp>
      <p:sp>
        <p:nvSpPr>
          <p:cNvPr id="5124" name="Content Placeholder 3">
            <a:extLst>
              <a:ext uri="{FF2B5EF4-FFF2-40B4-BE49-F238E27FC236}">
                <a16:creationId xmlns:a16="http://schemas.microsoft.com/office/drawing/2014/main" id="{0F59EC1D-9073-47C7-9DD3-0DE3525CC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837" y="1277551"/>
            <a:ext cx="7587881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Home street address routinely recorded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Geocode and link to external community data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US Census Bureau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Commercial data sets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Some health systems piloting storing community-level measures in the EHR.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Community vital signs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Envirome Web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1164D3-1005-D146-8E65-95B6EACC442C}"/>
              </a:ext>
            </a:extLst>
          </p:cNvPr>
          <p:cNvSpPr txBox="1"/>
          <p:nvPr/>
        </p:nvSpPr>
        <p:spPr>
          <a:xfrm>
            <a:off x="108284" y="5974997"/>
            <a:ext cx="90357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EB Garamond" panose="00000500000000000000" pitchFamily="2" charset="0"/>
                <a:ea typeface="EB Garamond" panose="00000500000000000000" pitchFamily="2" charset="0"/>
                <a:cs typeface="EB Garamond" panose="00000500000000000000" pitchFamily="2" charset="0"/>
              </a:rPr>
              <a:t>Kane, N. J., Gerkovich, M. M., Breitkreutz, M., Rivera, B., Kunchithapatham, H., &amp; Hoffman, M. A. (2021). The Envirome web service: Patient context at the point of care</a:t>
            </a:r>
            <a:r>
              <a:rPr lang="en-US" sz="1000" i="1" dirty="0">
                <a:effectLst/>
                <a:latin typeface="EB Garamond" panose="00000500000000000000" pitchFamily="2" charset="0"/>
                <a:ea typeface="EB Garamond" panose="00000500000000000000" pitchFamily="2" charset="0"/>
                <a:cs typeface="EB Garamond" panose="00000500000000000000" pitchFamily="2" charset="0"/>
              </a:rPr>
              <a:t>. Journal of Bioinformatics</a:t>
            </a:r>
            <a:r>
              <a:rPr lang="en-US" sz="1000" dirty="0">
                <a:effectLst/>
                <a:latin typeface="EB Garamond" panose="00000500000000000000" pitchFamily="2" charset="0"/>
                <a:ea typeface="EB Garamond" panose="00000500000000000000" pitchFamily="2" charset="0"/>
                <a:cs typeface="EB Garamond" panose="00000500000000000000" pitchFamily="2" charset="0"/>
              </a:rPr>
              <a:t>. 119, 103817.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latin typeface="EB Garamond" panose="00000500000000000000" pitchFamily="2" charset="0"/>
              <a:ea typeface="EB Garamond" panose="00000500000000000000" pitchFamily="2" charset="0"/>
              <a:cs typeface="EB Garamond" panose="000005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EB Garamond" panose="00000500000000000000" pitchFamily="2" charset="0"/>
                <a:ea typeface="EB Garamond" panose="00000500000000000000" pitchFamily="2" charset="0"/>
                <a:cs typeface="EB Garamond" panose="00000500000000000000" pitchFamily="2" charset="0"/>
              </a:rPr>
              <a:t>Bazemore, A. W., Cottrell, E. K., Gold, R., Hughes, L. S., Phillips, R. L., Angier, H., Burdick, T. E., Carrozza, M. A., &amp; DeVoe, J. E. (2016). “Community vital signs”: incorporating geocoded social determinants into electronic records to promote patient and population health. </a:t>
            </a:r>
            <a:r>
              <a:rPr lang="en-US" sz="1000" i="1" dirty="0">
                <a:effectLst/>
                <a:latin typeface="EB Garamond" panose="00000500000000000000" pitchFamily="2" charset="0"/>
                <a:ea typeface="EB Garamond" panose="00000500000000000000" pitchFamily="2" charset="0"/>
                <a:cs typeface="EB Garamond" panose="00000500000000000000" pitchFamily="2" charset="0"/>
              </a:rPr>
              <a:t>J Am Medical Informatics Association</a:t>
            </a:r>
            <a:r>
              <a:rPr lang="en-US" sz="1000" dirty="0">
                <a:effectLst/>
                <a:latin typeface="EB Garamond" panose="00000500000000000000" pitchFamily="2" charset="0"/>
                <a:ea typeface="EB Garamond" panose="00000500000000000000" pitchFamily="2" charset="0"/>
                <a:cs typeface="EB Garamond" panose="00000500000000000000" pitchFamily="2" charset="0"/>
              </a:rPr>
              <a:t>. </a:t>
            </a:r>
            <a:r>
              <a:rPr lang="en-US" sz="1000" i="1" dirty="0">
                <a:effectLst/>
                <a:latin typeface="EB Garamond" panose="00000500000000000000" pitchFamily="2" charset="0"/>
                <a:ea typeface="EB Garamond" panose="00000500000000000000" pitchFamily="2" charset="0"/>
                <a:cs typeface="EB Garamond" panose="00000500000000000000" pitchFamily="2" charset="0"/>
              </a:rPr>
              <a:t>23</a:t>
            </a:r>
            <a:r>
              <a:rPr lang="en-US" sz="1000" dirty="0">
                <a:effectLst/>
                <a:latin typeface="EB Garamond" panose="00000500000000000000" pitchFamily="2" charset="0"/>
                <a:ea typeface="EB Garamond" panose="00000500000000000000" pitchFamily="2" charset="0"/>
                <a:cs typeface="EB Garamond" panose="00000500000000000000" pitchFamily="2" charset="0"/>
              </a:rPr>
              <a:t>, 407-412.</a:t>
            </a:r>
          </a:p>
        </p:txBody>
      </p:sp>
    </p:spTree>
    <p:extLst>
      <p:ext uri="{BB962C8B-B14F-4D97-AF65-F5344CB8AC3E}">
        <p14:creationId xmlns:p14="http://schemas.microsoft.com/office/powerpoint/2010/main" val="477373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62466"/>
            <a:ext cx="8686282" cy="63249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FBA5BC-AF84-4BC8-AEA0-04ADFA7479A1}"/>
              </a:ext>
            </a:extLst>
          </p:cNvPr>
          <p:cNvSpPr txBox="1"/>
          <p:nvPr/>
        </p:nvSpPr>
        <p:spPr>
          <a:xfrm>
            <a:off x="965200" y="495300"/>
            <a:ext cx="7366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Spatial distribution of Geisinger primary care patients</a:t>
            </a:r>
          </a:p>
        </p:txBody>
      </p:sp>
    </p:spTree>
    <p:extLst>
      <p:ext uri="{BB962C8B-B14F-4D97-AF65-F5344CB8AC3E}">
        <p14:creationId xmlns:p14="http://schemas.microsoft.com/office/powerpoint/2010/main" val="457053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0E0BB1-9402-4D6D-A3EF-C420DB63A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100" y="47338"/>
            <a:ext cx="8813800" cy="681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32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0E0BB1-9402-4D6D-A3EF-C420DB63A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100" y="219942"/>
            <a:ext cx="8356599" cy="645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06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re We There Yet?: Heaven – Green Valley Church">
            <a:extLst>
              <a:ext uri="{FF2B5EF4-FFF2-40B4-BE49-F238E27FC236}">
                <a16:creationId xmlns:a16="http://schemas.microsoft.com/office/drawing/2014/main" id="{488730FB-5D04-5098-12CB-6A1A62E0C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66" y="1732547"/>
            <a:ext cx="5070452" cy="283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356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uter process&#10;&#10;Description automatically generated">
            <a:extLst>
              <a:ext uri="{FF2B5EF4-FFF2-40B4-BE49-F238E27FC236}">
                <a16:creationId xmlns:a16="http://schemas.microsoft.com/office/drawing/2014/main" id="{B8834EB1-13EA-0122-5A4F-786D76EFE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89" y="445168"/>
            <a:ext cx="8952761" cy="512545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B25C31-9AB8-94BE-B54C-E14D01F97437}"/>
              </a:ext>
            </a:extLst>
          </p:cNvPr>
          <p:cNvSpPr txBox="1"/>
          <p:nvPr/>
        </p:nvSpPr>
        <p:spPr>
          <a:xfrm>
            <a:off x="312821" y="6024752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He Z, et al. Enriching real-world data with social determinants of health for health outcomes and health equity: Successes, challenges, and opportunities. Yearb Med Inform 2023.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DOI: 10.1055/s-0043-1768732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3086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1BAB7D-BAF1-4C3A-B2FE-93E034AE34BB}"/>
              </a:ext>
            </a:extLst>
          </p:cNvPr>
          <p:cNvSpPr txBox="1"/>
          <p:nvPr/>
        </p:nvSpPr>
        <p:spPr>
          <a:xfrm>
            <a:off x="769643" y="452116"/>
            <a:ext cx="8229600" cy="6588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2800" b="1" kern="1200" dirty="0">
                <a:solidFill>
                  <a:srgbClr val="17375E"/>
                </a:solidFill>
                <a:latin typeface="+mj-lt"/>
                <a:ea typeface="MS PGothic" pitchFamily="34" charset="-128"/>
                <a:cs typeface="MS PGothic" charset="0"/>
              </a:rPr>
              <a:t>General Challenges</a:t>
            </a:r>
          </a:p>
        </p:txBody>
      </p:sp>
      <p:sp>
        <p:nvSpPr>
          <p:cNvPr id="5124" name="Content Placeholder 3">
            <a:extLst>
              <a:ext uri="{FF2B5EF4-FFF2-40B4-BE49-F238E27FC236}">
                <a16:creationId xmlns:a16="http://schemas.microsoft.com/office/drawing/2014/main" id="{0F59EC1D-9073-47C7-9DD3-0DE3525CC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837" y="1277551"/>
            <a:ext cx="7587881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Data entered in the EHR is for clinical care and billing purposes.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Potential issues: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Completeness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Data quality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Temporality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Lack of standardization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58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1BAB7D-BAF1-4C3A-B2FE-93E034AE34BB}"/>
              </a:ext>
            </a:extLst>
          </p:cNvPr>
          <p:cNvSpPr txBox="1"/>
          <p:nvPr/>
        </p:nvSpPr>
        <p:spPr>
          <a:xfrm>
            <a:off x="769643" y="452116"/>
            <a:ext cx="8229600" cy="6588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2800" b="1" kern="1200" dirty="0">
                <a:solidFill>
                  <a:srgbClr val="17375E"/>
                </a:solidFill>
                <a:latin typeface="+mj-lt"/>
                <a:ea typeface="MS PGothic" pitchFamily="34" charset="-128"/>
                <a:cs typeface="MS PGothic" charset="0"/>
              </a:rPr>
              <a:t>General </a:t>
            </a:r>
            <a:r>
              <a:rPr lang="en-US" sz="2800" b="1" dirty="0">
                <a:solidFill>
                  <a:srgbClr val="17375E"/>
                </a:solidFill>
                <a:latin typeface="+mj-lt"/>
                <a:ea typeface="MS PGothic" pitchFamily="34" charset="-128"/>
              </a:rPr>
              <a:t>Recommendations</a:t>
            </a:r>
            <a:endParaRPr lang="en-US" sz="2800" b="1" kern="1200" dirty="0">
              <a:solidFill>
                <a:srgbClr val="17375E"/>
              </a:solidFill>
              <a:latin typeface="+mj-lt"/>
              <a:ea typeface="MS PGothic" pitchFamily="34" charset="-128"/>
              <a:cs typeface="MS PGothic" charset="0"/>
            </a:endParaRPr>
          </a:p>
        </p:txBody>
      </p:sp>
      <p:sp>
        <p:nvSpPr>
          <p:cNvPr id="5124" name="Content Placeholder 3">
            <a:extLst>
              <a:ext uri="{FF2B5EF4-FFF2-40B4-BE49-F238E27FC236}">
                <a16:creationId xmlns:a16="http://schemas.microsoft.com/office/drawing/2014/main" id="{0F59EC1D-9073-47C7-9DD3-0DE3525CC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837" y="1110928"/>
            <a:ext cx="7739479" cy="464198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Work with clinicians, quality leaders, and IT to understand: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What data is being collected?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How is it being collected?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How often is it being collected?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When did data collection start?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What triggers data collection?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Have there been changes in data collection over time?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Are there plans to change data collection?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What clinics/populations are being targeted?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What policies/incentives are driving data collection?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817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1BAB7D-BAF1-4C3A-B2FE-93E034AE34BB}"/>
              </a:ext>
            </a:extLst>
          </p:cNvPr>
          <p:cNvSpPr txBox="1"/>
          <p:nvPr/>
        </p:nvSpPr>
        <p:spPr>
          <a:xfrm>
            <a:off x="457200" y="1867769"/>
            <a:ext cx="8229600" cy="6588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en-US" sz="4000" b="1" kern="1200" dirty="0">
                <a:solidFill>
                  <a:srgbClr val="17375E"/>
                </a:solidFill>
                <a:latin typeface="+mj-lt"/>
                <a:ea typeface="MS PGothic" pitchFamily="34" charset="-128"/>
                <a:cs typeface="MS PGothic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677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D304C5-EBF0-06D4-C392-5D7DD0D8379C}"/>
              </a:ext>
            </a:extLst>
          </p:cNvPr>
          <p:cNvSpPr txBox="1"/>
          <p:nvPr/>
        </p:nvSpPr>
        <p:spPr>
          <a:xfrm>
            <a:off x="400691" y="6474978"/>
            <a:ext cx="81576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Casey JA, et al. Using electronic health records for population health research: A review of methods and applications. Annu Rev Public Health. 2016; 37: 61 – 81.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81E6D8-BA75-7D67-15A0-1220323F10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337"/>
          <a:stretch/>
        </p:blipFill>
        <p:spPr>
          <a:xfrm>
            <a:off x="739407" y="425018"/>
            <a:ext cx="7458693" cy="578833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7D1742D-A4E3-C0A4-0571-7DF162311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07" y="42289"/>
            <a:ext cx="8229600" cy="658812"/>
          </a:xfrm>
        </p:spPr>
        <p:txBody>
          <a:bodyPr/>
          <a:lstStyle/>
          <a:p>
            <a:r>
              <a:rPr lang="en-US" sz="3200" dirty="0">
                <a:solidFill>
                  <a:srgbClr val="006699"/>
                </a:solidFill>
              </a:rPr>
              <a:t>EHR Systems: What is in there? </a:t>
            </a:r>
          </a:p>
        </p:txBody>
      </p:sp>
    </p:spTree>
    <p:extLst>
      <p:ext uri="{BB962C8B-B14F-4D97-AF65-F5344CB8AC3E}">
        <p14:creationId xmlns:p14="http://schemas.microsoft.com/office/powerpoint/2010/main" val="3512703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80987-EADA-4ACC-A1DF-EC3960982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870"/>
            <a:ext cx="8585200" cy="4721225"/>
          </a:xfrm>
        </p:spPr>
        <p:txBody>
          <a:bodyPr/>
          <a:lstStyle/>
          <a:p>
            <a:r>
              <a:rPr lang="en-US" sz="3200" b="1" dirty="0">
                <a:solidFill>
                  <a:srgbClr val="006699"/>
                </a:solidFill>
              </a:rPr>
              <a:t>What about SDoH data? </a:t>
            </a:r>
          </a:p>
          <a:p>
            <a:pPr marL="0" indent="0"/>
            <a:r>
              <a:rPr lang="en-US" dirty="0">
                <a:solidFill>
                  <a:schemeClr val="tx1"/>
                </a:solidFill>
              </a:rPr>
              <a:t>National Academy of Medicine recommended the following SDoH information be recorded in the EHR.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Race/ethnicity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Tobacco 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Alcohol 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Residential address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Depression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Education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Financial resource strain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Stress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Physical activity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Social isolation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Intimate partner violence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Neighborhood median household income</a:t>
            </a:r>
          </a:p>
        </p:txBody>
      </p:sp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4394FDC5-E10D-487B-BFA2-5646C5D14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4650" y="1692810"/>
            <a:ext cx="241300" cy="241300"/>
          </a:xfrm>
          <a:prstGeom prst="rect">
            <a:avLst/>
          </a:prstGeom>
        </p:spPr>
      </p:pic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7F361A6B-B2B0-40FF-82DF-D4A006B1A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8126" y="1987958"/>
            <a:ext cx="241300" cy="241300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6E6C1949-DD6D-4CDA-ADD9-52F4AA027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725" y="2313327"/>
            <a:ext cx="241300" cy="241300"/>
          </a:xfrm>
          <a:prstGeom prst="rect">
            <a:avLst/>
          </a:prstGeom>
        </p:spPr>
      </p:pic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217BB8EE-F507-4378-91F0-6F4D90A51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25851" y="2670140"/>
            <a:ext cx="241300" cy="2413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9B0765-79F1-4E9C-AB9B-D4474F43F68A}"/>
              </a:ext>
            </a:extLst>
          </p:cNvPr>
          <p:cNvSpPr/>
          <p:nvPr/>
        </p:nvSpPr>
        <p:spPr>
          <a:xfrm>
            <a:off x="6769100" y="5039048"/>
            <a:ext cx="24733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NAM (National Academy of Medicine. 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Capturing social and behavioral domains and measures in electronic health records: Phase 2.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Washington, DC: The National Academies Press.</a:t>
            </a:r>
          </a:p>
        </p:txBody>
      </p:sp>
    </p:spTree>
    <p:extLst>
      <p:ext uri="{BB962C8B-B14F-4D97-AF65-F5344CB8AC3E}">
        <p14:creationId xmlns:p14="http://schemas.microsoft.com/office/powerpoint/2010/main" val="13350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3D884-7A6C-43D1-A080-FB84B640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173102"/>
            <a:ext cx="8968740" cy="658812"/>
          </a:xfrm>
        </p:spPr>
        <p:txBody>
          <a:bodyPr/>
          <a:lstStyle/>
          <a:p>
            <a:r>
              <a:rPr lang="en-US" sz="3200" dirty="0">
                <a:solidFill>
                  <a:srgbClr val="006699"/>
                </a:solidFill>
              </a:rPr>
              <a:t>Social determinants of health in EHR systems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ABF507A-9D95-4C23-8525-E5008456747A}"/>
              </a:ext>
            </a:extLst>
          </p:cNvPr>
          <p:cNvSpPr/>
          <p:nvPr/>
        </p:nvSpPr>
        <p:spPr>
          <a:xfrm>
            <a:off x="419100" y="3213100"/>
            <a:ext cx="8229600" cy="13081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6" descr="National Academy of Medicine Extends Action Collaborative on Clinician  Well-Being and Resilience until 2022">
            <a:extLst>
              <a:ext uri="{FF2B5EF4-FFF2-40B4-BE49-F238E27FC236}">
                <a16:creationId xmlns:a16="http://schemas.microsoft.com/office/drawing/2014/main" id="{A5A5EADE-C45F-4499-BD1D-9359F53F2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" y="4347228"/>
            <a:ext cx="2432920" cy="145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0F69BC-A328-4DF5-9A71-2D79BCCED00C}"/>
              </a:ext>
            </a:extLst>
          </p:cNvPr>
          <p:cNvSpPr txBox="1"/>
          <p:nvPr/>
        </p:nvSpPr>
        <p:spPr>
          <a:xfrm>
            <a:off x="1391720" y="429680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2014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DDB81C-2F25-495B-8E3C-3849D3173471}"/>
              </a:ext>
            </a:extLst>
          </p:cNvPr>
          <p:cNvSpPr txBox="1"/>
          <p:nvPr/>
        </p:nvSpPr>
        <p:spPr>
          <a:xfrm>
            <a:off x="2680816" y="3155669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2015</a:t>
            </a:r>
          </a:p>
        </p:txBody>
      </p:sp>
      <p:pic>
        <p:nvPicPr>
          <p:cNvPr id="2050" name="Picture 2" descr="About the AMA | The AMA Mission | AMA">
            <a:extLst>
              <a:ext uri="{FF2B5EF4-FFF2-40B4-BE49-F238E27FC236}">
                <a16:creationId xmlns:a16="http://schemas.microsoft.com/office/drawing/2014/main" id="{23B84DF2-B40F-4CE5-9FCF-0600E5F1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04" y="4602690"/>
            <a:ext cx="1497065" cy="112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AF2BFF-5AFE-495F-9439-E8E3F8F3FF65}"/>
              </a:ext>
            </a:extLst>
          </p:cNvPr>
          <p:cNvSpPr txBox="1"/>
          <p:nvPr/>
        </p:nvSpPr>
        <p:spPr>
          <a:xfrm>
            <a:off x="4714040" y="423972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2019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F520DDD-C455-4665-994B-4F7FB91E7F54}"/>
              </a:ext>
            </a:extLst>
          </p:cNvPr>
          <p:cNvSpPr/>
          <p:nvPr/>
        </p:nvSpPr>
        <p:spPr>
          <a:xfrm>
            <a:off x="1575811" y="3722537"/>
            <a:ext cx="273109" cy="232211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4D40162-CA0F-4583-9588-60E7542CEF08}"/>
              </a:ext>
            </a:extLst>
          </p:cNvPr>
          <p:cNvSpPr/>
          <p:nvPr/>
        </p:nvSpPr>
        <p:spPr>
          <a:xfrm>
            <a:off x="2869076" y="3722536"/>
            <a:ext cx="273109" cy="232211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62FA0E7-2562-4F01-8807-DA22FCDCC852}"/>
              </a:ext>
            </a:extLst>
          </p:cNvPr>
          <p:cNvSpPr/>
          <p:nvPr/>
        </p:nvSpPr>
        <p:spPr>
          <a:xfrm>
            <a:off x="4854207" y="3719392"/>
            <a:ext cx="273109" cy="232211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DAE82-1A9E-4B99-9502-8BBD8232320D}"/>
              </a:ext>
            </a:extLst>
          </p:cNvPr>
          <p:cNvSpPr txBox="1"/>
          <p:nvPr/>
        </p:nvSpPr>
        <p:spPr>
          <a:xfrm>
            <a:off x="7317821" y="1960060"/>
            <a:ext cx="1407078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Where are we now?</a:t>
            </a:r>
          </a:p>
        </p:txBody>
      </p:sp>
      <p:pic>
        <p:nvPicPr>
          <p:cNvPr id="3" name="Picture 2" descr="Understanding Z-Codes in Medical Coding: More Than Just Illness or Injury">
            <a:extLst>
              <a:ext uri="{FF2B5EF4-FFF2-40B4-BE49-F238E27FC236}">
                <a16:creationId xmlns:a16="http://schemas.microsoft.com/office/drawing/2014/main" id="{AE8B6FFF-2AE9-6C24-40CB-E52B152D0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971" b="79951"/>
          <a:stretch/>
        </p:blipFill>
        <p:spPr bwMode="auto">
          <a:xfrm>
            <a:off x="1829051" y="2461080"/>
            <a:ext cx="2742949" cy="65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D23CF8-B74A-B42F-6F9D-9E78DA2B31C8}"/>
              </a:ext>
            </a:extLst>
          </p:cNvPr>
          <p:cNvSpPr txBox="1"/>
          <p:nvPr/>
        </p:nvSpPr>
        <p:spPr>
          <a:xfrm>
            <a:off x="6715126" y="425593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2023</a:t>
            </a:r>
          </a:p>
        </p:txBody>
      </p:sp>
      <p:pic>
        <p:nvPicPr>
          <p:cNvPr id="1028" name="Picture 4" descr="Centers for Medicare &amp; Medicaid Services - Wikipedia">
            <a:extLst>
              <a:ext uri="{FF2B5EF4-FFF2-40B4-BE49-F238E27FC236}">
                <a16:creationId xmlns:a16="http://schemas.microsoft.com/office/drawing/2014/main" id="{44342DFC-6F09-089C-F707-10940E3C5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115" y="4827109"/>
            <a:ext cx="1931728" cy="67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492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4AC68D-D2BC-4506-BF8B-4807852B2758}"/>
              </a:ext>
            </a:extLst>
          </p:cNvPr>
          <p:cNvSpPr/>
          <p:nvPr/>
        </p:nvSpPr>
        <p:spPr>
          <a:xfrm>
            <a:off x="3340100" y="2717800"/>
            <a:ext cx="2705100" cy="12319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Electronic health record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43314B-7D65-4C29-B771-4F99BF41E041}"/>
              </a:ext>
            </a:extLst>
          </p:cNvPr>
          <p:cNvSpPr/>
          <p:nvPr/>
        </p:nvSpPr>
        <p:spPr>
          <a:xfrm>
            <a:off x="174625" y="2533650"/>
            <a:ext cx="2003425" cy="160020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Clinician free text notes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BC6475-A5E3-4AAF-8FCE-707B404A03FB}"/>
              </a:ext>
            </a:extLst>
          </p:cNvPr>
          <p:cNvSpPr/>
          <p:nvPr/>
        </p:nvSpPr>
        <p:spPr>
          <a:xfrm>
            <a:off x="6965950" y="2533650"/>
            <a:ext cx="2003425" cy="160020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Medical codes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9130F8-13E0-4953-ADC9-CDCD4501FEC8}"/>
              </a:ext>
            </a:extLst>
          </p:cNvPr>
          <p:cNvSpPr/>
          <p:nvPr/>
        </p:nvSpPr>
        <p:spPr>
          <a:xfrm>
            <a:off x="3432572" y="196850"/>
            <a:ext cx="2520156" cy="210185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Screening instruments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6DB9E4-4C29-4A41-94C5-C0DAA3FD1ED8}"/>
              </a:ext>
            </a:extLst>
          </p:cNvPr>
          <p:cNvCxnSpPr>
            <a:cxnSpLocks/>
            <a:stCxn id="10" idx="6"/>
            <a:endCxn id="7" idx="1"/>
          </p:cNvCxnSpPr>
          <p:nvPr/>
        </p:nvCxnSpPr>
        <p:spPr>
          <a:xfrm>
            <a:off x="2178050" y="3333750"/>
            <a:ext cx="11620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709A41A-F15F-410C-A2DA-584D055A55FC}"/>
              </a:ext>
            </a:extLst>
          </p:cNvPr>
          <p:cNvCxnSpPr>
            <a:stCxn id="12" idx="4"/>
            <a:endCxn id="7" idx="0"/>
          </p:cNvCxnSpPr>
          <p:nvPr/>
        </p:nvCxnSpPr>
        <p:spPr>
          <a:xfrm>
            <a:off x="4692650" y="2298700"/>
            <a:ext cx="0" cy="419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84DBADB-B130-4368-AD9E-79B5E01D9569}"/>
              </a:ext>
            </a:extLst>
          </p:cNvPr>
          <p:cNvCxnSpPr>
            <a:stCxn id="11" idx="2"/>
            <a:endCxn id="7" idx="3"/>
          </p:cNvCxnSpPr>
          <p:nvPr/>
        </p:nvCxnSpPr>
        <p:spPr>
          <a:xfrm flipH="1">
            <a:off x="6045200" y="3333750"/>
            <a:ext cx="9207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326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1BAB7D-BAF1-4C3A-B2FE-93E034AE34BB}"/>
              </a:ext>
            </a:extLst>
          </p:cNvPr>
          <p:cNvSpPr txBox="1"/>
          <p:nvPr/>
        </p:nvSpPr>
        <p:spPr>
          <a:xfrm>
            <a:off x="205787" y="123191"/>
            <a:ext cx="8229600" cy="6588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en-US" sz="4000" b="1" dirty="0">
                <a:solidFill>
                  <a:srgbClr val="17375E"/>
                </a:solidFill>
                <a:latin typeface="+mj-lt"/>
                <a:ea typeface="MS PGothic" pitchFamily="34" charset="-128"/>
              </a:rPr>
              <a:t>Medical Codes</a:t>
            </a:r>
            <a:endParaRPr lang="en-US" sz="4000" b="1" kern="1200" dirty="0">
              <a:solidFill>
                <a:srgbClr val="17375E"/>
              </a:solidFill>
              <a:latin typeface="+mj-lt"/>
              <a:ea typeface="MS PGothic" pitchFamily="34" charset="-128"/>
              <a:cs typeface="MS PGothic" charset="0"/>
            </a:endParaRPr>
          </a:p>
        </p:txBody>
      </p:sp>
      <p:pic>
        <p:nvPicPr>
          <p:cNvPr id="4098" name="Picture 2" descr="Standard terminologies | Biomeris">
            <a:extLst>
              <a:ext uri="{FF2B5EF4-FFF2-40B4-BE49-F238E27FC236}">
                <a16:creationId xmlns:a16="http://schemas.microsoft.com/office/drawing/2014/main" id="{DBD816A1-D332-6BAF-299B-AA7D7D8D4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90" y="811927"/>
            <a:ext cx="7075819" cy="604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70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1BAB7D-BAF1-4C3A-B2FE-93E034AE34BB}"/>
              </a:ext>
            </a:extLst>
          </p:cNvPr>
          <p:cNvSpPr txBox="1"/>
          <p:nvPr/>
        </p:nvSpPr>
        <p:spPr>
          <a:xfrm>
            <a:off x="457200" y="438398"/>
            <a:ext cx="8229600" cy="6588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2800" b="1" kern="1200" dirty="0">
                <a:solidFill>
                  <a:srgbClr val="17375E"/>
                </a:solidFill>
                <a:latin typeface="+mj-lt"/>
                <a:ea typeface="MS PGothic" pitchFamily="34" charset="-128"/>
                <a:cs typeface="MS PGothic" charset="0"/>
              </a:rPr>
              <a:t>Existing medical codes</a:t>
            </a:r>
          </a:p>
        </p:txBody>
      </p:sp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51BF1542-3F5B-4BCE-B371-95A89F718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335" y="1245612"/>
            <a:ext cx="8871329" cy="3677639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Medical vocabularies (e.g., ICD-10-CM Z codes) include at least 1095 codes related to social determinants of health.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Z-codes were introduced in 2015 with the ICD-10 codes.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8E7117-E663-4D04-A47C-9043D18F0B88}"/>
              </a:ext>
            </a:extLst>
          </p:cNvPr>
          <p:cNvSpPr txBox="1"/>
          <p:nvPr/>
        </p:nvSpPr>
        <p:spPr>
          <a:xfrm>
            <a:off x="0" y="6325675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/>
              <a:t>1</a:t>
            </a:r>
            <a:r>
              <a:rPr lang="en-US" sz="1000" dirty="0"/>
              <a:t>Arons A, et al. Documenting social determinants of health-related clinical activities using standardized medical vocabularies. JAMIA Open. 2019;2(1):81-88.</a:t>
            </a:r>
          </a:p>
          <a:p>
            <a:r>
              <a:rPr lang="en-US" sz="1000" baseline="30000" dirty="0"/>
              <a:t>2</a:t>
            </a:r>
            <a:r>
              <a:rPr lang="en-US" sz="1000" dirty="0"/>
              <a:t>Truong HT, et al. Utilization of social determinants of health ICD-10 Z-codes among hospitalized patients in the United States, 2016 – 2017. Medical Care. 2020;58:1037-1043.</a:t>
            </a:r>
          </a:p>
        </p:txBody>
      </p:sp>
    </p:spTree>
    <p:extLst>
      <p:ext uri="{BB962C8B-B14F-4D97-AF65-F5344CB8AC3E}">
        <p14:creationId xmlns:p14="http://schemas.microsoft.com/office/powerpoint/2010/main" val="661863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27fb010-bcb3-4fb1-a27d-f3f4c3042877">
      <UserInfo>
        <DisplayName>Lewis, Heather M.</DisplayName>
        <AccountId>3696</AccountId>
        <AccountType/>
      </UserInfo>
      <UserInfo>
        <DisplayName>Fisher, Sharon M.</DisplayName>
        <AccountId>1930</AccountId>
        <AccountType/>
      </UserInfo>
      <UserInfo>
        <DisplayName>Godlewski, George</DisplayName>
        <AccountId>7424</AccountId>
        <AccountType/>
      </UserInfo>
      <UserInfo>
        <DisplayName>Hottenstein, Kelly S.</DisplayName>
        <AccountId>755</AccountId>
        <AccountType/>
      </UserInfo>
      <UserInfo>
        <DisplayName>Obmann Do, Melissa A.</DisplayName>
        <AccountId>8282</AccountId>
        <AccountType/>
      </UserInfo>
      <UserInfo>
        <DisplayName>Mariner Md, David R.</DisplayName>
        <AccountId>11048</AccountId>
        <AccountType/>
      </UserInfo>
      <UserInfo>
        <DisplayName>Nikam Md, Shivprasad</DisplayName>
        <AccountId>11049</AccountId>
        <AccountType/>
      </UserInfo>
      <UserInfo>
        <DisplayName>Mascaro, Kristey B.</DisplayName>
        <AccountId>4948</AccountId>
        <AccountType/>
      </UserInfo>
      <UserInfo>
        <DisplayName>Gordner, Sherry</DisplayName>
        <AccountId>8000</AccountId>
        <AccountType/>
      </UserInfo>
      <UserInfo>
        <DisplayName>Cruz Watral, Clara De La</DisplayName>
        <AccountId>4668</AccountId>
        <AccountType/>
      </UserInfo>
      <UserInfo>
        <DisplayName>Houssein, Amanda E.</DisplayName>
        <AccountId>7726</AccountId>
        <AccountType/>
      </UserInfo>
      <UserInfo>
        <DisplayName>Leighow, Sally K.</DisplayName>
        <AccountId>2672</AccountId>
        <AccountType/>
      </UserInfo>
      <UserInfo>
        <DisplayName>Krebs, Don</DisplayName>
        <AccountId>5006</AccountId>
        <AccountType/>
      </UserInfo>
      <UserInfo>
        <DisplayName>Kapelewski, Gina</DisplayName>
        <AccountId>7343</AccountId>
        <AccountType/>
      </UserInfo>
      <UserInfo>
        <DisplayName>Mclaughlin, Barbara J.</DisplayName>
        <AccountId>5363</AccountId>
        <AccountType/>
      </UserInfo>
      <UserInfo>
        <DisplayName>Mcfadden, Ann</DisplayName>
        <AccountId>4778</AccountId>
        <AccountType/>
      </UserInfo>
      <UserInfo>
        <DisplayName>Davis Md, Thomas W.</DisplayName>
        <AccountId>1098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79EB82CDB6FE4D8E86719819F4E3CE" ma:contentTypeVersion="2" ma:contentTypeDescription="Create a new document." ma:contentTypeScope="" ma:versionID="e08813e897e6869815abf151153dd040">
  <xsd:schema xmlns:xsd="http://www.w3.org/2001/XMLSchema" xmlns:xs="http://www.w3.org/2001/XMLSchema" xmlns:p="http://schemas.microsoft.com/office/2006/metadata/properties" xmlns:ns2="627fb010-bcb3-4fb1-a27d-f3f4c3042877" targetNamespace="http://schemas.microsoft.com/office/2006/metadata/properties" ma:root="true" ma:fieldsID="374e5b6650f1d08a0ac2c7d2f3ec8022" ns2:_="">
    <xsd:import namespace="627fb010-bcb3-4fb1-a27d-f3f4c30428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fb010-bcb3-4fb1-a27d-f3f4c30428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2499D4-AB65-4EF4-9D69-31E7E1B37B6A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27fb010-bcb3-4fb1-a27d-f3f4c3042877"/>
  </ds:schemaRefs>
</ds:datastoreItem>
</file>

<file path=customXml/itemProps2.xml><?xml version="1.0" encoding="utf-8"?>
<ds:datastoreItem xmlns:ds="http://schemas.openxmlformats.org/officeDocument/2006/customXml" ds:itemID="{FADFFF66-5485-4286-BE02-D67DB03166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DCA7D7-8BC3-4DB2-A75E-D921A44A5B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7fb010-bcb3-4fb1-a27d-f3f4c30428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23744</TotalTime>
  <Words>1309</Words>
  <Application>Microsoft Office PowerPoint</Application>
  <PresentationFormat>On-screen Show (4:3)</PresentationFormat>
  <Paragraphs>202</Paragraphs>
  <Slides>38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Bradley Hand ITC</vt:lpstr>
      <vt:lpstr>Calibri</vt:lpstr>
      <vt:lpstr>EB Garamond</vt:lpstr>
      <vt:lpstr>Helvetica</vt:lpstr>
      <vt:lpstr>Lucida Handwriting</vt:lpstr>
      <vt:lpstr>Office Theme</vt:lpstr>
      <vt:lpstr>1_Office Theme</vt:lpstr>
      <vt:lpstr>Social determinants of health in the EHR       HSCRN October 2024 </vt:lpstr>
      <vt:lpstr>PowerPoint Presentation</vt:lpstr>
      <vt:lpstr>PowerPoint Presentation</vt:lpstr>
      <vt:lpstr>EHR Systems: What is in there? </vt:lpstr>
      <vt:lpstr>PowerPoint Presentation</vt:lpstr>
      <vt:lpstr>Social determinants of health in EHR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GHS Powerpoint Template_v1.28.16</dc:title>
  <dc:creator>Brian Foelsch</dc:creator>
  <cp:lastModifiedBy>Hirsch, Annemarie G.</cp:lastModifiedBy>
  <cp:revision>1107</cp:revision>
  <cp:lastPrinted>2018-02-20T20:04:52Z</cp:lastPrinted>
  <dcterms:created xsi:type="dcterms:W3CDTF">2010-11-02T17:00:07Z</dcterms:created>
  <dcterms:modified xsi:type="dcterms:W3CDTF">2024-10-08T16:21:16Z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0x010100E179EB82CDB6FE4D8E86719819F4E3CE</vt:lpwstr>
  </property>
  <property fmtid="{D5CDD505-2E9C-101B-9397-08002B2CF9AE}" pid="3" name="MSIP_Label_29508572-7b39-4e55-b2d8-8f249b1b5ce7_Enabled">
    <vt:lpwstr>true</vt:lpwstr>
  </property>
  <property fmtid="{D5CDD505-2E9C-101B-9397-08002B2CF9AE}" pid="4" name="MSIP_Label_29508572-7b39-4e55-b2d8-8f249b1b5ce7_SetDate">
    <vt:lpwstr>2024-04-29T19:26:57Z</vt:lpwstr>
  </property>
  <property fmtid="{D5CDD505-2E9C-101B-9397-08002B2CF9AE}" pid="5" name="MSIP_Label_29508572-7b39-4e55-b2d8-8f249b1b5ce7_Method">
    <vt:lpwstr>Standard</vt:lpwstr>
  </property>
  <property fmtid="{D5CDD505-2E9C-101B-9397-08002B2CF9AE}" pid="6" name="MSIP_Label_29508572-7b39-4e55-b2d8-8f249b1b5ce7_Name">
    <vt:lpwstr>Geisinger - Internal</vt:lpwstr>
  </property>
  <property fmtid="{D5CDD505-2E9C-101B-9397-08002B2CF9AE}" pid="7" name="MSIP_Label_29508572-7b39-4e55-b2d8-8f249b1b5ce7_SiteId">
    <vt:lpwstr>37d46c56-7c66-4402-a160-55c2313b910d</vt:lpwstr>
  </property>
  <property fmtid="{D5CDD505-2E9C-101B-9397-08002B2CF9AE}" pid="8" name="MSIP_Label_29508572-7b39-4e55-b2d8-8f249b1b5ce7_ActionId">
    <vt:lpwstr>423f09ba-4944-466f-b276-b111406e3290</vt:lpwstr>
  </property>
  <property fmtid="{D5CDD505-2E9C-101B-9397-08002B2CF9AE}" pid="9" name="MSIP_Label_29508572-7b39-4e55-b2d8-8f249b1b5ce7_ContentBits">
    <vt:lpwstr>0</vt:lpwstr>
  </property>
</Properties>
</file>