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3" r:id="rId1"/>
  </p:sldMasterIdLst>
  <p:notesMasterIdLst>
    <p:notesMasterId r:id="rId45"/>
  </p:notesMasterIdLst>
  <p:handoutMasterIdLst>
    <p:handoutMasterId r:id="rId46"/>
  </p:handoutMasterIdLst>
  <p:sldIdLst>
    <p:sldId id="256" r:id="rId2"/>
    <p:sldId id="615" r:id="rId3"/>
    <p:sldId id="568" r:id="rId4"/>
    <p:sldId id="569" r:id="rId5"/>
    <p:sldId id="354" r:id="rId6"/>
    <p:sldId id="258" r:id="rId7"/>
    <p:sldId id="259" r:id="rId8"/>
    <p:sldId id="481" r:id="rId9"/>
    <p:sldId id="263" r:id="rId10"/>
    <p:sldId id="617" r:id="rId11"/>
    <p:sldId id="618" r:id="rId12"/>
    <p:sldId id="619" r:id="rId13"/>
    <p:sldId id="613" r:id="rId14"/>
    <p:sldId id="573" r:id="rId15"/>
    <p:sldId id="597" r:id="rId16"/>
    <p:sldId id="620" r:id="rId17"/>
    <p:sldId id="626" r:id="rId18"/>
    <p:sldId id="624" r:id="rId19"/>
    <p:sldId id="623" r:id="rId20"/>
    <p:sldId id="621" r:id="rId21"/>
    <p:sldId id="612" r:id="rId22"/>
    <p:sldId id="602" r:id="rId23"/>
    <p:sldId id="622" r:id="rId24"/>
    <p:sldId id="627" r:id="rId25"/>
    <p:sldId id="628" r:id="rId26"/>
    <p:sldId id="629" r:id="rId27"/>
    <p:sldId id="631" r:id="rId28"/>
    <p:sldId id="630" r:id="rId29"/>
    <p:sldId id="632" r:id="rId30"/>
    <p:sldId id="633" r:id="rId31"/>
    <p:sldId id="642" r:id="rId32"/>
    <p:sldId id="614" r:id="rId33"/>
    <p:sldId id="634" r:id="rId34"/>
    <p:sldId id="635" r:id="rId35"/>
    <p:sldId id="643" r:id="rId36"/>
    <p:sldId id="636" r:id="rId37"/>
    <p:sldId id="637" r:id="rId38"/>
    <p:sldId id="639" r:id="rId39"/>
    <p:sldId id="640" r:id="rId40"/>
    <p:sldId id="641" r:id="rId41"/>
    <p:sldId id="607" r:id="rId42"/>
    <p:sldId id="279" r:id="rId43"/>
    <p:sldId id="567" r:id="rId4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F8C40C9-1CF1-4B15-B56C-C928E260ED1E}">
          <p14:sldIdLst>
            <p14:sldId id="256"/>
            <p14:sldId id="615"/>
            <p14:sldId id="568"/>
            <p14:sldId id="569"/>
            <p14:sldId id="354"/>
            <p14:sldId id="258"/>
            <p14:sldId id="259"/>
            <p14:sldId id="481"/>
            <p14:sldId id="263"/>
            <p14:sldId id="617"/>
            <p14:sldId id="618"/>
            <p14:sldId id="619"/>
            <p14:sldId id="613"/>
            <p14:sldId id="573"/>
            <p14:sldId id="597"/>
            <p14:sldId id="620"/>
            <p14:sldId id="626"/>
            <p14:sldId id="624"/>
            <p14:sldId id="623"/>
            <p14:sldId id="621"/>
            <p14:sldId id="612"/>
            <p14:sldId id="602"/>
            <p14:sldId id="622"/>
            <p14:sldId id="627"/>
            <p14:sldId id="628"/>
            <p14:sldId id="629"/>
            <p14:sldId id="631"/>
            <p14:sldId id="630"/>
            <p14:sldId id="632"/>
            <p14:sldId id="633"/>
            <p14:sldId id="642"/>
            <p14:sldId id="614"/>
            <p14:sldId id="634"/>
            <p14:sldId id="635"/>
            <p14:sldId id="643"/>
            <p14:sldId id="636"/>
            <p14:sldId id="637"/>
            <p14:sldId id="639"/>
            <p14:sldId id="640"/>
            <p14:sldId id="641"/>
            <p14:sldId id="607"/>
            <p14:sldId id="279"/>
            <p14:sldId id="5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77556" autoAdjust="0"/>
  </p:normalViewPr>
  <p:slideViewPr>
    <p:cSldViewPr snapToGrid="0" snapToObjects="1">
      <p:cViewPr>
        <p:scale>
          <a:sx n="120" d="100"/>
          <a:sy n="120" d="100"/>
        </p:scale>
        <p:origin x="1326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9005DF8-17C2-48A4-9D5C-214C6C84A9DD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F5C9F0E-08FF-4E57-94CA-F551E8A91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11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3D914-CB96-A449-9A3E-1F2E1789A61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E73D8-39F6-1441-856B-DDAF27BA9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8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AE73D8-39F6-1441-856B-DDAF27BA93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055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AE73D8-39F6-1441-856B-DDAF27BA931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45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give a bit of background about me and what I do, I am a cardiovascular epidemiologist with primary research interests that lie at the intersection of cardiovascular health, aging, and women’s health. </a:t>
            </a:r>
          </a:p>
          <a:p>
            <a:endParaRPr lang="en-US" dirty="0"/>
          </a:p>
          <a:p>
            <a:r>
              <a:rPr lang="en-US" dirty="0"/>
              <a:t>My work tends to use case-control, cohort, and cross-sectional study designs.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And I’ve been lucky enough to work with several longstanding studies, including the KP Washington-based Heart and Vascular Health Study, the Women’s Health Initiative, the Nurses’ Health Studies I and II, the Health Professionals Follow-up Study, and the Cardiovascular Health Study.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7747D-253C-4820-AE21-AC8A11F6BBD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29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AE73D8-39F6-1441-856B-DDAF27BA931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23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AE73D8-39F6-1441-856B-DDAF27BA931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03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AE73D8-39F6-1441-856B-DDAF27BA931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20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7747D-253C-4820-AE21-AC8A11F6BBD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5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why is</a:t>
            </a:r>
            <a:r>
              <a:rPr lang="en-US" baseline="0" dirty="0"/>
              <a:t> it important to research VTE?</a:t>
            </a:r>
          </a:p>
          <a:p>
            <a:endParaRPr lang="en-US" baseline="0" dirty="0"/>
          </a:p>
          <a:p>
            <a:r>
              <a:rPr lang="en-US" baseline="0" dirty="0"/>
              <a:t>Cardiovascular disease is the leading cause of death in the world.</a:t>
            </a:r>
          </a:p>
          <a:p>
            <a:endParaRPr lang="en-US" baseline="0" dirty="0"/>
          </a:p>
          <a:p>
            <a:r>
              <a:rPr lang="en-US" baseline="0" dirty="0"/>
              <a:t>Within this, VTE is the third most common vascular diagnosis, second to stroke and myocardial infarction, </a:t>
            </a:r>
          </a:p>
          <a:p>
            <a:endParaRPr lang="en-US" baseline="0" dirty="0"/>
          </a:p>
          <a:p>
            <a:r>
              <a:rPr lang="en-US" baseline="0" dirty="0"/>
              <a:t>Occurring at a rate of about 1-2 per 1,000 person-years overall </a:t>
            </a:r>
          </a:p>
          <a:p>
            <a:r>
              <a:rPr lang="en-US" baseline="0" dirty="0"/>
              <a:t>and at a much higher rate of about 8-10 per 1,000 person-years in persons 80+. </a:t>
            </a:r>
          </a:p>
          <a:p>
            <a:endParaRPr lang="en-US" baseline="0" dirty="0"/>
          </a:p>
          <a:p>
            <a:r>
              <a:rPr lang="en-US" baseline="0" dirty="0"/>
              <a:t>It is associated with substantial mortality: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--10-30% of persons with VTE will die within 30 days, with most of these people suffering from a PE.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--Among people suffering from a PE, more than 20% die on the day of the PE, and 35% die within 30 days. </a:t>
            </a:r>
          </a:p>
          <a:p>
            <a:endParaRPr lang="en-US" baseline="0" dirty="0"/>
          </a:p>
          <a:p>
            <a:r>
              <a:rPr lang="en-US" baseline="0" dirty="0"/>
              <a:t>And with morbidity:</a:t>
            </a:r>
          </a:p>
          <a:p>
            <a:r>
              <a:rPr lang="en-US" baseline="0" dirty="0"/>
              <a:t>--For example, approximately 30% of VTE cases will experience recurrence within 10 years.</a:t>
            </a:r>
          </a:p>
          <a:p>
            <a:endParaRPr lang="en-US" baseline="0" dirty="0"/>
          </a:p>
          <a:p>
            <a:r>
              <a:rPr lang="en-US" baseline="0" dirty="0"/>
              <a:t>This being said, our understanding of VTE etiology and risk factors is incomplete and there is more understanding needed to understand, prevent, and treat this disease.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7747D-253C-4820-AE21-AC8A11F6BBD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63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While gaining training in: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Lifestyle epi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Aging epi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Primary data collection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Advanced epi study design/analysis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7747D-253C-4820-AE21-AC8A11F6BBD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0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AE73D8-39F6-1441-856B-DDAF27BA931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484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E453-6D8D-1648-923D-B3A9058BE2B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E453-6D8D-1648-923D-B3A9058BE2B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8B3C1-78CC-954C-B872-65F307B660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E453-6D8D-1648-923D-B3A9058BE2B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8B3C1-78CC-954C-B872-65F307B660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E453-6D8D-1648-923D-B3A9058BE2B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8B3C1-78CC-954C-B872-65F307B66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03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E453-6D8D-1648-923D-B3A9058BE2B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8B3C1-78CC-954C-B872-65F307B660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E453-6D8D-1648-923D-B3A9058BE2B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8B3C1-78CC-954C-B872-65F307B660C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E453-6D8D-1648-923D-B3A9058BE2B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8B3C1-78CC-954C-B872-65F307B660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E453-6D8D-1648-923D-B3A9058BE2B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8B3C1-78CC-954C-B872-65F307B660C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E453-6D8D-1648-923D-B3A9058BE2B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8B3C1-78CC-954C-B872-65F307B660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E453-6D8D-1648-923D-B3A9058BE2B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8B3C1-78CC-954C-B872-65F307B660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E453-6D8D-1648-923D-B3A9058BE2B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E453-6D8D-1648-923D-B3A9058BE2B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8B3C1-78CC-954C-B872-65F307B660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8ACE453-6D8D-1648-923D-B3A9058BE2B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7D8B3C1-78CC-954C-B872-65F307B660C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65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8048004" cy="17526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B. Harrington, PhD, MPH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11, 2024</a:t>
            </a:r>
          </a:p>
          <a:p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 Investigator, KPWHRI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Affiliate Assistant Professor, UW Dept. of Epidemiology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 Professor, KPSOM 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laura.b.harrington@kp.org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799" y="1295400"/>
            <a:ext cx="8048005" cy="19272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cap="none" dirty="0">
                <a:latin typeface="Arial" panose="020B0604020202020204" pitchFamily="34" charset="0"/>
                <a:cs typeface="Arial" panose="020B0604020202020204" pitchFamily="34" charset="0"/>
              </a:rPr>
              <a:t>Rapid Case Ascertainment of </a:t>
            </a:r>
          </a:p>
          <a:p>
            <a:r>
              <a:rPr lang="en-US" sz="3600" cap="none" dirty="0">
                <a:latin typeface="Arial" panose="020B0604020202020204" pitchFamily="34" charset="0"/>
                <a:cs typeface="Arial" panose="020B0604020202020204" pitchFamily="34" charset="0"/>
              </a:rPr>
              <a:t>Venous Thromboembolism Events </a:t>
            </a:r>
          </a:p>
          <a:p>
            <a:r>
              <a:rPr lang="en-US" sz="3600" cap="none" dirty="0">
                <a:latin typeface="Arial" panose="020B0604020202020204" pitchFamily="34" charset="0"/>
                <a:cs typeface="Arial" panose="020B0604020202020204" pitchFamily="34" charset="0"/>
              </a:rPr>
              <a:t>in a Population-based Setting </a:t>
            </a:r>
          </a:p>
          <a:p>
            <a:r>
              <a:rPr lang="en-US" sz="3600" cap="none" dirty="0">
                <a:latin typeface="Arial" panose="020B0604020202020204" pitchFamily="34" charset="0"/>
                <a:cs typeface="Arial" panose="020B0604020202020204" pitchFamily="34" charset="0"/>
              </a:rPr>
              <a:t>for Epidemiologic Research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38783" y="6434213"/>
            <a:ext cx="295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733805" y="-20987"/>
            <a:ext cx="397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357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530C-10FA-13DA-84C4-25E7D75B7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C9166-B741-0F66-5CEB-2D9775461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Epidemiology of Venous Thromboembolism (VTE)</a:t>
            </a:r>
          </a:p>
          <a:p>
            <a:endParaRPr lang="en-US" dirty="0"/>
          </a:p>
          <a:p>
            <a:r>
              <a:rPr lang="en-US" dirty="0"/>
              <a:t>Rapid Case Ascertainment of VTE Events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esearch </a:t>
            </a:r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bout </a:t>
            </a:r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V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enous </a:t>
            </a:r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vents (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RaVE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) study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Af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ter Venous </a:t>
            </a:r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hrombo</a:t>
            </a:r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mbolism </a:t>
            </a:r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esearch (AFTER) study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064609-FAD6-DB5E-5325-5E4C14FB1785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019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F6BDC-F74B-E913-A3F5-FA9775FDD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Rapid Case Ascertainment of VTE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1C576-EE6F-2EC4-AA16-883B60BE6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Quick</a:t>
            </a:r>
            <a:r>
              <a:rPr lang="en-US" dirty="0"/>
              <a:t> identification and validation of incident VTE events in near “real-time”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267A57-DF8B-A734-0E61-F077515AF9D5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11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DBA6505-D402-F22B-5191-72F37678E5FB}"/>
              </a:ext>
            </a:extLst>
          </p:cNvPr>
          <p:cNvGrpSpPr/>
          <p:nvPr/>
        </p:nvGrpSpPr>
        <p:grpSpPr>
          <a:xfrm>
            <a:off x="1485724" y="2675467"/>
            <a:ext cx="6015686" cy="3558816"/>
            <a:chOff x="0" y="0"/>
            <a:chExt cx="4660752" cy="2842015"/>
          </a:xfrm>
        </p:grpSpPr>
        <p:sp>
          <p:nvSpPr>
            <p:cNvPr id="6" name="Text Box 2">
              <a:extLst>
                <a:ext uri="{FF2B5EF4-FFF2-40B4-BE49-F238E27FC236}">
                  <a16:creationId xmlns:a16="http://schemas.microsoft.com/office/drawing/2014/main" id="{EB6EE23F-8A38-5AE8-E46C-29E1BEEDB0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447" y="0"/>
              <a:ext cx="1160780" cy="2228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kern="1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Usually 1-2 days</a:t>
              </a:r>
              <a:endPara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D5243EE-1D37-2B98-9CF1-3D95B1559054}"/>
                </a:ext>
              </a:extLst>
            </p:cNvPr>
            <p:cNvGrpSpPr/>
            <p:nvPr/>
          </p:nvGrpSpPr>
          <p:grpSpPr>
            <a:xfrm>
              <a:off x="0" y="173904"/>
              <a:ext cx="4660752" cy="2668111"/>
              <a:chOff x="0" y="0"/>
              <a:chExt cx="4660752" cy="2668111"/>
            </a:xfrm>
          </p:grpSpPr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7DD74FF0-4D75-8123-2B15-7A55BC7BD3FE}"/>
                  </a:ext>
                </a:extLst>
              </p:cNvPr>
              <p:cNvCxnSpPr/>
              <p:nvPr/>
            </p:nvCxnSpPr>
            <p:spPr>
              <a:xfrm>
                <a:off x="1168" y="870870"/>
                <a:ext cx="441492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Star: 5 Points 8">
                <a:extLst>
                  <a:ext uri="{FF2B5EF4-FFF2-40B4-BE49-F238E27FC236}">
                    <a16:creationId xmlns:a16="http://schemas.microsoft.com/office/drawing/2014/main" id="{CDA02A90-5B56-9EA1-4F41-6577D142C4D4}"/>
                  </a:ext>
                </a:extLst>
              </p:cNvPr>
              <p:cNvSpPr/>
              <p:nvPr/>
            </p:nvSpPr>
            <p:spPr>
              <a:xfrm>
                <a:off x="0" y="47396"/>
                <a:ext cx="1528457" cy="1469429"/>
              </a:xfrm>
              <a:prstGeom prst="star5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" name="Text Box 2">
                <a:extLst>
                  <a:ext uri="{FF2B5EF4-FFF2-40B4-BE49-F238E27FC236}">
                    <a16:creationId xmlns:a16="http://schemas.microsoft.com/office/drawing/2014/main" id="{F2C8FE57-77D7-D5B4-D8EF-FADB9146C0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0055" y="641802"/>
                <a:ext cx="975995" cy="4306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300" kern="100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Incident VTE Diagnosis</a:t>
                </a:r>
                <a:endParaRPr lang="en-US" sz="13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 Box 2">
                <a:extLst>
                  <a:ext uri="{FF2B5EF4-FFF2-40B4-BE49-F238E27FC236}">
                    <a16:creationId xmlns:a16="http://schemas.microsoft.com/office/drawing/2014/main" id="{407B9CCC-F492-1EC9-4926-EA2A3FCC2A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33702" y="897739"/>
                <a:ext cx="527050" cy="33655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i="1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Time</a:t>
                </a:r>
                <a:endParaRPr lang="en-US" sz="12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F2AA160-6E7F-4896-7D0A-7DC2AD60F321}"/>
                  </a:ext>
                </a:extLst>
              </p:cNvPr>
              <p:cNvSpPr/>
              <p:nvPr/>
            </p:nvSpPr>
            <p:spPr>
              <a:xfrm>
                <a:off x="1880457" y="373934"/>
                <a:ext cx="802203" cy="897111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" name="Text Box 2">
                <a:extLst>
                  <a:ext uri="{FF2B5EF4-FFF2-40B4-BE49-F238E27FC236}">
                    <a16:creationId xmlns:a16="http://schemas.microsoft.com/office/drawing/2014/main" id="{76927A6A-BF8C-7B7F-D34F-35569980DE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30692" y="416210"/>
                <a:ext cx="891960" cy="79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300" kern="100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Programmer identifies possible event</a:t>
                </a:r>
                <a:endParaRPr lang="en-US" sz="13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2ADCED7-883E-1018-9CC0-A9AAAE518886}"/>
                  </a:ext>
                </a:extLst>
              </p:cNvPr>
              <p:cNvSpPr/>
              <p:nvPr/>
            </p:nvSpPr>
            <p:spPr>
              <a:xfrm>
                <a:off x="1880457" y="1321993"/>
                <a:ext cx="802203" cy="897111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" name="Text Box 2">
                <a:extLst>
                  <a:ext uri="{FF2B5EF4-FFF2-40B4-BE49-F238E27FC236}">
                    <a16:creationId xmlns:a16="http://schemas.microsoft.com/office/drawing/2014/main" id="{52B9DCC9-E1C4-894B-B40A-8A1E5C7183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1157" y="1273657"/>
                <a:ext cx="975995" cy="9818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300" kern="100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Event validation via medical record abstraction</a:t>
                </a:r>
                <a:endParaRPr lang="en-US" sz="13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BD69F0D-EBDD-C2C1-B2D8-F6785B0972AE}"/>
                  </a:ext>
                </a:extLst>
              </p:cNvPr>
              <p:cNvSpPr/>
              <p:nvPr/>
            </p:nvSpPr>
            <p:spPr>
              <a:xfrm>
                <a:off x="2834125" y="368324"/>
                <a:ext cx="959166" cy="1051707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3C862536-71CA-DAED-8F4B-3DE9C3B5C26E}"/>
                  </a:ext>
                </a:extLst>
              </p:cNvPr>
              <p:cNvCxnSpPr/>
              <p:nvPr/>
            </p:nvCxnSpPr>
            <p:spPr>
              <a:xfrm flipH="1">
                <a:off x="1974655" y="2202734"/>
                <a:ext cx="286101" cy="22692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A46792E0-DEA7-A689-506A-40C6B7395795}"/>
                  </a:ext>
                </a:extLst>
              </p:cNvPr>
              <p:cNvCxnSpPr/>
              <p:nvPr/>
            </p:nvCxnSpPr>
            <p:spPr>
              <a:xfrm>
                <a:off x="2245095" y="2219563"/>
                <a:ext cx="275111" cy="2098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 Box 2">
                <a:extLst>
                  <a:ext uri="{FF2B5EF4-FFF2-40B4-BE49-F238E27FC236}">
                    <a16:creationId xmlns:a16="http://schemas.microsoft.com/office/drawing/2014/main" id="{D7F14EF0-9A69-D124-D00C-FBCCE88ECE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9973" y="2443956"/>
                <a:ext cx="459740" cy="22415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kern="100" dirty="0">
                    <a:effectLst/>
                    <a:latin typeface="Arial" panose="020B06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Valid</a:t>
                </a:r>
                <a:r>
                  <a:rPr lang="en-US" sz="900" kern="100" dirty="0">
                    <a:effectLst/>
                    <a:latin typeface="Arial" panose="020B06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 </a:t>
                </a:r>
                <a:endParaRPr lang="en-US" sz="12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Text Box 2">
                <a:extLst>
                  <a:ext uri="{FF2B5EF4-FFF2-40B4-BE49-F238E27FC236}">
                    <a16:creationId xmlns:a16="http://schemas.microsoft.com/office/drawing/2014/main" id="{ED4E78F2-4225-A328-3041-A24C3D8AFD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0942" y="2443956"/>
                <a:ext cx="543560" cy="22415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kern="100" dirty="0">
                    <a:effectLst/>
                    <a:latin typeface="Arial" panose="020B06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Invalid</a:t>
                </a:r>
                <a:endParaRPr lang="en-US" sz="12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 kern="100" dirty="0">
                    <a:effectLst/>
                    <a:latin typeface="Arial" panose="020B06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2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Text Box 2">
                <a:extLst>
                  <a:ext uri="{FF2B5EF4-FFF2-40B4-BE49-F238E27FC236}">
                    <a16:creationId xmlns:a16="http://schemas.microsoft.com/office/drawing/2014/main" id="{E7EC1056-CB64-928B-BDE3-DE12505445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76570" y="401425"/>
                <a:ext cx="1078028" cy="9818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300" kern="100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Outreach to enroll in cohort or conduct retrospective interview</a:t>
                </a:r>
                <a:endParaRPr lang="en-US" sz="13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Right Brace 21">
                <a:extLst>
                  <a:ext uri="{FF2B5EF4-FFF2-40B4-BE49-F238E27FC236}">
                    <a16:creationId xmlns:a16="http://schemas.microsoft.com/office/drawing/2014/main" id="{659BCC79-07E2-43CB-80EF-F90F8D64D891}"/>
                  </a:ext>
                </a:extLst>
              </p:cNvPr>
              <p:cNvSpPr/>
              <p:nvPr/>
            </p:nvSpPr>
            <p:spPr>
              <a:xfrm rot="16200000">
                <a:off x="1362501" y="-497440"/>
                <a:ext cx="370247" cy="1365127"/>
              </a:xfrm>
              <a:prstGeom prst="righ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3" name="Left Brace 22">
                <a:extLst>
                  <a:ext uri="{FF2B5EF4-FFF2-40B4-BE49-F238E27FC236}">
                    <a16:creationId xmlns:a16="http://schemas.microsoft.com/office/drawing/2014/main" id="{EFEF64FF-D443-E804-65CA-1DB6FD2C5CAC}"/>
                  </a:ext>
                </a:extLst>
              </p:cNvPr>
              <p:cNvSpPr/>
              <p:nvPr/>
            </p:nvSpPr>
            <p:spPr>
              <a:xfrm>
                <a:off x="1656064" y="979794"/>
                <a:ext cx="213173" cy="914400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4" name="Text Box 2">
                <a:extLst>
                  <a:ext uri="{FF2B5EF4-FFF2-40B4-BE49-F238E27FC236}">
                    <a16:creationId xmlns:a16="http://schemas.microsoft.com/office/drawing/2014/main" id="{E3926D5A-DA97-1C0C-FFCA-D242E989FC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978041" y="1411620"/>
                <a:ext cx="1221810" cy="2228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kern="100" dirty="0">
                    <a:effectLst/>
                    <a:latin typeface="Arial" panose="020B06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Usually Same-Day</a:t>
                </a:r>
                <a:endParaRPr lang="en-US" sz="12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25" name="Connector: Curved 24">
            <a:extLst>
              <a:ext uri="{FF2B5EF4-FFF2-40B4-BE49-F238E27FC236}">
                <a16:creationId xmlns:a16="http://schemas.microsoft.com/office/drawing/2014/main" id="{F8483498-4D52-99D1-0A36-8FDC4A1C39D9}"/>
              </a:ext>
            </a:extLst>
          </p:cNvPr>
          <p:cNvCxnSpPr>
            <a:cxnSpLocks/>
            <a:stCxn id="19" idx="3"/>
          </p:cNvCxnSpPr>
          <p:nvPr/>
        </p:nvCxnSpPr>
        <p:spPr>
          <a:xfrm flipV="1">
            <a:off x="5034810" y="4686871"/>
            <a:ext cx="735377" cy="140706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5641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111C3-E88D-A88E-DE8B-FD672314D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Fast participant outreach supports…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5CF77-D79D-C872-EAF0-8F47E6FB0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Interviews about retrospective behaviors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Enrollment in a prospective cohort, including possible:</a:t>
            </a:r>
          </a:p>
          <a:p>
            <a:pPr lvl="1"/>
            <a:r>
              <a:rPr lang="en-US" dirty="0"/>
              <a:t>Reported behaviors, symptoms, sequelae soon after an event</a:t>
            </a:r>
          </a:p>
          <a:p>
            <a:pPr lvl="1"/>
            <a:r>
              <a:rPr lang="en-US" dirty="0"/>
              <a:t>Blood collection soon after an event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19934C-3999-583B-CC25-9289F2C9A16F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9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530C-10FA-13DA-84C4-25E7D75B7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C9166-B741-0F66-5CEB-2D9775461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Epidemiology of Venous Thromboembolism (VTE)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Rapid Case Ascertainment of VTE Events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R</a:t>
            </a:r>
            <a:r>
              <a:rPr lang="en-US" dirty="0"/>
              <a:t>esearch </a:t>
            </a:r>
            <a:r>
              <a:rPr lang="en-US" u="sng" dirty="0"/>
              <a:t>a</a:t>
            </a:r>
            <a:r>
              <a:rPr lang="en-US" dirty="0"/>
              <a:t>bout </a:t>
            </a:r>
            <a:r>
              <a:rPr lang="en-US" u="sng" dirty="0"/>
              <a:t>V</a:t>
            </a:r>
            <a:r>
              <a:rPr lang="en-US" dirty="0"/>
              <a:t>enous </a:t>
            </a:r>
            <a:r>
              <a:rPr lang="en-US" u="sng" dirty="0"/>
              <a:t>E</a:t>
            </a:r>
            <a:r>
              <a:rPr lang="en-US" dirty="0"/>
              <a:t>vents (</a:t>
            </a:r>
            <a:r>
              <a:rPr lang="en-US" dirty="0" err="1"/>
              <a:t>RaVE</a:t>
            </a:r>
            <a:r>
              <a:rPr lang="en-US" dirty="0"/>
              <a:t>) study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Af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ter Venous </a:t>
            </a:r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hrombo</a:t>
            </a:r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mbolism </a:t>
            </a:r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esearch (AFTER) study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EB151A-2EB1-1438-CAF5-397E1F5C2521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510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9154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Research about Venous Events (</a:t>
            </a:r>
            <a:r>
              <a:rPr lang="en-US" dirty="0" err="1"/>
              <a:t>RaVE</a:t>
            </a:r>
            <a:r>
              <a:rPr lang="en-US" dirty="0"/>
              <a:t>): </a:t>
            </a:r>
            <a:br>
              <a:rPr lang="en-US" dirty="0"/>
            </a:br>
            <a:r>
              <a:rPr lang="en-US" dirty="0"/>
              <a:t>Aim 2 of K01HL139997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34888"/>
            <a:ext cx="8763000" cy="2590800"/>
          </a:xfrm>
        </p:spPr>
        <p:txBody>
          <a:bodyPr>
            <a:normAutofit/>
          </a:bodyPr>
          <a:lstStyle/>
          <a:p>
            <a:r>
              <a:rPr lang="en-US" b="1" dirty="0"/>
              <a:t>Goal:</a:t>
            </a:r>
            <a:r>
              <a:rPr lang="en-US" dirty="0"/>
              <a:t> Further our understanding of physical activity and sedentary behavior in relation to: </a:t>
            </a:r>
          </a:p>
          <a:p>
            <a:pPr marL="274320" lvl="1" indent="0">
              <a:buNone/>
            </a:pPr>
            <a:r>
              <a:rPr lang="en-US" dirty="0"/>
              <a:t>1) incident VTE risk </a:t>
            </a:r>
          </a:p>
          <a:p>
            <a:pPr marL="274320" lvl="1" indent="0">
              <a:buNone/>
            </a:pPr>
            <a:r>
              <a:rPr lang="en-US" dirty="0"/>
              <a:t>2) short-term VTE risk following physical activity </a:t>
            </a:r>
          </a:p>
          <a:p>
            <a:pPr marL="274320" lvl="1" indent="0">
              <a:buNone/>
            </a:pPr>
            <a:r>
              <a:rPr lang="en-US" dirty="0"/>
              <a:t>3) long-term prognosis following an incident VTE</a:t>
            </a:r>
          </a:p>
          <a:p>
            <a:pPr marL="274320" lvl="1" indent="0">
              <a:buNone/>
            </a:pPr>
            <a:r>
              <a:rPr lang="en-US" dirty="0"/>
              <a:t>4) hemostatic factor levels</a:t>
            </a:r>
          </a:p>
          <a:p>
            <a:pPr marL="27432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3914775"/>
            <a:ext cx="8077200" cy="27432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752600" y="4125688"/>
            <a:ext cx="2286000" cy="2876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0DFDD6-A4FD-C3A4-B936-0B843C78F21C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133399-ECD0-ED0A-3ACD-AD01760BA107}"/>
              </a:ext>
            </a:extLst>
          </p:cNvPr>
          <p:cNvSpPr/>
          <p:nvPr/>
        </p:nvSpPr>
        <p:spPr>
          <a:xfrm>
            <a:off x="342899" y="2695074"/>
            <a:ext cx="5901489" cy="391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54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6E517-8984-43BD-ADF0-471443A22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Physical Activity (PA) as a Trigger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7F1EF-E685-42F7-A85A-60F8AE82A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Usual</a:t>
            </a:r>
            <a:r>
              <a:rPr lang="en-US" dirty="0"/>
              <a:t> physical activity (PA) may be differently associated with VTE risk than </a:t>
            </a:r>
            <a:r>
              <a:rPr lang="en-US" u="sng" dirty="0"/>
              <a:t>acute</a:t>
            </a:r>
            <a:r>
              <a:rPr lang="en-US" dirty="0"/>
              <a:t> moderate/vigorous PA</a:t>
            </a:r>
          </a:p>
          <a:p>
            <a:endParaRPr lang="en-US" dirty="0"/>
          </a:p>
          <a:p>
            <a:r>
              <a:rPr lang="en-US" dirty="0"/>
              <a:t>Biologically plausible that VTE risk is greater in time period following PA</a:t>
            </a:r>
          </a:p>
          <a:p>
            <a:pPr lvl="1"/>
            <a:r>
              <a:rPr lang="en-US" dirty="0"/>
              <a:t>Based on studies suggesting transient hypercoagulable state following PA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/>
              <a:t>Vigorous PA has been acutely associated with greater risk of arterial thrombotic events such as MI and sudden cardiac death </a:t>
            </a:r>
            <a:r>
              <a:rPr lang="en-US" dirty="0">
                <a:sym typeface="Wingdings" panose="05000000000000000000" pitchFamily="2" charset="2"/>
              </a:rPr>
              <a:t> using case-crossover design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71359B-550B-F3F6-999A-8143F4932E02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323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10F43-59F5-E6A7-6D1A-50EFA616C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Objective, Setting, and 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7DA82-4647-F444-8754-13006D02D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Objective: </a:t>
            </a:r>
            <a:r>
              <a:rPr lang="en-US" dirty="0"/>
              <a:t>Evaluate short-term risk of VTE symptom onset following PA in a case-crossover study</a:t>
            </a:r>
          </a:p>
          <a:p>
            <a:pPr lvl="1"/>
            <a:r>
              <a:rPr lang="en-US" i="1" dirty="0"/>
              <a:t>Hypothesis</a:t>
            </a:r>
            <a:r>
              <a:rPr lang="en-US" dirty="0"/>
              <a:t>: Moderate to vigorous PA will be associated with a greater risk of VTE symptom onset in the 4 days following PA</a:t>
            </a:r>
          </a:p>
          <a:p>
            <a:endParaRPr lang="en-US" b="1" dirty="0"/>
          </a:p>
          <a:p>
            <a:r>
              <a:rPr lang="en-US" b="1" dirty="0"/>
              <a:t>Setting:</a:t>
            </a:r>
            <a:r>
              <a:rPr lang="en-US" dirty="0"/>
              <a:t> Population-based Research about Venous Events (</a:t>
            </a:r>
            <a:r>
              <a:rPr lang="en-US" dirty="0" err="1"/>
              <a:t>RaVE</a:t>
            </a:r>
            <a:r>
              <a:rPr lang="en-US" dirty="0"/>
              <a:t>) study</a:t>
            </a:r>
          </a:p>
          <a:p>
            <a:pPr lvl="1"/>
            <a:r>
              <a:rPr lang="en-US" dirty="0"/>
              <a:t>Adults with validated incident VTE in Kaiser Permanente Washington, identified across ~2 years </a:t>
            </a:r>
          </a:p>
          <a:p>
            <a:pPr lvl="2"/>
            <a:r>
              <a:rPr lang="en-US" dirty="0"/>
              <a:t>October 2019 to December 2021</a:t>
            </a:r>
          </a:p>
          <a:p>
            <a:pPr marL="548640" lvl="2" indent="0">
              <a:buNone/>
            </a:pPr>
            <a:endParaRPr lang="en-US" dirty="0"/>
          </a:p>
          <a:p>
            <a:r>
              <a:rPr lang="en-US" b="1" dirty="0"/>
              <a:t>Study Design: </a:t>
            </a:r>
            <a:r>
              <a:rPr lang="en-US" dirty="0"/>
              <a:t>Case-crossover study</a:t>
            </a:r>
          </a:p>
          <a:p>
            <a:pPr lvl="1"/>
            <a:r>
              <a:rPr lang="en-US" dirty="0"/>
              <a:t>Contribute time as a case in the 4 days prior to VTE</a:t>
            </a:r>
          </a:p>
          <a:p>
            <a:pPr lvl="1"/>
            <a:r>
              <a:rPr lang="en-US" dirty="0"/>
              <a:t>Contribute time as a control in the 6 months prior to VTE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2D777F-8282-618C-610B-003E5D50D264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75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66E65-B3C9-411A-B2C6-FDB58BF9A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Real-World Study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CB951-392C-4EC0-B331-10432BC40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273" y="1600200"/>
            <a:ext cx="8873413" cy="5173824"/>
          </a:xfrm>
        </p:spPr>
        <p:txBody>
          <a:bodyPr>
            <a:normAutofit/>
          </a:bodyPr>
          <a:lstStyle/>
          <a:p>
            <a:r>
              <a:rPr lang="en-US" dirty="0"/>
              <a:t>Every weekday (other than some Fridays):</a:t>
            </a:r>
          </a:p>
          <a:p>
            <a:pPr lvl="1"/>
            <a:r>
              <a:rPr lang="en-US" dirty="0"/>
              <a:t>Programmer identified possible VTE events among eligible adults using ICD-10 codes</a:t>
            </a:r>
          </a:p>
          <a:p>
            <a:pPr lvl="1"/>
            <a:r>
              <a:rPr lang="en-US" dirty="0"/>
              <a:t>Programmer notified abstractors that possible cases ready to review</a:t>
            </a:r>
          </a:p>
          <a:p>
            <a:pPr lvl="1"/>
            <a:r>
              <a:rPr lang="en-US" dirty="0"/>
              <a:t>Abstractors reviewed &amp; validated possible cases using the EHR </a:t>
            </a:r>
          </a:p>
          <a:p>
            <a:pPr lvl="1"/>
            <a:r>
              <a:rPr lang="en-US" dirty="0"/>
              <a:t>Abstractors &amp; programmer sent valid cases to KPWHRI’s Survey Research Program (SRP)</a:t>
            </a:r>
          </a:p>
          <a:p>
            <a:r>
              <a:rPr lang="en-US" dirty="0"/>
              <a:t>Next day, SRP sent letter explaining study to valid cases </a:t>
            </a:r>
          </a:p>
          <a:p>
            <a:pPr lvl="1"/>
            <a:r>
              <a:rPr lang="en-US" dirty="0" err="1"/>
              <a:t>Maildate</a:t>
            </a:r>
            <a:r>
              <a:rPr lang="en-US" dirty="0"/>
              <a:t> + 2 days = call window starts</a:t>
            </a:r>
          </a:p>
          <a:p>
            <a:endParaRPr lang="en-US" dirty="0"/>
          </a:p>
          <a:p>
            <a:r>
              <a:rPr lang="en-US" dirty="0"/>
              <a:t>ICD-10 date + 14 days = call window ends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Telephone Survey completed by SRP (20-45 minutes)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142A0A-6372-6BB8-8CA9-EBDE137816E9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2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F5BB8-2721-B12A-374F-104543B94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Telephone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BEEC5-E3DA-858B-BCA1-1740BB816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Index VTE</a:t>
            </a:r>
          </a:p>
          <a:p>
            <a:endParaRPr lang="en-US" dirty="0"/>
          </a:p>
          <a:p>
            <a:r>
              <a:rPr lang="en-US" dirty="0"/>
              <a:t>VTE-relevant symptoms and symptom onset date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Behaviors (e.g. walking, leisure-time physical activity, sedentary behavior, long-haul travel, traffic exposure)</a:t>
            </a:r>
          </a:p>
          <a:p>
            <a:pPr lvl="1"/>
            <a:r>
              <a:rPr lang="en-US" dirty="0"/>
              <a:t>In each of the 4 days prior to VTE symptom onset date</a:t>
            </a:r>
          </a:p>
          <a:p>
            <a:pPr lvl="1"/>
            <a:r>
              <a:rPr lang="en-US" dirty="0"/>
              <a:t>Over the past 6 months</a:t>
            </a:r>
          </a:p>
          <a:p>
            <a:pPr marL="0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lvl="1"/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016E9E-F354-49A7-052B-E7673FDEA775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42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01D04-D6DA-9AEA-471D-3C97E8FD3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VTE Symptom Start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44A76-8033-B7D9-1255-0C89D9E8F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Participants asked by symptom (yes/no) if they experienced:</a:t>
            </a:r>
          </a:p>
          <a:p>
            <a:pPr lvl="1"/>
            <a:r>
              <a:rPr lang="en-US" dirty="0"/>
              <a:t>Pain, tenderness, or a heavy aching in legs, arm, pelvis</a:t>
            </a:r>
          </a:p>
          <a:p>
            <a:pPr lvl="1"/>
            <a:r>
              <a:rPr lang="en-US" dirty="0"/>
              <a:t>Swelling in leg, arm, pelvis</a:t>
            </a:r>
          </a:p>
          <a:p>
            <a:pPr lvl="1"/>
            <a:r>
              <a:rPr lang="en-US" dirty="0"/>
              <a:t>Warm skin in leg, arm, pelvis</a:t>
            </a:r>
          </a:p>
          <a:p>
            <a:pPr lvl="1"/>
            <a:r>
              <a:rPr lang="en-US" dirty="0"/>
              <a:t>Redness in leg, arm, pelvis</a:t>
            </a:r>
          </a:p>
          <a:p>
            <a:pPr lvl="1"/>
            <a:r>
              <a:rPr lang="en-US" dirty="0"/>
              <a:t>Shortness of breath</a:t>
            </a:r>
          </a:p>
          <a:p>
            <a:pPr lvl="1"/>
            <a:r>
              <a:rPr lang="en-US" dirty="0"/>
              <a:t>Chest pain or discomfort</a:t>
            </a:r>
          </a:p>
          <a:p>
            <a:pPr lvl="1"/>
            <a:r>
              <a:rPr lang="en-US" dirty="0"/>
              <a:t>Lightheadedness, feeling dizzy, fainting</a:t>
            </a:r>
          </a:p>
          <a:p>
            <a:pPr lvl="1"/>
            <a:r>
              <a:rPr lang="en-US" dirty="0"/>
              <a:t>Rapid pulse</a:t>
            </a:r>
          </a:p>
          <a:p>
            <a:pPr lvl="1"/>
            <a:r>
              <a:rPr lang="en-US" dirty="0"/>
              <a:t>Coughing up blood</a:t>
            </a:r>
          </a:p>
          <a:p>
            <a:pPr lvl="1"/>
            <a:endParaRPr lang="en-US" dirty="0"/>
          </a:p>
          <a:p>
            <a:r>
              <a:rPr lang="en-US" dirty="0"/>
              <a:t>Earliest date that any of those symptoms began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equals “VTE Symptom Start Date”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0AB90B-ED12-1456-6478-B6E00BB71C44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762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Cardiovascular Epidemiologist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sz="3000" dirty="0"/>
              <a:t>Who uses epidemiologic study designs:</a:t>
            </a:r>
          </a:p>
          <a:p>
            <a:pPr lvl="1"/>
            <a:r>
              <a:rPr lang="en-US" sz="2800" dirty="0"/>
              <a:t>Cohort </a:t>
            </a:r>
          </a:p>
          <a:p>
            <a:pPr lvl="1"/>
            <a:r>
              <a:rPr lang="en-US" sz="2800" dirty="0"/>
              <a:t>Case-control </a:t>
            </a:r>
          </a:p>
          <a:p>
            <a:pPr lvl="1"/>
            <a:r>
              <a:rPr lang="en-US" sz="2800" dirty="0"/>
              <a:t>Cross-sectional</a:t>
            </a:r>
          </a:p>
          <a:p>
            <a:pPr marL="274320" lvl="1" indent="0">
              <a:buNone/>
            </a:pPr>
            <a:endParaRPr lang="en-US" sz="2600" dirty="0"/>
          </a:p>
          <a:p>
            <a:r>
              <a:rPr lang="en-US" sz="3000" dirty="0"/>
              <a:t>And a variety of data sources:</a:t>
            </a:r>
          </a:p>
          <a:p>
            <a:pPr lvl="1"/>
            <a:r>
              <a:rPr lang="en-US" sz="2800" dirty="0"/>
              <a:t>Women’s Health Initiative</a:t>
            </a:r>
          </a:p>
          <a:p>
            <a:pPr lvl="1"/>
            <a:r>
              <a:rPr lang="en-US" sz="2800" dirty="0"/>
              <a:t>Heart and Vascular Health Study</a:t>
            </a:r>
          </a:p>
          <a:p>
            <a:pPr lvl="1"/>
            <a:r>
              <a:rPr lang="en-US" sz="2800" dirty="0"/>
              <a:t>Adult Changes in Thought Study</a:t>
            </a:r>
          </a:p>
          <a:p>
            <a:pPr lvl="1"/>
            <a:r>
              <a:rPr lang="en-US" sz="2800" dirty="0"/>
              <a:t>Nurses’ Health Studies I &amp; II</a:t>
            </a:r>
          </a:p>
          <a:p>
            <a:pPr lvl="1"/>
            <a:r>
              <a:rPr lang="en-US" sz="2800" dirty="0"/>
              <a:t>Cardiovascular Health Study</a:t>
            </a:r>
          </a:p>
          <a:p>
            <a:pPr lvl="1"/>
            <a:r>
              <a:rPr lang="en-US" sz="2800" i="1" dirty="0"/>
              <a:t>New population-based studies in Kaiser Permanente!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594593" y="2354057"/>
            <a:ext cx="3016007" cy="2751343"/>
            <a:chOff x="2385709" y="4061415"/>
            <a:chExt cx="2741450" cy="2428475"/>
          </a:xfrm>
        </p:grpSpPr>
        <p:grpSp>
          <p:nvGrpSpPr>
            <p:cNvPr id="5" name="Group 4"/>
            <p:cNvGrpSpPr/>
            <p:nvPr/>
          </p:nvGrpSpPr>
          <p:grpSpPr>
            <a:xfrm>
              <a:off x="2454972" y="4061415"/>
              <a:ext cx="2672187" cy="2428475"/>
              <a:chOff x="2454972" y="4061415"/>
              <a:chExt cx="2672187" cy="2428475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2985261" y="4961869"/>
                <a:ext cx="1569744" cy="1528021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  <a:alpha val="40000"/>
                </a:schemeClr>
              </a:solidFill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2454972" y="4061415"/>
                <a:ext cx="1569744" cy="152802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  <a:alpha val="41000"/>
                </a:schemeClr>
              </a:solidFill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r>
                  <a:rPr lang="en-US" dirty="0"/>
                  <a:t> </a:t>
                </a: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557415" y="4061415"/>
                <a:ext cx="1569744" cy="1528021"/>
              </a:xfrm>
              <a:prstGeom prst="ellipse">
                <a:avLst/>
              </a:prstGeom>
              <a:solidFill>
                <a:srgbClr val="FFFF00">
                  <a:alpha val="20000"/>
                </a:srgbClr>
              </a:solidFill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4048026" y="4636944"/>
              <a:ext cx="706023" cy="2988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Aging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158830" y="5602268"/>
              <a:ext cx="1324619" cy="7606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Women’s Health</a:t>
              </a:r>
            </a:p>
            <a:p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385709" y="4532221"/>
              <a:ext cx="1662319" cy="5161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Cardiovascular Health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E09BF517-335D-BF00-0AE9-333962DAB39E}"/>
              </a:ext>
            </a:extLst>
          </p:cNvPr>
          <p:cNvSpPr txBox="1"/>
          <p:nvPr/>
        </p:nvSpPr>
        <p:spPr>
          <a:xfrm>
            <a:off x="8733805" y="-20987"/>
            <a:ext cx="397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61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2DBEA-F0B6-C0E3-007D-EEBF5FC54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Physical Activity Exposure Ascertainment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2836B-5BDD-2220-79B8-F193FBC33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00200"/>
            <a:ext cx="8494295" cy="5077326"/>
          </a:xfrm>
        </p:spPr>
        <p:txBody>
          <a:bodyPr>
            <a:normAutofit fontScale="92500"/>
          </a:bodyPr>
          <a:lstStyle/>
          <a:p>
            <a:r>
              <a:rPr lang="en-US" dirty="0"/>
              <a:t>On [</a:t>
            </a:r>
            <a:r>
              <a:rPr lang="en-US" i="1" dirty="0"/>
              <a:t>SYMPTOM START DATE</a:t>
            </a:r>
            <a:r>
              <a:rPr lang="en-US" dirty="0"/>
              <a:t>], did you do physical activities for exercise and sport besides walking, and if so, what activities did you do?</a:t>
            </a:r>
          </a:p>
          <a:p>
            <a:pPr lvl="1"/>
            <a:r>
              <a:rPr lang="en-US" dirty="0"/>
              <a:t>Activity X</a:t>
            </a:r>
          </a:p>
          <a:p>
            <a:pPr lvl="1"/>
            <a:r>
              <a:rPr lang="en-US" dirty="0"/>
              <a:t>Activity Y</a:t>
            </a:r>
          </a:p>
          <a:p>
            <a:pPr lvl="1"/>
            <a:r>
              <a:rPr lang="en-US" dirty="0"/>
              <a:t>Activity Z…</a:t>
            </a:r>
          </a:p>
          <a:p>
            <a:r>
              <a:rPr lang="en-US" dirty="0"/>
              <a:t>For how many minutes did you do [</a:t>
            </a:r>
            <a:r>
              <a:rPr lang="en-US" i="1" dirty="0"/>
              <a:t>Activity X</a:t>
            </a:r>
            <a:r>
              <a:rPr lang="en-US" dirty="0"/>
              <a:t>]</a:t>
            </a:r>
          </a:p>
          <a:p>
            <a:r>
              <a:rPr lang="en-US" dirty="0"/>
              <a:t>Using the “talk test”, would you describe your [</a:t>
            </a:r>
            <a:r>
              <a:rPr lang="en-US" i="1" dirty="0"/>
              <a:t>Activity X</a:t>
            </a:r>
            <a:r>
              <a:rPr lang="en-US" dirty="0"/>
              <a:t>] to be of vigorous, moderate, or mild intensity?</a:t>
            </a:r>
          </a:p>
          <a:p>
            <a:pPr marL="61722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i="1" u="sng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Vigorous</a:t>
            </a:r>
            <a:r>
              <a:rPr lang="en-US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=cannot say more than a few words without pausing for a breath;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1722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i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1800" i="1" u="sng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oderate</a:t>
            </a:r>
            <a:r>
              <a:rPr lang="en-US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=can talk but not sing during the activity;</a:t>
            </a:r>
            <a:endParaRPr lang="en-US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1722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i="1" u="sng" dirty="0">
                <a:effectLst/>
                <a:latin typeface="+mj-lt"/>
                <a:ea typeface="Calibri" panose="020F0502020204030204" pitchFamily="34" charset="0"/>
              </a:rPr>
              <a:t>Mild</a:t>
            </a:r>
            <a:r>
              <a:rPr lang="en-US" sz="1800" i="1" dirty="0">
                <a:effectLst/>
                <a:latin typeface="+mj-lt"/>
                <a:ea typeface="Calibri" panose="020F0502020204030204" pitchFamily="34" charset="0"/>
              </a:rPr>
              <a:t>=aren’t out of breath.</a:t>
            </a:r>
          </a:p>
          <a:p>
            <a:pPr marL="274320" lvl="1" indent="0">
              <a:spcBef>
                <a:spcPts val="0"/>
              </a:spcBef>
              <a:buNone/>
            </a:pPr>
            <a:endParaRPr lang="en-US" sz="1800" i="1" dirty="0">
              <a:effectLst/>
              <a:latin typeface="+mj-lt"/>
              <a:ea typeface="Calibri" panose="020F0502020204030204" pitchFamily="34" charset="0"/>
            </a:endParaRPr>
          </a:p>
          <a:p>
            <a:pPr marL="274320" lvl="1" indent="0">
              <a:spcBef>
                <a:spcPts val="0"/>
              </a:spcBef>
              <a:buNone/>
            </a:pPr>
            <a:endParaRPr lang="en-US" sz="1800" i="1" dirty="0">
              <a:effectLst/>
              <a:latin typeface="+mj-lt"/>
              <a:ea typeface="Calibri" panose="020F0502020204030204" pitchFamily="34" charset="0"/>
            </a:endParaRPr>
          </a:p>
          <a:p>
            <a:pPr marL="34290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latin typeface="+mj-lt"/>
              </a:rPr>
              <a:t>Repeated, asking about “typical week” over the past 6 months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AF5E90-EE9C-4146-6167-716865EB9D48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46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365A6-A289-4086-9894-883629F94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 VTE Events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2638C-B951-4A9F-B935-C50C96F38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Event </a:t>
            </a:r>
            <a:r>
              <a:rPr lang="en-US" u="sng" dirty="0"/>
              <a:t>valid</a:t>
            </a:r>
            <a:r>
              <a:rPr lang="en-US" dirty="0"/>
              <a:t> and sent for telephone survey if:</a:t>
            </a:r>
          </a:p>
          <a:p>
            <a:pPr lvl="1"/>
            <a:r>
              <a:rPr lang="en-US" dirty="0"/>
              <a:t>Clear clinical confirmatory note OR confirmatory imaging </a:t>
            </a:r>
          </a:p>
          <a:p>
            <a:pPr lvl="1"/>
            <a:r>
              <a:rPr lang="en-US" dirty="0"/>
              <a:t>No evidence of past VTE</a:t>
            </a:r>
          </a:p>
          <a:p>
            <a:pPr lvl="1"/>
            <a:r>
              <a:rPr lang="en-US" dirty="0"/>
              <a:t>No evidence during of non-English-speaking/non-verbal</a:t>
            </a:r>
          </a:p>
          <a:p>
            <a:pPr lvl="1"/>
            <a:r>
              <a:rPr lang="en-US" dirty="0"/>
              <a:t>No evidence during chart review of dementia</a:t>
            </a:r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13540A-4461-F0ED-E366-338A86CF83B4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00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A8812-BA98-40DC-846F-E6776B733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Adults with VTE Identified, Validated, and Surveyed (10/16/19-12/15/21)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0916E0-AD70-4BFE-B29D-BBC9CBA1F28B}"/>
              </a:ext>
            </a:extLst>
          </p:cNvPr>
          <p:cNvSpPr/>
          <p:nvPr/>
        </p:nvSpPr>
        <p:spPr>
          <a:xfrm>
            <a:off x="2481943" y="1880119"/>
            <a:ext cx="3744686" cy="145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1,176</a:t>
            </a:r>
            <a:r>
              <a:rPr lang="en-US" b="1" dirty="0"/>
              <a:t> </a:t>
            </a:r>
          </a:p>
          <a:p>
            <a:pPr algn="ctr"/>
            <a:r>
              <a:rPr lang="en-US" dirty="0"/>
              <a:t>Eligible Adults with Possible Incident VTEs Identified by ICD-10 Codes &amp; Eligible for Chart Review </a:t>
            </a:r>
          </a:p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3D47EB-1BB8-407E-8B2E-73C4D8F037DF}"/>
              </a:ext>
            </a:extLst>
          </p:cNvPr>
          <p:cNvSpPr/>
          <p:nvPr/>
        </p:nvSpPr>
        <p:spPr>
          <a:xfrm>
            <a:off x="2481943" y="3592287"/>
            <a:ext cx="3744686" cy="1164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840</a:t>
            </a:r>
            <a:r>
              <a:rPr lang="en-US" b="1" dirty="0"/>
              <a:t> </a:t>
            </a:r>
          </a:p>
          <a:p>
            <a:pPr algn="ctr"/>
            <a:r>
              <a:rPr lang="en-US" dirty="0"/>
              <a:t>Adults with Valid Incident VTEs eligible for telephone survey </a:t>
            </a:r>
          </a:p>
          <a:p>
            <a:pPr algn="ctr"/>
            <a:r>
              <a:rPr lang="en-US" dirty="0"/>
              <a:t>(71% of reviewed VTEs valid)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850A7B-BFDB-462D-A7A4-D5152FB1F73F}"/>
              </a:ext>
            </a:extLst>
          </p:cNvPr>
          <p:cNvSpPr/>
          <p:nvPr/>
        </p:nvSpPr>
        <p:spPr>
          <a:xfrm>
            <a:off x="1523998" y="5094517"/>
            <a:ext cx="5704114" cy="6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315</a:t>
            </a:r>
            <a:r>
              <a:rPr lang="en-US" b="1" dirty="0"/>
              <a:t> </a:t>
            </a:r>
            <a:r>
              <a:rPr lang="en-US" dirty="0"/>
              <a:t>completed full survey (38% response rate)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98356FF-CD08-4424-A9F0-ADBEC9AF9106}"/>
              </a:ext>
            </a:extLst>
          </p:cNvPr>
          <p:cNvCxnSpPr>
            <a:cxnSpLocks/>
          </p:cNvCxnSpPr>
          <p:nvPr/>
        </p:nvCxnSpPr>
        <p:spPr>
          <a:xfrm>
            <a:off x="4354286" y="3348137"/>
            <a:ext cx="0" cy="253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D02B372-C71A-4ED1-84D9-5F53AEAE5BC0}"/>
              </a:ext>
            </a:extLst>
          </p:cNvPr>
          <p:cNvCxnSpPr>
            <a:cxnSpLocks/>
          </p:cNvCxnSpPr>
          <p:nvPr/>
        </p:nvCxnSpPr>
        <p:spPr>
          <a:xfrm>
            <a:off x="4354286" y="4757059"/>
            <a:ext cx="0" cy="337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7850CD4-CB1C-418E-B8D7-6EE1E87065F0}"/>
              </a:ext>
            </a:extLst>
          </p:cNvPr>
          <p:cNvSpPr/>
          <p:nvPr/>
        </p:nvSpPr>
        <p:spPr>
          <a:xfrm>
            <a:off x="1523998" y="5993364"/>
            <a:ext cx="5704114" cy="6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302</a:t>
            </a:r>
            <a:r>
              <a:rPr lang="en-US" b="1" dirty="0"/>
              <a:t> </a:t>
            </a:r>
            <a:r>
              <a:rPr lang="en-US" dirty="0"/>
              <a:t>eligible for analysis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B3B8ECA-45DD-4697-974B-6FB9DF4B1093}"/>
              </a:ext>
            </a:extLst>
          </p:cNvPr>
          <p:cNvCxnSpPr>
            <a:cxnSpLocks/>
            <a:stCxn id="6" idx="2"/>
            <a:endCxn id="16" idx="0"/>
          </p:cNvCxnSpPr>
          <p:nvPr/>
        </p:nvCxnSpPr>
        <p:spPr>
          <a:xfrm>
            <a:off x="4376055" y="5756989"/>
            <a:ext cx="0" cy="236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34BAE911-075C-517A-90BA-6E1722F1674C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360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1B723-374D-44F1-E16E-2D01DACD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of Abstraction and Survey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DCDA8B0-EF63-435A-20FA-AAC16DDAD5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33" y="2275472"/>
            <a:ext cx="9106767" cy="319889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3F2C368-65DE-26C9-AAAC-95637A07F66E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352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1B723-374D-44F1-E16E-2D01DACD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of Abstraction and Survey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DCDA8B0-EF63-435A-20FA-AAC16DDAD5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33" y="2275472"/>
            <a:ext cx="9106767" cy="319889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2AA8E73-2B4C-4A7F-2521-9DD25D2A7039}"/>
              </a:ext>
            </a:extLst>
          </p:cNvPr>
          <p:cNvSpPr/>
          <p:nvPr/>
        </p:nvSpPr>
        <p:spPr>
          <a:xfrm>
            <a:off x="6617369" y="3056021"/>
            <a:ext cx="1672388" cy="11189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68FF19-12E7-43B2-003F-5CEA17A1D72F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4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1B723-374D-44F1-E16E-2D01DACD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of Abstraction and Survey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DCDA8B0-EF63-435A-20FA-AAC16DDAD5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33" y="2275472"/>
            <a:ext cx="9106767" cy="319889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2AA8E73-2B4C-4A7F-2521-9DD25D2A7039}"/>
              </a:ext>
            </a:extLst>
          </p:cNvPr>
          <p:cNvSpPr/>
          <p:nvPr/>
        </p:nvSpPr>
        <p:spPr>
          <a:xfrm>
            <a:off x="6617369" y="4174958"/>
            <a:ext cx="2489398" cy="150394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E9A864-928B-BA42-B63A-CB24E1E31E81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8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E9CA6-65F0-C713-9371-E20B7EEB9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Characteristics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D49F87-BB85-B3AF-D7BC-F2C6DEFE9C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796" y="1621004"/>
            <a:ext cx="7304408" cy="470359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96C4BFA-95B4-646D-A2B1-A02BA44A54A4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1140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115BE-D7BA-6D58-96EE-21BC03AD9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Rate Ratio for VTE Symptom Onset within 1 Day of Any MVPA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2F5986-8812-68D2-8FAD-BEB14091F0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914" y="1524000"/>
            <a:ext cx="5406171" cy="51367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25BAB71-E213-643B-DE4E-6AB1CA7F808F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8832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115BE-D7BA-6D58-96EE-21BC03AD9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Rate Ratio for VTE Symptom Onset within 1 Day of Any MVPA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2F5986-8812-68D2-8FAD-BEB14091F0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914" y="1524000"/>
            <a:ext cx="5406171" cy="513673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8DA1FFF-78FB-B425-511B-E6AD078F3FF3}"/>
              </a:ext>
            </a:extLst>
          </p:cNvPr>
          <p:cNvSpPr/>
          <p:nvPr/>
        </p:nvSpPr>
        <p:spPr>
          <a:xfrm>
            <a:off x="4920916" y="1215190"/>
            <a:ext cx="2489398" cy="150394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B24A38-22B3-50B4-5788-79AD92F705EB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33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115BE-D7BA-6D58-96EE-21BC03AD9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Rate Ratio for VTE Symptom Onset within 1 Day of Any MVPA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2F5986-8812-68D2-8FAD-BEB14091F0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914" y="1524000"/>
            <a:ext cx="5406171" cy="513673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A1A799B-C671-2C1E-ABB6-5BA470F9F406}"/>
              </a:ext>
            </a:extLst>
          </p:cNvPr>
          <p:cNvSpPr/>
          <p:nvPr/>
        </p:nvSpPr>
        <p:spPr>
          <a:xfrm>
            <a:off x="4785687" y="2707105"/>
            <a:ext cx="2489398" cy="40426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62C9E6-51C1-C948-8B2D-654292C0CD68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60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530C-10FA-13DA-84C4-25E7D75B7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C9166-B741-0F66-5CEB-2D9775461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Epidemiology of Venous Thromboembolism (VTE)</a:t>
            </a:r>
          </a:p>
          <a:p>
            <a:endParaRPr lang="en-US" dirty="0"/>
          </a:p>
          <a:p>
            <a:r>
              <a:rPr lang="en-US" dirty="0"/>
              <a:t>Rapid Case Ascertainment of VTE Events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R</a:t>
            </a:r>
            <a:r>
              <a:rPr lang="en-US" dirty="0"/>
              <a:t>esearch </a:t>
            </a:r>
            <a:r>
              <a:rPr lang="en-US" u="sng" dirty="0"/>
              <a:t>a</a:t>
            </a:r>
            <a:r>
              <a:rPr lang="en-US" dirty="0"/>
              <a:t>bout </a:t>
            </a:r>
            <a:r>
              <a:rPr lang="en-US" u="sng" dirty="0"/>
              <a:t>V</a:t>
            </a:r>
            <a:r>
              <a:rPr lang="en-US" dirty="0"/>
              <a:t>enous </a:t>
            </a:r>
            <a:r>
              <a:rPr lang="en-US" u="sng" dirty="0"/>
              <a:t>E</a:t>
            </a:r>
            <a:r>
              <a:rPr lang="en-US" dirty="0"/>
              <a:t>vents (</a:t>
            </a:r>
            <a:r>
              <a:rPr lang="en-US" dirty="0" err="1"/>
              <a:t>RaVE</a:t>
            </a:r>
            <a:r>
              <a:rPr lang="en-US" dirty="0"/>
              <a:t>) study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Af</a:t>
            </a:r>
            <a:r>
              <a:rPr lang="en-US" dirty="0"/>
              <a:t>ter Venous </a:t>
            </a:r>
            <a:r>
              <a:rPr lang="en-US" u="sng" dirty="0"/>
              <a:t>T</a:t>
            </a:r>
            <a:r>
              <a:rPr lang="en-US" dirty="0"/>
              <a:t>hrombo</a:t>
            </a:r>
            <a:r>
              <a:rPr lang="en-US" u="sng" dirty="0"/>
              <a:t>e</a:t>
            </a:r>
            <a:r>
              <a:rPr lang="en-US" dirty="0"/>
              <a:t>mbolism </a:t>
            </a:r>
            <a:r>
              <a:rPr lang="en-US" u="sng" dirty="0"/>
              <a:t>R</a:t>
            </a:r>
            <a:r>
              <a:rPr lang="en-US" dirty="0"/>
              <a:t>esearch (AFTER) study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064609-FAD6-DB5E-5325-5E4C14FB1785}"/>
              </a:ext>
            </a:extLst>
          </p:cNvPr>
          <p:cNvSpPr txBox="1"/>
          <p:nvPr/>
        </p:nvSpPr>
        <p:spPr>
          <a:xfrm>
            <a:off x="8733805" y="-20987"/>
            <a:ext cx="397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334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F47C9-BFDA-9DE2-2540-26BA355E6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CCF2E-0CE1-8701-839A-1C49BE736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evidence that risk of VTE symptom onset was higher within a day with any MVPA</a:t>
            </a:r>
          </a:p>
          <a:p>
            <a:endParaRPr lang="en-US" dirty="0"/>
          </a:p>
          <a:p>
            <a:r>
              <a:rPr lang="en-US" dirty="0"/>
              <a:t>In stratified analyses, rate ratios did not appear to differ meaningfully by:</a:t>
            </a:r>
          </a:p>
          <a:p>
            <a:pPr lvl="1"/>
            <a:r>
              <a:rPr lang="en-US" dirty="0"/>
              <a:t>sex, age category, frequency of MVPA in past 6 months, obesity status, provoked vs. unprovoked incident VTE, incident VTE type</a:t>
            </a:r>
          </a:p>
          <a:p>
            <a:pPr lvl="1"/>
            <a:endParaRPr lang="en-US" dirty="0"/>
          </a:p>
          <a:p>
            <a:r>
              <a:rPr lang="en-US" dirty="0"/>
              <a:t>Although vigorous PA has been acutely associated with a greater risk of arterial thrombotic events such as MI and sudden cardiac death, MVPA does not appear to have this association with VTE symptom onset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2AE1D8-6CD8-821A-D29E-8966AA6D47A9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7958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91B13-8A3F-FC15-FF9F-26EC416A2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Rapid Case Ascertainment in </a:t>
            </a:r>
            <a:r>
              <a:rPr lang="en-US" dirty="0" err="1"/>
              <a:t>RaVE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B1128-31C1-1378-9B72-80C445C0D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Participant recall of behaviors on specific days pre-incident VTE and in 6 months prior requires contact shortly after the event to reduce recall bias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6774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530C-10FA-13DA-84C4-25E7D75B7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C9166-B741-0F66-5CEB-2D9775461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Epidemiology of Venous Thromboembolism (VTE)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Rapid Case Ascertainment of VTE Events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R</a:t>
            </a:r>
            <a:r>
              <a:rPr lang="en-US" dirty="0"/>
              <a:t>esearch </a:t>
            </a:r>
            <a:r>
              <a:rPr lang="en-US" u="sng" dirty="0"/>
              <a:t>a</a:t>
            </a:r>
            <a:r>
              <a:rPr lang="en-US" dirty="0"/>
              <a:t>bout </a:t>
            </a:r>
            <a:r>
              <a:rPr lang="en-US" u="sng" dirty="0"/>
              <a:t>V</a:t>
            </a:r>
            <a:r>
              <a:rPr lang="en-US" dirty="0"/>
              <a:t>enous </a:t>
            </a:r>
            <a:r>
              <a:rPr lang="en-US" u="sng" dirty="0"/>
              <a:t>E</a:t>
            </a:r>
            <a:r>
              <a:rPr lang="en-US" dirty="0"/>
              <a:t>vents (</a:t>
            </a:r>
            <a:r>
              <a:rPr lang="en-US" dirty="0" err="1"/>
              <a:t>RaVE</a:t>
            </a:r>
            <a:r>
              <a:rPr lang="en-US" dirty="0"/>
              <a:t>) study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Af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ter Venous </a:t>
            </a:r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hrombo</a:t>
            </a:r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mbolism </a:t>
            </a:r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esearch (AFTER) study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B4105B-2EF6-E5CA-85F7-04E966B747F4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6278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31D01-1AFF-23E1-A5A8-24C14B5ED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Af</a:t>
            </a:r>
            <a:r>
              <a:rPr lang="en-US" dirty="0"/>
              <a:t>ter Venous </a:t>
            </a:r>
            <a:r>
              <a:rPr lang="en-US" u="sng" dirty="0"/>
              <a:t>T</a:t>
            </a:r>
            <a:r>
              <a:rPr lang="en-US" dirty="0"/>
              <a:t>hrombo</a:t>
            </a:r>
            <a:r>
              <a:rPr lang="en-US" u="sng" dirty="0"/>
              <a:t>e</a:t>
            </a:r>
            <a:r>
              <a:rPr lang="en-US" dirty="0"/>
              <a:t>mbolism </a:t>
            </a:r>
            <a:r>
              <a:rPr lang="en-US" u="sng" dirty="0"/>
              <a:t>R</a:t>
            </a:r>
            <a:r>
              <a:rPr lang="en-US" dirty="0"/>
              <a:t>esearch (AFTER) Study: R01HL166292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68A6B-17D9-2E87-ABD6-191174F14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2392"/>
            <a:ext cx="8229600" cy="1696453"/>
          </a:xfrm>
        </p:spPr>
        <p:txBody>
          <a:bodyPr/>
          <a:lstStyle/>
          <a:p>
            <a:r>
              <a:rPr lang="en-US" b="1" dirty="0"/>
              <a:t>Goal: </a:t>
            </a:r>
            <a:r>
              <a:rPr lang="en-US" dirty="0"/>
              <a:t>Characterize patient-relevant symptoms and clinical outcomes at multiple timepoints in the first 12 months post-VTE and evaluate biomarkers and modifiable risk factors in relation to these adverse VTE sequelae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8D6F60-A4AA-D3C1-B82F-F51FECDE2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62385"/>
            <a:ext cx="9144000" cy="29651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6A33A92-5D14-6E13-DFFF-440A68F780DC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1436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F16AC-5C6D-DDBA-567C-AB42FB96F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Non-acute outcomes of VTE are Poorly Understood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19901-04D5-1502-A059-AF768DE7A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Symptoms post-VTE seem to be common, but incompletely understood and underdiagnosed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Post-DVT: </a:t>
            </a:r>
          </a:p>
          <a:p>
            <a:pPr lvl="1"/>
            <a:r>
              <a:rPr lang="en-US" dirty="0"/>
              <a:t>Post-thrombotic syndrome experienced by 20 to 50%of adults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/>
              <a:t>Post-PE: </a:t>
            </a:r>
          </a:p>
          <a:p>
            <a:pPr lvl="1"/>
            <a:r>
              <a:rPr lang="en-US" dirty="0"/>
              <a:t>Chronic thromboembolic pulmonary hypertension experienced among 4% of PE survivors</a:t>
            </a:r>
          </a:p>
          <a:p>
            <a:pPr lvl="1"/>
            <a:r>
              <a:rPr lang="en-US" dirty="0"/>
              <a:t>“Post-PE syndrome” more recently being described, to include dyspnea, exercise intolerance, and poor quality of life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>
              <a:highlight>
                <a:srgbClr val="FFFF00"/>
              </a:highlight>
            </a:endParaRPr>
          </a:p>
          <a:p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35525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01258-1357-01CF-C24E-DA54FA35F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Need to understand markers of adverse VTE sequelae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92618-1E4E-4317-5B1B-9790D7722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Whether risk factors that can be modified post-VTE are associated with adverse clinical outcomes post-VTE is largely unknown</a:t>
            </a:r>
          </a:p>
          <a:p>
            <a:pPr lvl="1"/>
            <a:r>
              <a:rPr lang="en-US" dirty="0"/>
              <a:t>Anticoagulation characteristics</a:t>
            </a:r>
          </a:p>
          <a:p>
            <a:pPr lvl="1"/>
            <a:r>
              <a:rPr lang="en-US" dirty="0"/>
              <a:t>Physical activity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/>
              <a:t>Most research about VTE sequelae conducted in era of treatment with vitamin K antagonists vs. direct oral anticoagulants (DOACs) </a:t>
            </a:r>
          </a:p>
          <a:p>
            <a:pPr lvl="1"/>
            <a:r>
              <a:rPr lang="en-US" dirty="0"/>
              <a:t>~80% treated with DOACs in KPWA</a:t>
            </a:r>
          </a:p>
          <a:p>
            <a:pPr lvl="1"/>
            <a:endParaRPr lang="en-US" dirty="0"/>
          </a:p>
          <a:p>
            <a:r>
              <a:rPr lang="en-US" dirty="0"/>
              <a:t>Need for identification of biomarkers measurable in routine clinical practice that are associated with adverse VTE sequelae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1090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10F43-59F5-E6A7-6D1A-50EFA616C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7DA82-4647-F444-8754-13006D02D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/>
              <a:t>Aim 1</a:t>
            </a:r>
            <a:r>
              <a:rPr lang="en-US" dirty="0"/>
              <a:t>: Characterize prevalence pattern of </a:t>
            </a:r>
            <a:r>
              <a:rPr lang="en-US" b="1" dirty="0"/>
              <a:t>symptoms</a:t>
            </a:r>
            <a:r>
              <a:rPr lang="en-US" dirty="0"/>
              <a:t> at 2 	weeks and 1, 3, 6, and 12 months post-incident VTE and 	</a:t>
            </a:r>
            <a:r>
              <a:rPr lang="en-US" b="1" dirty="0"/>
              <a:t>clinical outcomes </a:t>
            </a:r>
            <a:r>
              <a:rPr lang="en-US" dirty="0"/>
              <a:t>over the 12 months of follow-up, and 	evaluate whether there are changes in symptoms over 	time.</a:t>
            </a:r>
          </a:p>
          <a:p>
            <a:endParaRPr lang="en-US" u="sng" dirty="0"/>
          </a:p>
          <a:p>
            <a:r>
              <a:rPr lang="en-US" u="sng" dirty="0"/>
              <a:t>Aim 2</a:t>
            </a:r>
            <a:r>
              <a:rPr lang="en-US" dirty="0"/>
              <a:t>: Evaluate associations of key </a:t>
            </a:r>
            <a:r>
              <a:rPr lang="en-US" b="1" dirty="0"/>
              <a:t>biomarker levels 	</a:t>
            </a:r>
            <a:r>
              <a:rPr lang="en-US" dirty="0"/>
              <a:t>(</a:t>
            </a:r>
            <a:r>
              <a:rPr lang="en-US" dirty="0" err="1"/>
              <a:t>NTproBNP</a:t>
            </a:r>
            <a:r>
              <a:rPr lang="en-US" dirty="0"/>
              <a:t>, D-dimer, troponin) measured in blood 	collected within 4 weeks of the incident VTE and 	symptoms and clinical outcomes over follow-up.</a:t>
            </a:r>
          </a:p>
          <a:p>
            <a:endParaRPr lang="en-US" u="sng" dirty="0"/>
          </a:p>
          <a:p>
            <a:r>
              <a:rPr lang="en-US" u="sng" dirty="0"/>
              <a:t>Aim 3</a:t>
            </a:r>
            <a:r>
              <a:rPr lang="en-US" dirty="0"/>
              <a:t>: Evaluate 2 </a:t>
            </a:r>
            <a:r>
              <a:rPr lang="en-US" b="1" dirty="0"/>
              <a:t>modifiable risk factors</a:t>
            </a:r>
            <a:r>
              <a:rPr lang="en-US" dirty="0"/>
              <a:t>, anticoagulant type 	and physical activity level in relation to symptoms and 	clinical outcomes over follow-up. 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2D777F-8282-618C-610B-003E5D50D264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22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34384-A177-5863-1FF1-4794A6BBD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and 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9930D-278B-0211-B7AE-51BB8B69B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Setting:</a:t>
            </a:r>
            <a:r>
              <a:rPr lang="en-US" dirty="0"/>
              <a:t> Population-based AFTER Study</a:t>
            </a:r>
          </a:p>
          <a:p>
            <a:pPr lvl="1"/>
            <a:r>
              <a:rPr lang="en-US" dirty="0"/>
              <a:t>Adults with validated incident VTE in Kaiser Permanente Washington, anticipated to be identified across ~33 months</a:t>
            </a:r>
          </a:p>
          <a:p>
            <a:pPr lvl="2"/>
            <a:r>
              <a:rPr lang="en-US" dirty="0"/>
              <a:t>Recruitment anticipated to start in July 2024</a:t>
            </a:r>
          </a:p>
          <a:p>
            <a:pPr lvl="2"/>
            <a:r>
              <a:rPr lang="en-US" dirty="0"/>
              <a:t>~957 eligible adults anticipated over 33 months</a:t>
            </a:r>
          </a:p>
          <a:p>
            <a:pPr lvl="3"/>
            <a:r>
              <a:rPr lang="en-US" dirty="0"/>
              <a:t>~380 (40%) anticipated to participate in study activities</a:t>
            </a:r>
          </a:p>
          <a:p>
            <a:pPr marL="822960" lvl="3" indent="0">
              <a:buNone/>
            </a:pPr>
            <a:endParaRPr lang="en-US" dirty="0"/>
          </a:p>
          <a:p>
            <a:r>
              <a:rPr lang="en-US" b="1" dirty="0"/>
              <a:t>Study Design: </a:t>
            </a:r>
            <a:r>
              <a:rPr lang="en-US" dirty="0"/>
              <a:t>Inception cohort study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9931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C4746-E565-E176-802E-CD2C1ED88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Study Activities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3EC819-6B40-E8E4-B742-E27796731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70043"/>
            <a:ext cx="9144000" cy="251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1449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33EC819-6B40-E8E4-B742-E27796731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70043"/>
            <a:ext cx="9144000" cy="25179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AC4746-E565-E176-802E-CD2C1ED88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Study Activities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0D8654-FC6B-2E2C-1616-1AA9CFF21729}"/>
              </a:ext>
            </a:extLst>
          </p:cNvPr>
          <p:cNvSpPr/>
          <p:nvPr/>
        </p:nvSpPr>
        <p:spPr>
          <a:xfrm>
            <a:off x="6063916" y="2170043"/>
            <a:ext cx="3080084" cy="1828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8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530C-10FA-13DA-84C4-25E7D75B7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C9166-B741-0F66-5CEB-2D9775461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Epidemiology of Venous Thromboembolism (VTE)</a:t>
            </a:r>
          </a:p>
          <a:p>
            <a:endParaRPr lang="en-US" dirty="0"/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Rapid Case Ascertainment of VTE Events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esearch </a:t>
            </a:r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bout </a:t>
            </a:r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V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enous </a:t>
            </a:r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vents (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RaVE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) study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Af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ter Venous </a:t>
            </a:r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hrombo</a:t>
            </a:r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mbolism </a:t>
            </a:r>
            <a:r>
              <a:rPr lang="en-US" u="sng" dirty="0">
                <a:solidFill>
                  <a:schemeClr val="bg1">
                    <a:lumMod val="65000"/>
                  </a:schemeClr>
                </a:solidFill>
              </a:rPr>
              <a:t>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esearch (AFTER) study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0FD54C-8BCC-F7C2-C3A3-FDF6B5AA7858}"/>
              </a:ext>
            </a:extLst>
          </p:cNvPr>
          <p:cNvSpPr txBox="1"/>
          <p:nvPr/>
        </p:nvSpPr>
        <p:spPr>
          <a:xfrm>
            <a:off x="8733805" y="-20987"/>
            <a:ext cx="397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7915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ACD9B-84A0-4C69-84EE-1C878B479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Rapid Case Ascertainment in the AFTER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0DA5A-71F3-7A70-C731-D00DDCFB7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Fast identification and enrollment is necessary to begin follow-up for VTE sequelae soon after the VTE and:</a:t>
            </a:r>
          </a:p>
          <a:p>
            <a:pPr lvl="1"/>
            <a:r>
              <a:rPr lang="en-US" dirty="0"/>
              <a:t>To collect biomarker data</a:t>
            </a:r>
          </a:p>
          <a:p>
            <a:pPr lvl="1"/>
            <a:r>
              <a:rPr lang="en-US" dirty="0"/>
              <a:t>To collect modifiable risk factor data shortly after the VTE</a:t>
            </a:r>
          </a:p>
          <a:p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0215221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16F51-D237-4939-82D4-56C1FA30A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286" y="381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Thank You to </a:t>
            </a:r>
            <a:r>
              <a:rPr lang="en-US" dirty="0" err="1"/>
              <a:t>RaVE</a:t>
            </a:r>
            <a:r>
              <a:rPr lang="en-US" dirty="0"/>
              <a:t> and AFTER Teams!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13A8C-AD57-46BB-9633-7E842A00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79090"/>
            <a:ext cx="44196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 b="1" i="1" dirty="0" err="1"/>
              <a:t>RaVE</a:t>
            </a:r>
            <a:r>
              <a:rPr lang="en-US" sz="2300" b="1" i="1" dirty="0"/>
              <a:t> Team and K01 Mentors</a:t>
            </a:r>
          </a:p>
          <a:p>
            <a:pPr>
              <a:spcBef>
                <a:spcPts val="0"/>
              </a:spcBef>
            </a:pPr>
            <a:r>
              <a:rPr lang="en-US" sz="1900" dirty="0"/>
              <a:t>Susan Brandzel</a:t>
            </a:r>
          </a:p>
          <a:p>
            <a:pPr>
              <a:spcBef>
                <a:spcPts val="0"/>
              </a:spcBef>
            </a:pPr>
            <a:r>
              <a:rPr lang="en-US" sz="1900" dirty="0"/>
              <a:t>Bianca DiJulio</a:t>
            </a:r>
          </a:p>
          <a:p>
            <a:pPr>
              <a:spcBef>
                <a:spcPts val="0"/>
              </a:spcBef>
            </a:pPr>
            <a:r>
              <a:rPr lang="en-US" sz="1900" dirty="0"/>
              <a:t>Sascha Dublin</a:t>
            </a:r>
          </a:p>
          <a:p>
            <a:pPr>
              <a:spcBef>
                <a:spcPts val="0"/>
              </a:spcBef>
            </a:pPr>
            <a:r>
              <a:rPr lang="en-US" sz="1900" dirty="0"/>
              <a:t>Tiffany Gaines</a:t>
            </a:r>
          </a:p>
          <a:p>
            <a:pPr>
              <a:spcBef>
                <a:spcPts val="0"/>
              </a:spcBef>
            </a:pPr>
            <a:r>
              <a:rPr lang="en-US" sz="1900" dirty="0"/>
              <a:t>Kara Haugen</a:t>
            </a:r>
          </a:p>
          <a:p>
            <a:pPr>
              <a:spcBef>
                <a:spcPts val="0"/>
              </a:spcBef>
            </a:pPr>
            <a:r>
              <a:rPr lang="en-US" sz="1900" dirty="0"/>
              <a:t>Majken Jensen</a:t>
            </a:r>
          </a:p>
          <a:p>
            <a:pPr>
              <a:spcBef>
                <a:spcPts val="0"/>
              </a:spcBef>
            </a:pPr>
            <a:r>
              <a:rPr lang="en-US" sz="1900" dirty="0"/>
              <a:t>Ron Johnson</a:t>
            </a:r>
          </a:p>
          <a:p>
            <a:pPr>
              <a:spcBef>
                <a:spcPts val="0"/>
              </a:spcBef>
            </a:pPr>
            <a:r>
              <a:rPr lang="en-US" sz="1900" dirty="0"/>
              <a:t>Luesa Jordan</a:t>
            </a:r>
          </a:p>
          <a:p>
            <a:pPr>
              <a:spcBef>
                <a:spcPts val="0"/>
              </a:spcBef>
            </a:pPr>
            <a:r>
              <a:rPr lang="en-US" sz="1900" dirty="0"/>
              <a:t>Christopher Kabrhel</a:t>
            </a:r>
          </a:p>
          <a:p>
            <a:pPr>
              <a:spcBef>
                <a:spcPts val="0"/>
              </a:spcBef>
            </a:pPr>
            <a:r>
              <a:rPr lang="en-US" sz="1900" dirty="0"/>
              <a:t>Jenna Leonardo</a:t>
            </a:r>
          </a:p>
          <a:p>
            <a:pPr>
              <a:spcBef>
                <a:spcPts val="0"/>
              </a:spcBef>
            </a:pPr>
            <a:r>
              <a:rPr lang="en-US" sz="1900" dirty="0"/>
              <a:t>Lawrence Madziwa</a:t>
            </a:r>
          </a:p>
          <a:p>
            <a:pPr>
              <a:spcBef>
                <a:spcPts val="0"/>
              </a:spcBef>
            </a:pPr>
            <a:r>
              <a:rPr lang="en-US" sz="1900" dirty="0"/>
              <a:t>Ken Mukamal</a:t>
            </a:r>
          </a:p>
          <a:p>
            <a:pPr>
              <a:spcBef>
                <a:spcPts val="0"/>
              </a:spcBef>
            </a:pPr>
            <a:r>
              <a:rPr lang="en-US" sz="1900" dirty="0"/>
              <a:t>Matthew Nguyen</a:t>
            </a:r>
          </a:p>
          <a:p>
            <a:pPr>
              <a:spcBef>
                <a:spcPts val="0"/>
              </a:spcBef>
            </a:pPr>
            <a:r>
              <a:rPr lang="en-US" sz="1900" dirty="0"/>
              <a:t>Paula Sandler</a:t>
            </a:r>
          </a:p>
          <a:p>
            <a:pPr>
              <a:spcBef>
                <a:spcPts val="0"/>
              </a:spcBef>
            </a:pPr>
            <a:r>
              <a:rPr lang="en-US" sz="1900" dirty="0"/>
              <a:t>Gregory Wellenius</a:t>
            </a:r>
          </a:p>
          <a:p>
            <a:pPr>
              <a:spcBef>
                <a:spcPts val="0"/>
              </a:spcBef>
            </a:pPr>
            <a:r>
              <a:rPr lang="en-US" sz="1900" dirty="0"/>
              <a:t>Nora Wheat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8B9FC3A-5AC6-421B-B1DE-7DD6E444594A}"/>
              </a:ext>
            </a:extLst>
          </p:cNvPr>
          <p:cNvSpPr txBox="1">
            <a:spLocks/>
          </p:cNvSpPr>
          <p:nvPr/>
        </p:nvSpPr>
        <p:spPr>
          <a:xfrm>
            <a:off x="4963886" y="1179090"/>
            <a:ext cx="4419600" cy="548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300" b="1" i="1" dirty="0"/>
              <a:t>AFTER Team</a:t>
            </a:r>
            <a:endParaRPr lang="en-US" sz="2300" i="1" dirty="0"/>
          </a:p>
          <a:p>
            <a:pPr>
              <a:spcBef>
                <a:spcPts val="0"/>
              </a:spcBef>
            </a:pPr>
            <a:r>
              <a:rPr lang="en-US" sz="1800" dirty="0"/>
              <a:t>Mary Cushman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Sascha Dublin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Hongyuan Gao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Mikael Anne Greenwood-Hickman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David Hsu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Laura Ichikawa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Tianna Kong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Jenna Leonardo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Maiya Love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Kelly Meyers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Ken Mukamal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Matthew Nguyen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Gaia Pocobelli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Dori Rosenberg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Paula Sandler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Nick Smith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Yu-Ru Su 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Nora Wheat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Margie Wilcox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FEC837-3EA9-C519-4B3B-048790DF2F7D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0868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Thank you!</a:t>
            </a:r>
          </a:p>
          <a:p>
            <a:pPr marL="0" indent="0" algn="ctr">
              <a:buNone/>
            </a:pPr>
            <a:r>
              <a:rPr lang="en-US" sz="4000" dirty="0"/>
              <a:t>Questions?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3600" i="1" dirty="0"/>
              <a:t>laura.b.harrington@kp.org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6800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0691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EXTRA SLIDES</a:t>
            </a:r>
          </a:p>
          <a:p>
            <a:pPr marL="0" indent="0" algn="ctr">
              <a:buNone/>
            </a:pP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686800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785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Venous Thromboembolism (VTE)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/>
              <a:t>Venous thromboembolism (VTE) is a clotting event in the veins occurring as:</a:t>
            </a:r>
          </a:p>
          <a:p>
            <a:pPr lvl="1"/>
            <a:r>
              <a:rPr lang="en-US" sz="2500" dirty="0"/>
              <a:t>clot in the legs or pelvis=deep vein thrombosis (DVT).</a:t>
            </a:r>
          </a:p>
          <a:p>
            <a:pPr lvl="1"/>
            <a:r>
              <a:rPr lang="en-US" sz="2500" dirty="0"/>
              <a:t>embolized clot that traveled to the lungs=pulmonary embolism (PE).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38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 Vein Thrombosis (DVT)</a:t>
            </a:r>
          </a:p>
        </p:txBody>
      </p:sp>
      <p:pic>
        <p:nvPicPr>
          <p:cNvPr id="8" name="Content Placeholder 4" descr="thrombosis_lg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53" r="-9753"/>
          <a:stretch>
            <a:fillRect/>
          </a:stretch>
        </p:blipFill>
        <p:spPr>
          <a:xfrm>
            <a:off x="457200" y="1524000"/>
            <a:ext cx="8229600" cy="4525963"/>
          </a:xfrm>
        </p:spPr>
      </p:pic>
      <p:sp>
        <p:nvSpPr>
          <p:cNvPr id="6" name="TextBox 5"/>
          <p:cNvSpPr txBox="1"/>
          <p:nvPr/>
        </p:nvSpPr>
        <p:spPr>
          <a:xfrm>
            <a:off x="19050" y="6575982"/>
            <a:ext cx="86388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http://</a:t>
            </a:r>
            <a:r>
              <a:rPr lang="en-US" sz="1000" dirty="0" err="1"/>
              <a:t>www.nlm.nih.gov</a:t>
            </a:r>
            <a:r>
              <a:rPr lang="en-US" sz="1000" dirty="0"/>
              <a:t>/</a:t>
            </a:r>
            <a:r>
              <a:rPr lang="en-US" sz="1000" dirty="0" err="1"/>
              <a:t>medlineplus</a:t>
            </a:r>
            <a:r>
              <a:rPr lang="en-US" sz="1000" dirty="0"/>
              <a:t>/magazine/issues/spring11/articles/spring11pg18.html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884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Pulmonary Embolism (PE)</a:t>
            </a:r>
          </a:p>
        </p:txBody>
      </p:sp>
      <p:pic>
        <p:nvPicPr>
          <p:cNvPr id="5" name="Content Placeholder 3" descr="pulmonary_embolism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923" r="-37923"/>
          <a:stretch>
            <a:fillRect/>
          </a:stretch>
        </p:blipFill>
        <p:spPr>
          <a:xfrm>
            <a:off x="457200" y="1600200"/>
            <a:ext cx="8229600" cy="4525963"/>
          </a:xfrm>
        </p:spPr>
      </p:pic>
      <p:sp>
        <p:nvSpPr>
          <p:cNvPr id="6" name="TextBox 5"/>
          <p:cNvSpPr txBox="1"/>
          <p:nvPr/>
        </p:nvSpPr>
        <p:spPr>
          <a:xfrm>
            <a:off x="0" y="6586121"/>
            <a:ext cx="8958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http://</a:t>
            </a:r>
            <a:r>
              <a:rPr lang="en-US" sz="1000" dirty="0" err="1"/>
              <a:t>www.medicalook.com</a:t>
            </a:r>
            <a:r>
              <a:rPr lang="en-US" sz="1000" dirty="0"/>
              <a:t>/</a:t>
            </a:r>
            <a:r>
              <a:rPr lang="en-US" sz="1000" dirty="0" err="1"/>
              <a:t>Lung_diseases</a:t>
            </a:r>
            <a:r>
              <a:rPr lang="en-US" sz="1000" dirty="0"/>
              <a:t>/</a:t>
            </a:r>
            <a:r>
              <a:rPr lang="en-US" sz="1000" dirty="0" err="1"/>
              <a:t>Pulmonary_embolism.html</a:t>
            </a:r>
            <a:endParaRPr 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558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VTE Etiology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"/>
          </a:xfrm>
        </p:spPr>
        <p:txBody>
          <a:bodyPr>
            <a:normAutofit fontScale="92500"/>
          </a:bodyPr>
          <a:lstStyle/>
          <a:p>
            <a:r>
              <a:rPr lang="en-US" dirty="0"/>
              <a:t>Hemostasis involves balance of coagulation and fibrinolysis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2205097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Venous Stasis </a:t>
            </a:r>
            <a:r>
              <a:rPr lang="en-US" dirty="0"/>
              <a:t>(Immobility, Polycythemia)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2600" y="4343400"/>
            <a:ext cx="3657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Blood </a:t>
            </a:r>
            <a:r>
              <a:rPr lang="en-US" sz="2200" b="1" dirty="0" err="1"/>
              <a:t>Coagulability</a:t>
            </a:r>
            <a:r>
              <a:rPr lang="en-US" sz="2200" b="1" dirty="0"/>
              <a:t> </a:t>
            </a:r>
            <a:r>
              <a:rPr lang="en-US" dirty="0"/>
              <a:t>(</a:t>
            </a:r>
            <a:r>
              <a:rPr lang="en-US" i="1" u="sng" dirty="0"/>
              <a:t>Hereditary:</a:t>
            </a:r>
            <a:r>
              <a:rPr lang="en-US" dirty="0"/>
              <a:t> Factor V Leiden, Protein C and S deficiency, </a:t>
            </a:r>
            <a:r>
              <a:rPr lang="en-US" dirty="0" err="1"/>
              <a:t>Prothrombin</a:t>
            </a:r>
            <a:r>
              <a:rPr lang="en-US" dirty="0"/>
              <a:t>; </a:t>
            </a:r>
          </a:p>
          <a:p>
            <a:pPr algn="ctr"/>
            <a:r>
              <a:rPr lang="en-US" i="1" u="sng" dirty="0"/>
              <a:t>Acquired:</a:t>
            </a:r>
            <a:r>
              <a:rPr lang="en-US" dirty="0"/>
              <a:t> Cancer, Chemo, Exogenous Hormones, Pregnancy, Obesity)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4480917"/>
            <a:ext cx="3048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Endothelial Damage </a:t>
            </a:r>
            <a:r>
              <a:rPr lang="en-US" dirty="0"/>
              <a:t>(</a:t>
            </a:r>
            <a:r>
              <a:rPr lang="en-US" i="1" u="sng" dirty="0"/>
              <a:t>Endothelial damage:</a:t>
            </a:r>
            <a:r>
              <a:rPr lang="en-US" i="1" dirty="0"/>
              <a:t> </a:t>
            </a:r>
            <a:r>
              <a:rPr lang="en-US" dirty="0"/>
              <a:t>surgery, catheter, trauma; </a:t>
            </a:r>
            <a:r>
              <a:rPr lang="en-US" i="1" u="sng" dirty="0"/>
              <a:t>Endothelial dysfunction: </a:t>
            </a:r>
            <a:r>
              <a:rPr lang="en-US" dirty="0"/>
              <a:t>smoking, hypertension)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276600" y="2890897"/>
            <a:ext cx="2514600" cy="1905000"/>
            <a:chOff x="3276600" y="2890897"/>
            <a:chExt cx="2514600" cy="1905000"/>
          </a:xfrm>
        </p:grpSpPr>
        <p:sp>
          <p:nvSpPr>
            <p:cNvPr id="4" name="Isosceles Triangle 3"/>
            <p:cNvSpPr/>
            <p:nvPr/>
          </p:nvSpPr>
          <p:spPr>
            <a:xfrm>
              <a:off x="3276600" y="2890897"/>
              <a:ext cx="2514600" cy="1905000"/>
            </a:xfrm>
            <a:prstGeom prst="triangle">
              <a:avLst/>
            </a:prstGeom>
            <a:solidFill>
              <a:schemeClr val="bg1"/>
            </a:solidFill>
            <a:ln w="38100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657600" y="3886200"/>
              <a:ext cx="1828800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00" b="1" dirty="0"/>
                <a:t>Virchow’s Triad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6200" y="6581001"/>
            <a:ext cx="853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Figure adapted from: “McMaster Pathophysiology Review: Venous Thromboembolism.” http://</a:t>
            </a:r>
            <a:r>
              <a:rPr lang="en-US" sz="1000" dirty="0" err="1"/>
              <a:t>www.pathophys.org</a:t>
            </a:r>
            <a:r>
              <a:rPr lang="en-US" sz="1000" dirty="0"/>
              <a:t>/</a:t>
            </a:r>
            <a:r>
              <a:rPr lang="en-US" sz="1000" dirty="0" err="1"/>
              <a:t>vte</a:t>
            </a:r>
            <a:r>
              <a:rPr lang="en-US" sz="1000" dirty="0"/>
              <a:t>/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D6258F-09C7-49AB-B679-83BFAE0CF6EB}"/>
              </a:ext>
            </a:extLst>
          </p:cNvPr>
          <p:cNvSpPr txBox="1"/>
          <p:nvPr/>
        </p:nvSpPr>
        <p:spPr>
          <a:xfrm>
            <a:off x="8686801" y="-20987"/>
            <a:ext cx="44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20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Epidemiology of VTE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VTE is the third most common vascular diagnosis:</a:t>
            </a:r>
          </a:p>
          <a:p>
            <a:pPr lvl="1"/>
            <a:r>
              <a:rPr lang="en-US" dirty="0"/>
              <a:t>1-2 events per 1,000 person-years overall</a:t>
            </a:r>
          </a:p>
          <a:p>
            <a:pPr lvl="1"/>
            <a:r>
              <a:rPr lang="en-US" dirty="0"/>
              <a:t>8-10 per 1,000 person-years in persons 80+</a:t>
            </a:r>
          </a:p>
          <a:p>
            <a:pPr lvl="1"/>
            <a:endParaRPr lang="en-US" dirty="0"/>
          </a:p>
          <a:p>
            <a:r>
              <a:rPr lang="en-US" dirty="0"/>
              <a:t>~1 in 12 individuals diagnosed with VTE in their lifetime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>
                <a:sym typeface="Wingdings"/>
              </a:rPr>
              <a:t>Associated with mortality:</a:t>
            </a:r>
          </a:p>
          <a:p>
            <a:pPr lvl="1"/>
            <a:r>
              <a:rPr lang="en-US" dirty="0">
                <a:sym typeface="Wingdings"/>
              </a:rPr>
              <a:t>10-30% of persons with VTE die within 30 days</a:t>
            </a:r>
          </a:p>
          <a:p>
            <a:pPr lvl="1"/>
            <a:r>
              <a:rPr lang="en-US" dirty="0">
                <a:sym typeface="Wingdings"/>
              </a:rPr>
              <a:t>Among PE events, &gt;20% die on day of PE</a:t>
            </a:r>
          </a:p>
          <a:p>
            <a:pPr marL="274320" lvl="1" indent="0">
              <a:buNone/>
            </a:pPr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Associated with morbidity:</a:t>
            </a:r>
          </a:p>
          <a:p>
            <a:pPr lvl="1"/>
            <a:r>
              <a:rPr lang="en-US" dirty="0"/>
              <a:t>30% of VTE cases recur within 10 years</a:t>
            </a:r>
          </a:p>
          <a:p>
            <a:pPr marL="274320" lvl="1" indent="0">
              <a:buNone/>
            </a:pPr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Understanding of risk factors, etiology, and sequelae incomplete</a:t>
            </a:r>
          </a:p>
          <a:p>
            <a:endParaRPr lang="en-US" dirty="0">
              <a:sym typeface="Wingdings"/>
            </a:endParaRPr>
          </a:p>
          <a:p>
            <a:pPr lvl="1"/>
            <a:endParaRPr lang="en-US" dirty="0">
              <a:sym typeface="Wingdings"/>
            </a:endParaRP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565612"/>
            <a:ext cx="90678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Beckman MG. </a:t>
            </a:r>
            <a:r>
              <a:rPr lang="en-US" sz="1300" i="1" dirty="0"/>
              <a:t>Am J </a:t>
            </a:r>
            <a:r>
              <a:rPr lang="en-US" sz="1300" i="1" dirty="0" err="1"/>
              <a:t>Prev</a:t>
            </a:r>
            <a:r>
              <a:rPr lang="en-US" sz="1300" i="1" dirty="0"/>
              <a:t> Med</a:t>
            </a:r>
            <a:r>
              <a:rPr lang="en-US" sz="1300" dirty="0"/>
              <a:t>. 2010; </a:t>
            </a:r>
            <a:r>
              <a:rPr lang="en-US" sz="1300" dirty="0" err="1"/>
              <a:t>Heit</a:t>
            </a:r>
            <a:r>
              <a:rPr lang="en-US" sz="1300" dirty="0"/>
              <a:t> JA. </a:t>
            </a:r>
            <a:r>
              <a:rPr lang="en-US" sz="1300" i="1" dirty="0"/>
              <a:t>J </a:t>
            </a:r>
            <a:r>
              <a:rPr lang="en-US" sz="1300" i="1" dirty="0" err="1"/>
              <a:t>Thromb</a:t>
            </a:r>
            <a:r>
              <a:rPr lang="en-US" sz="1300" i="1" dirty="0"/>
              <a:t> Thrombolysis</a:t>
            </a:r>
            <a:r>
              <a:rPr lang="en-US" sz="1300" dirty="0"/>
              <a:t>. 2016; Fitzgerald KC. </a:t>
            </a:r>
            <a:r>
              <a:rPr lang="en-US" sz="1300" u="sng" dirty="0"/>
              <a:t>Women &amp; Health.</a:t>
            </a:r>
            <a:r>
              <a:rPr lang="en-US" sz="1300" dirty="0"/>
              <a:t> 2013.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8CC00E-4E28-4F4A-C015-44FCEBF961A5}"/>
              </a:ext>
            </a:extLst>
          </p:cNvPr>
          <p:cNvSpPr txBox="1"/>
          <p:nvPr/>
        </p:nvSpPr>
        <p:spPr>
          <a:xfrm>
            <a:off x="8733805" y="-20987"/>
            <a:ext cx="397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56B18D5-9AF2-9C41-83CC-2F990AB9D70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5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2991</TotalTime>
  <Words>2333</Words>
  <Application>Microsoft Office PowerPoint</Application>
  <PresentationFormat>On-screen Show (4:3)</PresentationFormat>
  <Paragraphs>401</Paragraphs>
  <Slides>43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Aptos</vt:lpstr>
      <vt:lpstr>Arial</vt:lpstr>
      <vt:lpstr>Calibri</vt:lpstr>
      <vt:lpstr>Symbol</vt:lpstr>
      <vt:lpstr>Wingdings</vt:lpstr>
      <vt:lpstr>Clarity</vt:lpstr>
      <vt:lpstr>PowerPoint Presentation</vt:lpstr>
      <vt:lpstr>Cardiovascular Epidemiologist</vt:lpstr>
      <vt:lpstr>Outline</vt:lpstr>
      <vt:lpstr>Outline</vt:lpstr>
      <vt:lpstr>Venous Thromboembolism (VTE)</vt:lpstr>
      <vt:lpstr>Deep Vein Thrombosis (DVT)</vt:lpstr>
      <vt:lpstr>Pulmonary Embolism (PE)</vt:lpstr>
      <vt:lpstr>VTE Etiology</vt:lpstr>
      <vt:lpstr>Epidemiology of VTE</vt:lpstr>
      <vt:lpstr>Outline</vt:lpstr>
      <vt:lpstr>Rapid Case Ascertainment of VTE</vt:lpstr>
      <vt:lpstr>Fast participant outreach supports…</vt:lpstr>
      <vt:lpstr>Outline</vt:lpstr>
      <vt:lpstr>Research about Venous Events (RaVE):  Aim 2 of K01HL139997</vt:lpstr>
      <vt:lpstr>Physical Activity (PA) as a Trigger</vt:lpstr>
      <vt:lpstr>Objective, Setting, and Study Design</vt:lpstr>
      <vt:lpstr>Real-World Study Process</vt:lpstr>
      <vt:lpstr>Telephone Survey</vt:lpstr>
      <vt:lpstr>VTE Symptom Start Date</vt:lpstr>
      <vt:lpstr>Physical Activity Exposure Ascertainment</vt:lpstr>
      <vt:lpstr>Valid VTE Events </vt:lpstr>
      <vt:lpstr>Adults with VTE Identified, Validated, and Surveyed (10/16/19-12/15/21)</vt:lpstr>
      <vt:lpstr>Timing of Abstraction and Survey</vt:lpstr>
      <vt:lpstr>Timing of Abstraction and Survey</vt:lpstr>
      <vt:lpstr>Timing of Abstraction and Survey</vt:lpstr>
      <vt:lpstr>Population Characteristics</vt:lpstr>
      <vt:lpstr>Rate Ratio for VTE Symptom Onset within 1 Day of Any MVPA</vt:lpstr>
      <vt:lpstr>Rate Ratio for VTE Symptom Onset within 1 Day of Any MVPA</vt:lpstr>
      <vt:lpstr>Rate Ratio for VTE Symptom Onset within 1 Day of Any MVPA</vt:lpstr>
      <vt:lpstr>Conclusions</vt:lpstr>
      <vt:lpstr>Rapid Case Ascertainment in RaVE</vt:lpstr>
      <vt:lpstr>Outline</vt:lpstr>
      <vt:lpstr>After Venous Thromboembolism Research (AFTER) Study: R01HL166292</vt:lpstr>
      <vt:lpstr>Non-acute outcomes of VTE are Poorly Understood</vt:lpstr>
      <vt:lpstr>Need to understand markers of adverse VTE sequelae</vt:lpstr>
      <vt:lpstr>Specific Aims</vt:lpstr>
      <vt:lpstr>Setting and Study Design</vt:lpstr>
      <vt:lpstr>AFTER Study Activities</vt:lpstr>
      <vt:lpstr>AFTER Study Activities</vt:lpstr>
      <vt:lpstr>Rapid Case Ascertainment in the AFTER Study</vt:lpstr>
      <vt:lpstr>Thank You to RaVE and AFTER Teams!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Harrington, Laura</dc:creator>
  <cp:lastModifiedBy>Laura B Harrington</cp:lastModifiedBy>
  <cp:revision>174</cp:revision>
  <dcterms:created xsi:type="dcterms:W3CDTF">2020-02-10T19:58:50Z</dcterms:created>
  <dcterms:modified xsi:type="dcterms:W3CDTF">2024-06-11T19:35:47Z</dcterms:modified>
</cp:coreProperties>
</file>