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sldIdLst>
    <p:sldId id="1348" r:id="rId5"/>
    <p:sldId id="756" r:id="rId6"/>
    <p:sldId id="755" r:id="rId7"/>
    <p:sldId id="726" r:id="rId8"/>
    <p:sldId id="757" r:id="rId9"/>
    <p:sldId id="785" r:id="rId10"/>
    <p:sldId id="783" r:id="rId11"/>
    <p:sldId id="784" r:id="rId12"/>
    <p:sldId id="321" r:id="rId13"/>
    <p:sldId id="1420" r:id="rId14"/>
    <p:sldId id="786" r:id="rId15"/>
    <p:sldId id="702" r:id="rId16"/>
    <p:sldId id="1421" r:id="rId17"/>
    <p:sldId id="1422" r:id="rId18"/>
    <p:sldId id="767" r:id="rId19"/>
    <p:sldId id="768" r:id="rId20"/>
    <p:sldId id="776" r:id="rId21"/>
    <p:sldId id="765" r:id="rId22"/>
    <p:sldId id="766" r:id="rId23"/>
    <p:sldId id="681" r:id="rId24"/>
    <p:sldId id="686" r:id="rId25"/>
    <p:sldId id="707" r:id="rId26"/>
    <p:sldId id="709" r:id="rId27"/>
    <p:sldId id="711" r:id="rId28"/>
    <p:sldId id="687" r:id="rId29"/>
    <p:sldId id="741" r:id="rId30"/>
    <p:sldId id="781" r:id="rId31"/>
    <p:sldId id="742" r:id="rId32"/>
    <p:sldId id="738" r:id="rId33"/>
    <p:sldId id="773" r:id="rId34"/>
    <p:sldId id="1423" r:id="rId35"/>
    <p:sldId id="750" r:id="rId36"/>
    <p:sldId id="770" r:id="rId37"/>
    <p:sldId id="746" r:id="rId38"/>
    <p:sldId id="771" r:id="rId39"/>
    <p:sldId id="747" r:id="rId40"/>
    <p:sldId id="731" r:id="rId41"/>
    <p:sldId id="259" r:id="rId42"/>
    <p:sldId id="728" r:id="rId43"/>
    <p:sldId id="260" r:id="rId44"/>
    <p:sldId id="778" r:id="rId45"/>
    <p:sldId id="751" r:id="rId46"/>
    <p:sldId id="780" r:id="rId47"/>
    <p:sldId id="779" r:id="rId48"/>
    <p:sldId id="764" r:id="rId49"/>
    <p:sldId id="752" r:id="rId50"/>
    <p:sldId id="761" r:id="rId51"/>
    <p:sldId id="782" r:id="rId52"/>
    <p:sldId id="717" r:id="rId53"/>
    <p:sldId id="1424" r:id="rId54"/>
    <p:sldId id="763" r:id="rId55"/>
    <p:sldId id="772" r:id="rId56"/>
    <p:sldId id="775" r:id="rId57"/>
    <p:sldId id="74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E7F7FF"/>
    <a:srgbClr val="3A6F8D"/>
    <a:srgbClr val="000000"/>
    <a:srgbClr val="007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1D767-9686-40D0-BB52-0F230E793705}" v="170" dt="2023-11-14T17:06:11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1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Crude mortality rates per 100 person-years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  8-30 </c:v>
                </c:pt>
                <c:pt idx="1">
                  <c:v>   31-90</c:v>
                </c:pt>
                <c:pt idx="2">
                  <c:v>   91-180</c:v>
                </c:pt>
                <c:pt idx="3">
                  <c:v>   181-365</c:v>
                </c:pt>
                <c:pt idx="4">
                  <c:v>    &gt;365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1.6</c:v>
                </c:pt>
                <c:pt idx="1">
                  <c:v>2.1</c:v>
                </c:pt>
                <c:pt idx="2">
                  <c:v>2.92</c:v>
                </c:pt>
                <c:pt idx="3">
                  <c:v>1.21</c:v>
                </c:pt>
                <c:pt idx="4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D-4572-B135-0F1C8F5B0B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59218032"/>
        <c:axId val="659213040"/>
      </c:barChart>
      <c:catAx>
        <c:axId val="659218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Days</a:t>
                </a:r>
                <a:r>
                  <a:rPr lang="en-US" sz="1800" b="1" baseline="0"/>
                  <a:t> of treatment before discontinuation</a:t>
                </a:r>
                <a:endParaRPr 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13040"/>
        <c:crosses val="autoZero"/>
        <c:auto val="1"/>
        <c:lblAlgn val="ctr"/>
        <c:lblOffset val="100"/>
        <c:noMultiLvlLbl val="0"/>
      </c:catAx>
      <c:valAx>
        <c:axId val="65921304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1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Crude opioid overdose rates per 100 person-years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  8-30 </c:v>
                </c:pt>
                <c:pt idx="1">
                  <c:v>   31-90</c:v>
                </c:pt>
                <c:pt idx="2">
                  <c:v>   91-180</c:v>
                </c:pt>
                <c:pt idx="3">
                  <c:v>   181-365</c:v>
                </c:pt>
                <c:pt idx="4">
                  <c:v>    &gt;365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1.88</c:v>
                </c:pt>
                <c:pt idx="1">
                  <c:v>1.7</c:v>
                </c:pt>
                <c:pt idx="2">
                  <c:v>2.76</c:v>
                </c:pt>
                <c:pt idx="3">
                  <c:v>1.06</c:v>
                </c:pt>
                <c:pt idx="4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D-4572-B135-0F1C8F5B0B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59218032"/>
        <c:axId val="659213040"/>
      </c:barChart>
      <c:catAx>
        <c:axId val="659218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Days</a:t>
                </a:r>
                <a:r>
                  <a:rPr lang="en-US" sz="1800" b="1" baseline="0"/>
                  <a:t> of treatment before discontinuation</a:t>
                </a:r>
                <a:endParaRPr 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13040"/>
        <c:crosses val="autoZero"/>
        <c:auto val="1"/>
        <c:lblAlgn val="ctr"/>
        <c:lblOffset val="100"/>
        <c:noMultiLvlLbl val="0"/>
      </c:catAx>
      <c:valAx>
        <c:axId val="65921304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1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Crude drug overdose rates per 100 person-years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  8-30 </c:v>
                </c:pt>
                <c:pt idx="1">
                  <c:v>   31-90</c:v>
                </c:pt>
                <c:pt idx="2">
                  <c:v>   91-180</c:v>
                </c:pt>
                <c:pt idx="3">
                  <c:v>   181-365</c:v>
                </c:pt>
                <c:pt idx="4">
                  <c:v>    &gt;365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5.79</c:v>
                </c:pt>
                <c:pt idx="1">
                  <c:v>5.75</c:v>
                </c:pt>
                <c:pt idx="2">
                  <c:v>6.63</c:v>
                </c:pt>
                <c:pt idx="3">
                  <c:v>3.43</c:v>
                </c:pt>
                <c:pt idx="4" formatCode="0.00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D-4572-B135-0F1C8F5B0B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659218032"/>
        <c:axId val="659213040"/>
      </c:barChart>
      <c:catAx>
        <c:axId val="659218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Days</a:t>
                </a:r>
                <a:r>
                  <a:rPr lang="en-US" sz="1800" b="1" baseline="0"/>
                  <a:t> of treatment before discontinuation</a:t>
                </a:r>
                <a:endParaRPr 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13040"/>
        <c:crosses val="autoZero"/>
        <c:auto val="1"/>
        <c:lblAlgn val="ctr"/>
        <c:lblOffset val="100"/>
        <c:noMultiLvlLbl val="0"/>
      </c:catAx>
      <c:valAx>
        <c:axId val="65921304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1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823DF-17A9-4C23-8F06-9EA1C32206C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41DB8-7C30-4C9E-A2CD-7B5FDFFC35CF}">
      <dgm:prSet/>
      <dgm:spPr/>
      <dgm:t>
        <a:bodyPr/>
        <a:lstStyle/>
        <a:p>
          <a:r>
            <a:rPr lang="en-US" b="1" dirty="0"/>
            <a:t>Jason Glanz, PhD</a:t>
          </a:r>
          <a:endParaRPr lang="en-US" dirty="0"/>
        </a:p>
      </dgm:t>
    </dgm:pt>
    <dgm:pt modelId="{D4CC6AFC-556A-40E2-AE69-BC1190D044F2}" type="parTrans" cxnId="{F9216EAB-21AA-484A-AFE2-000DA42C1B44}">
      <dgm:prSet/>
      <dgm:spPr/>
      <dgm:t>
        <a:bodyPr/>
        <a:lstStyle/>
        <a:p>
          <a:endParaRPr lang="en-US"/>
        </a:p>
      </dgm:t>
    </dgm:pt>
    <dgm:pt modelId="{74F88FFB-61C8-4469-A15A-C738BE053969}" type="sibTrans" cxnId="{F9216EAB-21AA-484A-AFE2-000DA42C1B44}">
      <dgm:prSet/>
      <dgm:spPr/>
      <dgm:t>
        <a:bodyPr/>
        <a:lstStyle/>
        <a:p>
          <a:endParaRPr lang="en-US"/>
        </a:p>
      </dgm:t>
    </dgm:pt>
    <dgm:pt modelId="{12A93B7E-9A49-4C42-BBC2-844AB84D66E6}">
      <dgm:prSet/>
      <dgm:spPr/>
      <dgm:t>
        <a:bodyPr/>
        <a:lstStyle/>
        <a:p>
          <a:r>
            <a:rPr lang="en-US" b="1" dirty="0"/>
            <a:t>Cynthia Campbell, PhD</a:t>
          </a:r>
          <a:endParaRPr lang="en-US" dirty="0"/>
        </a:p>
      </dgm:t>
    </dgm:pt>
    <dgm:pt modelId="{6C2C53E8-0211-4C5B-BBDE-407FBF946CF9}" type="parTrans" cxnId="{C48B6A14-2E22-44B7-9F29-6D418A172FA7}">
      <dgm:prSet/>
      <dgm:spPr/>
      <dgm:t>
        <a:bodyPr/>
        <a:lstStyle/>
        <a:p>
          <a:endParaRPr lang="en-US"/>
        </a:p>
      </dgm:t>
    </dgm:pt>
    <dgm:pt modelId="{0BD1301E-823C-48C1-B8E2-A94FACD0FFF8}" type="sibTrans" cxnId="{C48B6A14-2E22-44B7-9F29-6D418A172FA7}">
      <dgm:prSet/>
      <dgm:spPr/>
      <dgm:t>
        <a:bodyPr/>
        <a:lstStyle/>
        <a:p>
          <a:endParaRPr lang="en-US"/>
        </a:p>
      </dgm:t>
    </dgm:pt>
    <dgm:pt modelId="{93206A81-CEED-47DA-8C29-80209415E763}">
      <dgm:prSet/>
      <dgm:spPr/>
      <dgm:t>
        <a:bodyPr/>
        <a:lstStyle/>
        <a:p>
          <a:r>
            <a:rPr lang="en-US" b="1" dirty="0"/>
            <a:t>Christina Clarke, MS</a:t>
          </a:r>
          <a:endParaRPr lang="en-US" dirty="0"/>
        </a:p>
      </dgm:t>
    </dgm:pt>
    <dgm:pt modelId="{A0429609-CC99-4278-8D9B-59F60454F53C}" type="parTrans" cxnId="{51A52D28-75D4-40FE-8A12-90228F62CB35}">
      <dgm:prSet/>
      <dgm:spPr/>
      <dgm:t>
        <a:bodyPr/>
        <a:lstStyle/>
        <a:p>
          <a:endParaRPr lang="en-US"/>
        </a:p>
      </dgm:t>
    </dgm:pt>
    <dgm:pt modelId="{9D01E987-A070-4266-BA9C-F29116C6857C}" type="sibTrans" cxnId="{51A52D28-75D4-40FE-8A12-90228F62CB35}">
      <dgm:prSet/>
      <dgm:spPr/>
      <dgm:t>
        <a:bodyPr/>
        <a:lstStyle/>
        <a:p>
          <a:endParaRPr lang="en-US"/>
        </a:p>
      </dgm:t>
    </dgm:pt>
    <dgm:pt modelId="{D4664FDC-B944-46D0-B1B0-5A11F5B4DBB3}">
      <dgm:prSet/>
      <dgm:spPr/>
      <dgm:t>
        <a:bodyPr/>
        <a:lstStyle/>
        <a:p>
          <a:r>
            <a:rPr lang="en-US" b="1" dirty="0"/>
            <a:t>Morgan A. Ford, MA</a:t>
          </a:r>
          <a:endParaRPr lang="en-US" dirty="0"/>
        </a:p>
      </dgm:t>
    </dgm:pt>
    <dgm:pt modelId="{07F6B803-E51A-4437-B176-39FED8998A97}" type="parTrans" cxnId="{F37FDBCE-8120-4BB1-BC1B-E2BBF49F1DEB}">
      <dgm:prSet/>
      <dgm:spPr/>
      <dgm:t>
        <a:bodyPr/>
        <a:lstStyle/>
        <a:p>
          <a:endParaRPr lang="en-US"/>
        </a:p>
      </dgm:t>
    </dgm:pt>
    <dgm:pt modelId="{43E303E4-7896-4E29-8975-6992A87173BA}" type="sibTrans" cxnId="{F37FDBCE-8120-4BB1-BC1B-E2BBF49F1DEB}">
      <dgm:prSet/>
      <dgm:spPr/>
      <dgm:t>
        <a:bodyPr/>
        <a:lstStyle/>
        <a:p>
          <a:endParaRPr lang="en-US"/>
        </a:p>
      </dgm:t>
    </dgm:pt>
    <dgm:pt modelId="{C2745AD1-7BA2-4224-9815-654B1D5EA800}">
      <dgm:prSet/>
      <dgm:spPr/>
      <dgm:t>
        <a:bodyPr/>
        <a:lstStyle/>
        <a:p>
          <a:r>
            <a:rPr lang="en-US" b="1" dirty="0"/>
            <a:t>Anh P. Nguyen, PhD</a:t>
          </a:r>
          <a:endParaRPr lang="en-US" dirty="0"/>
        </a:p>
      </dgm:t>
    </dgm:pt>
    <dgm:pt modelId="{16249F5E-256B-423D-95F2-3F5B8DA4A0D6}" type="parTrans" cxnId="{194738B7-997D-4B9F-B2B3-569C2F8E1AA7}">
      <dgm:prSet/>
      <dgm:spPr/>
      <dgm:t>
        <a:bodyPr/>
        <a:lstStyle/>
        <a:p>
          <a:endParaRPr lang="en-US"/>
        </a:p>
      </dgm:t>
    </dgm:pt>
    <dgm:pt modelId="{F8A15A83-DD1D-41DC-A69A-658B8170B6BE}" type="sibTrans" cxnId="{194738B7-997D-4B9F-B2B3-569C2F8E1AA7}">
      <dgm:prSet/>
      <dgm:spPr/>
      <dgm:t>
        <a:bodyPr/>
        <a:lstStyle/>
        <a:p>
          <a:endParaRPr lang="en-US"/>
        </a:p>
      </dgm:t>
    </dgm:pt>
    <dgm:pt modelId="{598D0017-CF30-4CBA-9A9E-351424E6057D}">
      <dgm:prSet/>
      <dgm:spPr/>
      <dgm:t>
        <a:bodyPr/>
        <a:lstStyle/>
        <a:p>
          <a:r>
            <a:rPr lang="en-US" b="1" dirty="0"/>
            <a:t>G. Thomas Ray, MBA</a:t>
          </a:r>
          <a:endParaRPr lang="en-US" dirty="0"/>
        </a:p>
      </dgm:t>
    </dgm:pt>
    <dgm:pt modelId="{95527665-7A62-4758-A67E-D42F5E7FA900}" type="parTrans" cxnId="{CDE5E370-BD4B-45BE-8F41-44C6F2B7964A}">
      <dgm:prSet/>
      <dgm:spPr/>
      <dgm:t>
        <a:bodyPr/>
        <a:lstStyle/>
        <a:p>
          <a:endParaRPr lang="en-US"/>
        </a:p>
      </dgm:t>
    </dgm:pt>
    <dgm:pt modelId="{D16CD5B9-372D-4DC0-BF60-4C43B4ABFAD2}" type="sibTrans" cxnId="{CDE5E370-BD4B-45BE-8F41-44C6F2B7964A}">
      <dgm:prSet/>
      <dgm:spPr/>
      <dgm:t>
        <a:bodyPr/>
        <a:lstStyle/>
        <a:p>
          <a:endParaRPr lang="en-US"/>
        </a:p>
      </dgm:t>
    </dgm:pt>
    <dgm:pt modelId="{E4DAFF09-943E-4A70-AE74-28BE10D82E64}">
      <dgm:prSet/>
      <dgm:spPr/>
      <dgm:t>
        <a:bodyPr/>
        <a:lstStyle/>
        <a:p>
          <a:r>
            <a:rPr lang="en-US" b="1" dirty="0"/>
            <a:t>Stanley Xu, PhD</a:t>
          </a:r>
          <a:endParaRPr lang="en-US" dirty="0"/>
        </a:p>
      </dgm:t>
    </dgm:pt>
    <dgm:pt modelId="{6EC278DE-2BC3-4C47-AA01-7DE46ABA999B}" type="parTrans" cxnId="{C9F55A26-00B4-42A8-A67E-B93EEBF0979B}">
      <dgm:prSet/>
      <dgm:spPr/>
      <dgm:t>
        <a:bodyPr/>
        <a:lstStyle/>
        <a:p>
          <a:endParaRPr lang="en-US"/>
        </a:p>
      </dgm:t>
    </dgm:pt>
    <dgm:pt modelId="{3E059599-3DC0-463E-BA44-677EE09DB45F}" type="sibTrans" cxnId="{C9F55A26-00B4-42A8-A67E-B93EEBF0979B}">
      <dgm:prSet/>
      <dgm:spPr/>
      <dgm:t>
        <a:bodyPr/>
        <a:lstStyle/>
        <a:p>
          <a:endParaRPr lang="en-US"/>
        </a:p>
      </dgm:t>
    </dgm:pt>
    <dgm:pt modelId="{71B1CFD2-2FB9-43CA-A5FE-396A1EA835D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Rulin C. Hechter, MD, PhD</a:t>
          </a:r>
        </a:p>
      </dgm:t>
    </dgm:pt>
    <dgm:pt modelId="{CAD9B01B-656A-491E-AD4B-697EDA3E2582}" type="parTrans" cxnId="{6CCA52C2-2B21-4268-9222-59372A2138AB}">
      <dgm:prSet/>
      <dgm:spPr/>
      <dgm:t>
        <a:bodyPr/>
        <a:lstStyle/>
        <a:p>
          <a:endParaRPr lang="en-US"/>
        </a:p>
      </dgm:t>
    </dgm:pt>
    <dgm:pt modelId="{234448DD-B3F9-4E04-9552-045AF9347C69}" type="sibTrans" cxnId="{6CCA52C2-2B21-4268-9222-59372A2138AB}">
      <dgm:prSet/>
      <dgm:spPr/>
      <dgm:t>
        <a:bodyPr/>
        <a:lstStyle/>
        <a:p>
          <a:endParaRPr lang="en-US"/>
        </a:p>
      </dgm:t>
    </dgm:pt>
    <dgm:pt modelId="{4ED5358C-F108-4AF9-BACD-B954CDFA371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Bobbi Jo H. Yarborough, PsyD</a:t>
          </a:r>
        </a:p>
      </dgm:t>
    </dgm:pt>
    <dgm:pt modelId="{7968C4E3-42F9-4C16-A960-7474C0490241}" type="parTrans" cxnId="{40F5FDE6-AF8A-420F-840F-7F2B0B8E5AE5}">
      <dgm:prSet/>
      <dgm:spPr/>
      <dgm:t>
        <a:bodyPr/>
        <a:lstStyle/>
        <a:p>
          <a:endParaRPr lang="en-US"/>
        </a:p>
      </dgm:t>
    </dgm:pt>
    <dgm:pt modelId="{406742A7-7C4D-4870-8EDD-17F175340B17}" type="sibTrans" cxnId="{40F5FDE6-AF8A-420F-840F-7F2B0B8E5AE5}">
      <dgm:prSet/>
      <dgm:spPr/>
      <dgm:t>
        <a:bodyPr/>
        <a:lstStyle/>
        <a:p>
          <a:endParaRPr lang="en-US"/>
        </a:p>
      </dgm:t>
    </dgm:pt>
    <dgm:pt modelId="{719EE5AD-E4D0-49D5-B19E-3D28E7A1AF5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Douglas W. Roblin, PhD</a:t>
          </a:r>
        </a:p>
      </dgm:t>
    </dgm:pt>
    <dgm:pt modelId="{B69CC2CA-CCBF-45FC-8280-9D9D427BC925}" type="parTrans" cxnId="{503768D9-18DE-4D80-8648-AFCEEEDA655D}">
      <dgm:prSet/>
      <dgm:spPr/>
      <dgm:t>
        <a:bodyPr/>
        <a:lstStyle/>
        <a:p>
          <a:endParaRPr lang="en-US"/>
        </a:p>
      </dgm:t>
    </dgm:pt>
    <dgm:pt modelId="{75225BDA-28B8-4455-916B-DC611B4D0E75}" type="sibTrans" cxnId="{503768D9-18DE-4D80-8648-AFCEEEDA655D}">
      <dgm:prSet/>
      <dgm:spPr/>
      <dgm:t>
        <a:bodyPr/>
        <a:lstStyle/>
        <a:p>
          <a:endParaRPr lang="en-US"/>
        </a:p>
      </dgm:t>
    </dgm:pt>
    <dgm:pt modelId="{4D13694F-1923-4051-8086-FD09B77BC16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Brian Ahmedani, PhD</a:t>
          </a:r>
        </a:p>
      </dgm:t>
    </dgm:pt>
    <dgm:pt modelId="{85B8995B-9BE1-4625-84E7-857956CEE6E7}" type="parTrans" cxnId="{966BE1B1-CB81-4E76-90AE-B7FB6A4B2976}">
      <dgm:prSet/>
      <dgm:spPr/>
      <dgm:t>
        <a:bodyPr/>
        <a:lstStyle/>
        <a:p>
          <a:endParaRPr lang="en-US"/>
        </a:p>
      </dgm:t>
    </dgm:pt>
    <dgm:pt modelId="{077FDAFB-C024-4D37-802B-6AE2442C510E}" type="sibTrans" cxnId="{966BE1B1-CB81-4E76-90AE-B7FB6A4B2976}">
      <dgm:prSet/>
      <dgm:spPr/>
      <dgm:t>
        <a:bodyPr/>
        <a:lstStyle/>
        <a:p>
          <a:endParaRPr lang="en-US"/>
        </a:p>
      </dgm:t>
    </dgm:pt>
    <dgm:pt modelId="{D023A4B7-83F2-4187-8FB4-08F7250393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Joseph A. Boscarino, PhD</a:t>
          </a:r>
        </a:p>
      </dgm:t>
    </dgm:pt>
    <dgm:pt modelId="{CB214509-9DE7-4981-BED2-A661E65B7BE5}" type="parTrans" cxnId="{8080E342-77D4-497F-B6DB-E986AAB7F141}">
      <dgm:prSet/>
      <dgm:spPr/>
      <dgm:t>
        <a:bodyPr/>
        <a:lstStyle/>
        <a:p>
          <a:endParaRPr lang="en-US"/>
        </a:p>
      </dgm:t>
    </dgm:pt>
    <dgm:pt modelId="{9E149105-F7AD-4ECA-915E-CBC40415FCDB}" type="sibTrans" cxnId="{8080E342-77D4-497F-B6DB-E986AAB7F141}">
      <dgm:prSet/>
      <dgm:spPr/>
      <dgm:t>
        <a:bodyPr/>
        <a:lstStyle/>
        <a:p>
          <a:endParaRPr lang="en-US"/>
        </a:p>
      </dgm:t>
    </dgm:pt>
    <dgm:pt modelId="{A8E52144-06F5-47EA-8D0F-2B03B34C950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Susan E. Andrade, ScD</a:t>
          </a:r>
        </a:p>
      </dgm:t>
    </dgm:pt>
    <dgm:pt modelId="{5B9BCB08-D2B5-4C0B-A7DB-7E600480320C}" type="parTrans" cxnId="{D85AAC40-4659-4A65-BE6E-CE73359F26DB}">
      <dgm:prSet/>
      <dgm:spPr/>
      <dgm:t>
        <a:bodyPr/>
        <a:lstStyle/>
        <a:p>
          <a:endParaRPr lang="en-US"/>
        </a:p>
      </dgm:t>
    </dgm:pt>
    <dgm:pt modelId="{2B812577-049F-4595-8F78-3A0A35389D5F}" type="sibTrans" cxnId="{D85AAC40-4659-4A65-BE6E-CE73359F26DB}">
      <dgm:prSet/>
      <dgm:spPr/>
      <dgm:t>
        <a:bodyPr/>
        <a:lstStyle/>
        <a:p>
          <a:endParaRPr lang="en-US"/>
        </a:p>
      </dgm:t>
    </dgm:pt>
    <dgm:pt modelId="{5C9F5EC0-45B0-4667-A5E2-56DF7DFCCF3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Carmen L. Rosa, MS</a:t>
          </a:r>
        </a:p>
      </dgm:t>
    </dgm:pt>
    <dgm:pt modelId="{B49D2455-1BC2-4740-B8DB-CB2346FDC94A}" type="parTrans" cxnId="{C1DB01B8-CD2E-4807-B201-AC3FB143571A}">
      <dgm:prSet/>
      <dgm:spPr/>
      <dgm:t>
        <a:bodyPr/>
        <a:lstStyle/>
        <a:p>
          <a:endParaRPr lang="en-US"/>
        </a:p>
      </dgm:t>
    </dgm:pt>
    <dgm:pt modelId="{BBD73EA6-97C5-42AF-BFAA-262150095531}" type="sibTrans" cxnId="{C1DB01B8-CD2E-4807-B201-AC3FB143571A}">
      <dgm:prSet/>
      <dgm:spPr/>
      <dgm:t>
        <a:bodyPr/>
        <a:lstStyle/>
        <a:p>
          <a:endParaRPr lang="en-US"/>
        </a:p>
      </dgm:t>
    </dgm:pt>
    <dgm:pt modelId="{9F025E98-BD32-4E1E-82B9-95C80E1DB3D6}" type="pres">
      <dgm:prSet presAssocID="{263823DF-17A9-4C23-8F06-9EA1C32206C0}" presName="vert0" presStyleCnt="0">
        <dgm:presLayoutVars>
          <dgm:dir/>
          <dgm:animOne val="branch"/>
          <dgm:animLvl val="lvl"/>
        </dgm:presLayoutVars>
      </dgm:prSet>
      <dgm:spPr/>
    </dgm:pt>
    <dgm:pt modelId="{6A21F141-AE18-405F-B124-1642EF34AEB3}" type="pres">
      <dgm:prSet presAssocID="{27641DB8-7C30-4C9E-A2CD-7B5FDFFC35CF}" presName="thickLine" presStyleLbl="alignNode1" presStyleIdx="0" presStyleCnt="14"/>
      <dgm:spPr/>
    </dgm:pt>
    <dgm:pt modelId="{9348851D-270B-46DA-8280-22A10D9CECEF}" type="pres">
      <dgm:prSet presAssocID="{27641DB8-7C30-4C9E-A2CD-7B5FDFFC35CF}" presName="horz1" presStyleCnt="0"/>
      <dgm:spPr/>
    </dgm:pt>
    <dgm:pt modelId="{90784642-9644-45AB-B01C-DB3D0DE185B5}" type="pres">
      <dgm:prSet presAssocID="{27641DB8-7C30-4C9E-A2CD-7B5FDFFC35CF}" presName="tx1" presStyleLbl="revTx" presStyleIdx="0" presStyleCnt="14"/>
      <dgm:spPr/>
    </dgm:pt>
    <dgm:pt modelId="{9CBE33C2-8074-4C44-A248-7E8781EA22B3}" type="pres">
      <dgm:prSet presAssocID="{27641DB8-7C30-4C9E-A2CD-7B5FDFFC35CF}" presName="vert1" presStyleCnt="0"/>
      <dgm:spPr/>
    </dgm:pt>
    <dgm:pt modelId="{237A75C4-7669-4BAC-8C23-10C795FEBB2D}" type="pres">
      <dgm:prSet presAssocID="{12A93B7E-9A49-4C42-BBC2-844AB84D66E6}" presName="thickLine" presStyleLbl="alignNode1" presStyleIdx="1" presStyleCnt="14"/>
      <dgm:spPr/>
    </dgm:pt>
    <dgm:pt modelId="{A0F29D42-DFE7-4BC0-82E4-6161AE328B11}" type="pres">
      <dgm:prSet presAssocID="{12A93B7E-9A49-4C42-BBC2-844AB84D66E6}" presName="horz1" presStyleCnt="0"/>
      <dgm:spPr/>
    </dgm:pt>
    <dgm:pt modelId="{9AA86A41-98A0-4825-BAA5-6B742D56A238}" type="pres">
      <dgm:prSet presAssocID="{12A93B7E-9A49-4C42-BBC2-844AB84D66E6}" presName="tx1" presStyleLbl="revTx" presStyleIdx="1" presStyleCnt="14"/>
      <dgm:spPr/>
    </dgm:pt>
    <dgm:pt modelId="{3EF4ED7E-A7AA-4AF9-979D-8DEDA9CBE96C}" type="pres">
      <dgm:prSet presAssocID="{12A93B7E-9A49-4C42-BBC2-844AB84D66E6}" presName="vert1" presStyleCnt="0"/>
      <dgm:spPr/>
    </dgm:pt>
    <dgm:pt modelId="{54768E49-F5F5-49BB-89CD-E4C76D19A12D}" type="pres">
      <dgm:prSet presAssocID="{93206A81-CEED-47DA-8C29-80209415E763}" presName="thickLine" presStyleLbl="alignNode1" presStyleIdx="2" presStyleCnt="14"/>
      <dgm:spPr/>
    </dgm:pt>
    <dgm:pt modelId="{26503779-A1DC-4843-AF53-1D7FC8F1A38D}" type="pres">
      <dgm:prSet presAssocID="{93206A81-CEED-47DA-8C29-80209415E763}" presName="horz1" presStyleCnt="0"/>
      <dgm:spPr/>
    </dgm:pt>
    <dgm:pt modelId="{E75121A1-B2EF-435F-9DBE-D77FBFEAFC2D}" type="pres">
      <dgm:prSet presAssocID="{93206A81-CEED-47DA-8C29-80209415E763}" presName="tx1" presStyleLbl="revTx" presStyleIdx="2" presStyleCnt="14"/>
      <dgm:spPr/>
    </dgm:pt>
    <dgm:pt modelId="{5F6EBB79-1C1A-4C81-A5B8-BE016BBCFFF3}" type="pres">
      <dgm:prSet presAssocID="{93206A81-CEED-47DA-8C29-80209415E763}" presName="vert1" presStyleCnt="0"/>
      <dgm:spPr/>
    </dgm:pt>
    <dgm:pt modelId="{E1ED4BE3-A553-483A-99C6-031983FE0E37}" type="pres">
      <dgm:prSet presAssocID="{D4664FDC-B944-46D0-B1B0-5A11F5B4DBB3}" presName="thickLine" presStyleLbl="alignNode1" presStyleIdx="3" presStyleCnt="14"/>
      <dgm:spPr/>
    </dgm:pt>
    <dgm:pt modelId="{82547322-0213-4215-B526-6905E9ABC4D8}" type="pres">
      <dgm:prSet presAssocID="{D4664FDC-B944-46D0-B1B0-5A11F5B4DBB3}" presName="horz1" presStyleCnt="0"/>
      <dgm:spPr/>
    </dgm:pt>
    <dgm:pt modelId="{18B41B98-55F6-4441-AF17-7DE722F9A083}" type="pres">
      <dgm:prSet presAssocID="{D4664FDC-B944-46D0-B1B0-5A11F5B4DBB3}" presName="tx1" presStyleLbl="revTx" presStyleIdx="3" presStyleCnt="14"/>
      <dgm:spPr/>
    </dgm:pt>
    <dgm:pt modelId="{5E34E494-741D-46F0-BFCD-C85D795F4748}" type="pres">
      <dgm:prSet presAssocID="{D4664FDC-B944-46D0-B1B0-5A11F5B4DBB3}" presName="vert1" presStyleCnt="0"/>
      <dgm:spPr/>
    </dgm:pt>
    <dgm:pt modelId="{72D56679-E7D8-40B7-882F-0D48B2787B64}" type="pres">
      <dgm:prSet presAssocID="{C2745AD1-7BA2-4224-9815-654B1D5EA800}" presName="thickLine" presStyleLbl="alignNode1" presStyleIdx="4" presStyleCnt="14"/>
      <dgm:spPr/>
    </dgm:pt>
    <dgm:pt modelId="{9813A4D8-8C50-4076-8343-0CDDC85BA458}" type="pres">
      <dgm:prSet presAssocID="{C2745AD1-7BA2-4224-9815-654B1D5EA800}" presName="horz1" presStyleCnt="0"/>
      <dgm:spPr/>
    </dgm:pt>
    <dgm:pt modelId="{064B6728-A8B1-453D-A8D1-33E0DFEA143F}" type="pres">
      <dgm:prSet presAssocID="{C2745AD1-7BA2-4224-9815-654B1D5EA800}" presName="tx1" presStyleLbl="revTx" presStyleIdx="4" presStyleCnt="14"/>
      <dgm:spPr/>
    </dgm:pt>
    <dgm:pt modelId="{168207D0-E4F1-4988-A21C-B33F345149E1}" type="pres">
      <dgm:prSet presAssocID="{C2745AD1-7BA2-4224-9815-654B1D5EA800}" presName="vert1" presStyleCnt="0"/>
      <dgm:spPr/>
    </dgm:pt>
    <dgm:pt modelId="{90868ED1-4C84-418B-AE57-58B96818E913}" type="pres">
      <dgm:prSet presAssocID="{598D0017-CF30-4CBA-9A9E-351424E6057D}" presName="thickLine" presStyleLbl="alignNode1" presStyleIdx="5" presStyleCnt="14"/>
      <dgm:spPr/>
    </dgm:pt>
    <dgm:pt modelId="{18E150FC-6B2A-4C2D-A159-DB6D0949142A}" type="pres">
      <dgm:prSet presAssocID="{598D0017-CF30-4CBA-9A9E-351424E6057D}" presName="horz1" presStyleCnt="0"/>
      <dgm:spPr/>
    </dgm:pt>
    <dgm:pt modelId="{C34EA0B5-2382-43A1-B5FE-C41C4A5E8C34}" type="pres">
      <dgm:prSet presAssocID="{598D0017-CF30-4CBA-9A9E-351424E6057D}" presName="tx1" presStyleLbl="revTx" presStyleIdx="5" presStyleCnt="14"/>
      <dgm:spPr/>
    </dgm:pt>
    <dgm:pt modelId="{11321ADA-5DC2-4D05-9C2D-CE933C2BBEA2}" type="pres">
      <dgm:prSet presAssocID="{598D0017-CF30-4CBA-9A9E-351424E6057D}" presName="vert1" presStyleCnt="0"/>
      <dgm:spPr/>
    </dgm:pt>
    <dgm:pt modelId="{F5369CD5-C27D-4A97-9FEE-2814A573CF1E}" type="pres">
      <dgm:prSet presAssocID="{E4DAFF09-943E-4A70-AE74-28BE10D82E64}" presName="thickLine" presStyleLbl="alignNode1" presStyleIdx="6" presStyleCnt="14"/>
      <dgm:spPr/>
    </dgm:pt>
    <dgm:pt modelId="{3A1B1AB2-0F80-48FE-81B5-97BE315291EB}" type="pres">
      <dgm:prSet presAssocID="{E4DAFF09-943E-4A70-AE74-28BE10D82E64}" presName="horz1" presStyleCnt="0"/>
      <dgm:spPr/>
    </dgm:pt>
    <dgm:pt modelId="{B586BA43-3065-4A33-8FD4-1EE1BD6DF5CD}" type="pres">
      <dgm:prSet presAssocID="{E4DAFF09-943E-4A70-AE74-28BE10D82E64}" presName="tx1" presStyleLbl="revTx" presStyleIdx="6" presStyleCnt="14"/>
      <dgm:spPr/>
    </dgm:pt>
    <dgm:pt modelId="{0A9783E8-A955-4891-899D-14F4DC6D5485}" type="pres">
      <dgm:prSet presAssocID="{E4DAFF09-943E-4A70-AE74-28BE10D82E64}" presName="vert1" presStyleCnt="0"/>
      <dgm:spPr/>
    </dgm:pt>
    <dgm:pt modelId="{B409548D-20BC-48D2-9D45-42C003CD5B3E}" type="pres">
      <dgm:prSet presAssocID="{71B1CFD2-2FB9-43CA-A5FE-396A1EA835DC}" presName="thickLine" presStyleLbl="alignNode1" presStyleIdx="7" presStyleCnt="14"/>
      <dgm:spPr/>
    </dgm:pt>
    <dgm:pt modelId="{B1C8C51C-5717-47AD-AD20-EE8CF26C1826}" type="pres">
      <dgm:prSet presAssocID="{71B1CFD2-2FB9-43CA-A5FE-396A1EA835DC}" presName="horz1" presStyleCnt="0"/>
      <dgm:spPr/>
    </dgm:pt>
    <dgm:pt modelId="{06236387-962D-4AA1-9428-3F2FF769FBD5}" type="pres">
      <dgm:prSet presAssocID="{71B1CFD2-2FB9-43CA-A5FE-396A1EA835DC}" presName="tx1" presStyleLbl="revTx" presStyleIdx="7" presStyleCnt="14"/>
      <dgm:spPr/>
    </dgm:pt>
    <dgm:pt modelId="{482F196F-42A1-4A41-A190-7EB6744C56EF}" type="pres">
      <dgm:prSet presAssocID="{71B1CFD2-2FB9-43CA-A5FE-396A1EA835DC}" presName="vert1" presStyleCnt="0"/>
      <dgm:spPr/>
    </dgm:pt>
    <dgm:pt modelId="{57E22AC5-8D3D-49E1-97C9-A0F60FE77B9E}" type="pres">
      <dgm:prSet presAssocID="{4ED5358C-F108-4AF9-BACD-B954CDFA3713}" presName="thickLine" presStyleLbl="alignNode1" presStyleIdx="8" presStyleCnt="14"/>
      <dgm:spPr/>
    </dgm:pt>
    <dgm:pt modelId="{575AAEA5-9AAF-49CB-9180-4D059C0F1645}" type="pres">
      <dgm:prSet presAssocID="{4ED5358C-F108-4AF9-BACD-B954CDFA3713}" presName="horz1" presStyleCnt="0"/>
      <dgm:spPr/>
    </dgm:pt>
    <dgm:pt modelId="{F7F4F7D2-5403-4D01-A194-6C92E4A58B75}" type="pres">
      <dgm:prSet presAssocID="{4ED5358C-F108-4AF9-BACD-B954CDFA3713}" presName="tx1" presStyleLbl="revTx" presStyleIdx="8" presStyleCnt="14"/>
      <dgm:spPr/>
    </dgm:pt>
    <dgm:pt modelId="{196300B0-F635-4A64-B003-B4750B0F03F8}" type="pres">
      <dgm:prSet presAssocID="{4ED5358C-F108-4AF9-BACD-B954CDFA3713}" presName="vert1" presStyleCnt="0"/>
      <dgm:spPr/>
    </dgm:pt>
    <dgm:pt modelId="{7AB26ACB-1974-475A-9C78-45F455AC1496}" type="pres">
      <dgm:prSet presAssocID="{719EE5AD-E4D0-49D5-B19E-3D28E7A1AF51}" presName="thickLine" presStyleLbl="alignNode1" presStyleIdx="9" presStyleCnt="14"/>
      <dgm:spPr/>
    </dgm:pt>
    <dgm:pt modelId="{718E85F3-21F8-4351-B7DF-B40D5644B3C2}" type="pres">
      <dgm:prSet presAssocID="{719EE5AD-E4D0-49D5-B19E-3D28E7A1AF51}" presName="horz1" presStyleCnt="0"/>
      <dgm:spPr/>
    </dgm:pt>
    <dgm:pt modelId="{3BC04E87-ACD6-47AE-B2FE-E11336624D99}" type="pres">
      <dgm:prSet presAssocID="{719EE5AD-E4D0-49D5-B19E-3D28E7A1AF51}" presName="tx1" presStyleLbl="revTx" presStyleIdx="9" presStyleCnt="14"/>
      <dgm:spPr/>
    </dgm:pt>
    <dgm:pt modelId="{97996AFB-A0EF-4DC7-8900-9298441A0330}" type="pres">
      <dgm:prSet presAssocID="{719EE5AD-E4D0-49D5-B19E-3D28E7A1AF51}" presName="vert1" presStyleCnt="0"/>
      <dgm:spPr/>
    </dgm:pt>
    <dgm:pt modelId="{00C1B226-A9DF-43D8-924C-159226012A15}" type="pres">
      <dgm:prSet presAssocID="{4D13694F-1923-4051-8086-FD09B77BC163}" presName="thickLine" presStyleLbl="alignNode1" presStyleIdx="10" presStyleCnt="14"/>
      <dgm:spPr/>
    </dgm:pt>
    <dgm:pt modelId="{8A6EB198-1D51-4039-ACFE-B0026110BF43}" type="pres">
      <dgm:prSet presAssocID="{4D13694F-1923-4051-8086-FD09B77BC163}" presName="horz1" presStyleCnt="0"/>
      <dgm:spPr/>
    </dgm:pt>
    <dgm:pt modelId="{6F7DA675-4511-43BF-9819-756D2F68510A}" type="pres">
      <dgm:prSet presAssocID="{4D13694F-1923-4051-8086-FD09B77BC163}" presName="tx1" presStyleLbl="revTx" presStyleIdx="10" presStyleCnt="14"/>
      <dgm:spPr/>
    </dgm:pt>
    <dgm:pt modelId="{5FBF10EA-654B-44E9-916D-19A7D75CFE4C}" type="pres">
      <dgm:prSet presAssocID="{4D13694F-1923-4051-8086-FD09B77BC163}" presName="vert1" presStyleCnt="0"/>
      <dgm:spPr/>
    </dgm:pt>
    <dgm:pt modelId="{1A01C753-1A7E-4A07-9119-022676691A1F}" type="pres">
      <dgm:prSet presAssocID="{D023A4B7-83F2-4187-8FB4-08F725039314}" presName="thickLine" presStyleLbl="alignNode1" presStyleIdx="11" presStyleCnt="14"/>
      <dgm:spPr/>
    </dgm:pt>
    <dgm:pt modelId="{B679B2A1-102B-47BC-BF2E-4199AAEBCBA0}" type="pres">
      <dgm:prSet presAssocID="{D023A4B7-83F2-4187-8FB4-08F725039314}" presName="horz1" presStyleCnt="0"/>
      <dgm:spPr/>
    </dgm:pt>
    <dgm:pt modelId="{7C15F02B-FE5E-49E0-BC01-4FB97D14ADCB}" type="pres">
      <dgm:prSet presAssocID="{D023A4B7-83F2-4187-8FB4-08F725039314}" presName="tx1" presStyleLbl="revTx" presStyleIdx="11" presStyleCnt="14"/>
      <dgm:spPr/>
    </dgm:pt>
    <dgm:pt modelId="{F9D6033C-E736-4C07-BECC-768141304713}" type="pres">
      <dgm:prSet presAssocID="{D023A4B7-83F2-4187-8FB4-08F725039314}" presName="vert1" presStyleCnt="0"/>
      <dgm:spPr/>
    </dgm:pt>
    <dgm:pt modelId="{FF686782-D775-4662-82FD-6696C430DAFB}" type="pres">
      <dgm:prSet presAssocID="{A8E52144-06F5-47EA-8D0F-2B03B34C950C}" presName="thickLine" presStyleLbl="alignNode1" presStyleIdx="12" presStyleCnt="14"/>
      <dgm:spPr/>
    </dgm:pt>
    <dgm:pt modelId="{F69B76DF-762F-4AA6-9266-CEB51D569B75}" type="pres">
      <dgm:prSet presAssocID="{A8E52144-06F5-47EA-8D0F-2B03B34C950C}" presName="horz1" presStyleCnt="0"/>
      <dgm:spPr/>
    </dgm:pt>
    <dgm:pt modelId="{918EA1CC-5200-4E93-B9BD-3ED192B27290}" type="pres">
      <dgm:prSet presAssocID="{A8E52144-06F5-47EA-8D0F-2B03B34C950C}" presName="tx1" presStyleLbl="revTx" presStyleIdx="12" presStyleCnt="14"/>
      <dgm:spPr/>
    </dgm:pt>
    <dgm:pt modelId="{59190306-58D8-4559-89DB-758CC473F420}" type="pres">
      <dgm:prSet presAssocID="{A8E52144-06F5-47EA-8D0F-2B03B34C950C}" presName="vert1" presStyleCnt="0"/>
      <dgm:spPr/>
    </dgm:pt>
    <dgm:pt modelId="{E30CD033-F982-44DE-AD9F-7D22E1F4EDD2}" type="pres">
      <dgm:prSet presAssocID="{5C9F5EC0-45B0-4667-A5E2-56DF7DFCCF3B}" presName="thickLine" presStyleLbl="alignNode1" presStyleIdx="13" presStyleCnt="14"/>
      <dgm:spPr/>
    </dgm:pt>
    <dgm:pt modelId="{64968466-0863-40F5-89C8-A82837718D2B}" type="pres">
      <dgm:prSet presAssocID="{5C9F5EC0-45B0-4667-A5E2-56DF7DFCCF3B}" presName="horz1" presStyleCnt="0"/>
      <dgm:spPr/>
    </dgm:pt>
    <dgm:pt modelId="{4E7A8C98-0255-4E97-A1A4-7E51DDFFDA53}" type="pres">
      <dgm:prSet presAssocID="{5C9F5EC0-45B0-4667-A5E2-56DF7DFCCF3B}" presName="tx1" presStyleLbl="revTx" presStyleIdx="13" presStyleCnt="14"/>
      <dgm:spPr/>
    </dgm:pt>
    <dgm:pt modelId="{CB4F1FD9-1FB6-4784-9B55-0596F19DE123}" type="pres">
      <dgm:prSet presAssocID="{5C9F5EC0-45B0-4667-A5E2-56DF7DFCCF3B}" presName="vert1" presStyleCnt="0"/>
      <dgm:spPr/>
    </dgm:pt>
  </dgm:ptLst>
  <dgm:cxnLst>
    <dgm:cxn modelId="{6173570C-FA76-4C52-BEC7-A00DD324F97C}" type="presOf" srcId="{C2745AD1-7BA2-4224-9815-654B1D5EA800}" destId="{064B6728-A8B1-453D-A8D1-33E0DFEA143F}" srcOrd="0" destOrd="0" presId="urn:microsoft.com/office/officeart/2008/layout/LinedList"/>
    <dgm:cxn modelId="{C48B6A14-2E22-44B7-9F29-6D418A172FA7}" srcId="{263823DF-17A9-4C23-8F06-9EA1C32206C0}" destId="{12A93B7E-9A49-4C42-BBC2-844AB84D66E6}" srcOrd="1" destOrd="0" parTransId="{6C2C53E8-0211-4C5B-BBDE-407FBF946CF9}" sibTransId="{0BD1301E-823C-48C1-B8E2-A94FACD0FFF8}"/>
    <dgm:cxn modelId="{C9F55A26-00B4-42A8-A67E-B93EEBF0979B}" srcId="{263823DF-17A9-4C23-8F06-9EA1C32206C0}" destId="{E4DAFF09-943E-4A70-AE74-28BE10D82E64}" srcOrd="6" destOrd="0" parTransId="{6EC278DE-2BC3-4C47-AA01-7DE46ABA999B}" sibTransId="{3E059599-3DC0-463E-BA44-677EE09DB45F}"/>
    <dgm:cxn modelId="{51A52D28-75D4-40FE-8A12-90228F62CB35}" srcId="{263823DF-17A9-4C23-8F06-9EA1C32206C0}" destId="{93206A81-CEED-47DA-8C29-80209415E763}" srcOrd="2" destOrd="0" parTransId="{A0429609-CC99-4278-8D9B-59F60454F53C}" sibTransId="{9D01E987-A070-4266-BA9C-F29116C6857C}"/>
    <dgm:cxn modelId="{A2929737-8895-4681-AF89-5914F75C3179}" type="presOf" srcId="{598D0017-CF30-4CBA-9A9E-351424E6057D}" destId="{C34EA0B5-2382-43A1-B5FE-C41C4A5E8C34}" srcOrd="0" destOrd="0" presId="urn:microsoft.com/office/officeart/2008/layout/LinedList"/>
    <dgm:cxn modelId="{D85AAC40-4659-4A65-BE6E-CE73359F26DB}" srcId="{263823DF-17A9-4C23-8F06-9EA1C32206C0}" destId="{A8E52144-06F5-47EA-8D0F-2B03B34C950C}" srcOrd="12" destOrd="0" parTransId="{5B9BCB08-D2B5-4C0B-A7DB-7E600480320C}" sibTransId="{2B812577-049F-4595-8F78-3A0A35389D5F}"/>
    <dgm:cxn modelId="{D32DF561-B9DE-4206-A11B-F05330FBDE7D}" type="presOf" srcId="{E4DAFF09-943E-4A70-AE74-28BE10D82E64}" destId="{B586BA43-3065-4A33-8FD4-1EE1BD6DF5CD}" srcOrd="0" destOrd="0" presId="urn:microsoft.com/office/officeart/2008/layout/LinedList"/>
    <dgm:cxn modelId="{8080E342-77D4-497F-B6DB-E986AAB7F141}" srcId="{263823DF-17A9-4C23-8F06-9EA1C32206C0}" destId="{D023A4B7-83F2-4187-8FB4-08F725039314}" srcOrd="11" destOrd="0" parTransId="{CB214509-9DE7-4981-BED2-A661E65B7BE5}" sibTransId="{9E149105-F7AD-4ECA-915E-CBC40415FCDB}"/>
    <dgm:cxn modelId="{E90CE16A-2CB9-45E7-9212-6CF2777C95EB}" type="presOf" srcId="{93206A81-CEED-47DA-8C29-80209415E763}" destId="{E75121A1-B2EF-435F-9DBE-D77FBFEAFC2D}" srcOrd="0" destOrd="0" presId="urn:microsoft.com/office/officeart/2008/layout/LinedList"/>
    <dgm:cxn modelId="{CDE5E370-BD4B-45BE-8F41-44C6F2B7964A}" srcId="{263823DF-17A9-4C23-8F06-9EA1C32206C0}" destId="{598D0017-CF30-4CBA-9A9E-351424E6057D}" srcOrd="5" destOrd="0" parTransId="{95527665-7A62-4758-A67E-D42F5E7FA900}" sibTransId="{D16CD5B9-372D-4DC0-BF60-4C43B4ABFAD2}"/>
    <dgm:cxn modelId="{39D07159-E96A-4414-8F19-30846F084482}" type="presOf" srcId="{719EE5AD-E4D0-49D5-B19E-3D28E7A1AF51}" destId="{3BC04E87-ACD6-47AE-B2FE-E11336624D99}" srcOrd="0" destOrd="0" presId="urn:microsoft.com/office/officeart/2008/layout/LinedList"/>
    <dgm:cxn modelId="{911E9D85-45EC-441D-9649-25B792EF1448}" type="presOf" srcId="{D023A4B7-83F2-4187-8FB4-08F725039314}" destId="{7C15F02B-FE5E-49E0-BC01-4FB97D14ADCB}" srcOrd="0" destOrd="0" presId="urn:microsoft.com/office/officeart/2008/layout/LinedList"/>
    <dgm:cxn modelId="{306F728B-D6C1-4A1D-AD8B-B50C5B7C3F82}" type="presOf" srcId="{71B1CFD2-2FB9-43CA-A5FE-396A1EA835DC}" destId="{06236387-962D-4AA1-9428-3F2FF769FBD5}" srcOrd="0" destOrd="0" presId="urn:microsoft.com/office/officeart/2008/layout/LinedList"/>
    <dgm:cxn modelId="{946E5E96-C28A-484A-8B00-58778AB0C57E}" type="presOf" srcId="{12A93B7E-9A49-4C42-BBC2-844AB84D66E6}" destId="{9AA86A41-98A0-4825-BAA5-6B742D56A238}" srcOrd="0" destOrd="0" presId="urn:microsoft.com/office/officeart/2008/layout/LinedList"/>
    <dgm:cxn modelId="{F9216EAB-21AA-484A-AFE2-000DA42C1B44}" srcId="{263823DF-17A9-4C23-8F06-9EA1C32206C0}" destId="{27641DB8-7C30-4C9E-A2CD-7B5FDFFC35CF}" srcOrd="0" destOrd="0" parTransId="{D4CC6AFC-556A-40E2-AE69-BC1190D044F2}" sibTransId="{74F88FFB-61C8-4469-A15A-C738BE053969}"/>
    <dgm:cxn modelId="{66D3DBB0-EFC6-4486-84E9-5B6C27E1DF9D}" type="presOf" srcId="{A8E52144-06F5-47EA-8D0F-2B03B34C950C}" destId="{918EA1CC-5200-4E93-B9BD-3ED192B27290}" srcOrd="0" destOrd="0" presId="urn:microsoft.com/office/officeart/2008/layout/LinedList"/>
    <dgm:cxn modelId="{966BE1B1-CB81-4E76-90AE-B7FB6A4B2976}" srcId="{263823DF-17A9-4C23-8F06-9EA1C32206C0}" destId="{4D13694F-1923-4051-8086-FD09B77BC163}" srcOrd="10" destOrd="0" parTransId="{85B8995B-9BE1-4625-84E7-857956CEE6E7}" sibTransId="{077FDAFB-C024-4D37-802B-6AE2442C510E}"/>
    <dgm:cxn modelId="{C4E820B5-9263-47BC-AA54-8D8FDED397DC}" type="presOf" srcId="{5C9F5EC0-45B0-4667-A5E2-56DF7DFCCF3B}" destId="{4E7A8C98-0255-4E97-A1A4-7E51DDFFDA53}" srcOrd="0" destOrd="0" presId="urn:microsoft.com/office/officeart/2008/layout/LinedList"/>
    <dgm:cxn modelId="{194738B7-997D-4B9F-B2B3-569C2F8E1AA7}" srcId="{263823DF-17A9-4C23-8F06-9EA1C32206C0}" destId="{C2745AD1-7BA2-4224-9815-654B1D5EA800}" srcOrd="4" destOrd="0" parTransId="{16249F5E-256B-423D-95F2-3F5B8DA4A0D6}" sibTransId="{F8A15A83-DD1D-41DC-A69A-658B8170B6BE}"/>
    <dgm:cxn modelId="{C1DB01B8-CD2E-4807-B201-AC3FB143571A}" srcId="{263823DF-17A9-4C23-8F06-9EA1C32206C0}" destId="{5C9F5EC0-45B0-4667-A5E2-56DF7DFCCF3B}" srcOrd="13" destOrd="0" parTransId="{B49D2455-1BC2-4740-B8DB-CB2346FDC94A}" sibTransId="{BBD73EA6-97C5-42AF-BFAA-262150095531}"/>
    <dgm:cxn modelId="{6CCA52C2-2B21-4268-9222-59372A2138AB}" srcId="{263823DF-17A9-4C23-8F06-9EA1C32206C0}" destId="{71B1CFD2-2FB9-43CA-A5FE-396A1EA835DC}" srcOrd="7" destOrd="0" parTransId="{CAD9B01B-656A-491E-AD4B-697EDA3E2582}" sibTransId="{234448DD-B3F9-4E04-9552-045AF9347C69}"/>
    <dgm:cxn modelId="{F37FDBCE-8120-4BB1-BC1B-E2BBF49F1DEB}" srcId="{263823DF-17A9-4C23-8F06-9EA1C32206C0}" destId="{D4664FDC-B944-46D0-B1B0-5A11F5B4DBB3}" srcOrd="3" destOrd="0" parTransId="{07F6B803-E51A-4437-B176-39FED8998A97}" sibTransId="{43E303E4-7896-4E29-8975-6992A87173BA}"/>
    <dgm:cxn modelId="{DAE4A9D5-1A4B-4855-9A4E-532A2F65D74A}" type="presOf" srcId="{27641DB8-7C30-4C9E-A2CD-7B5FDFFC35CF}" destId="{90784642-9644-45AB-B01C-DB3D0DE185B5}" srcOrd="0" destOrd="0" presId="urn:microsoft.com/office/officeart/2008/layout/LinedList"/>
    <dgm:cxn modelId="{503768D9-18DE-4D80-8648-AFCEEEDA655D}" srcId="{263823DF-17A9-4C23-8F06-9EA1C32206C0}" destId="{719EE5AD-E4D0-49D5-B19E-3D28E7A1AF51}" srcOrd="9" destOrd="0" parTransId="{B69CC2CA-CCBF-45FC-8280-9D9D427BC925}" sibTransId="{75225BDA-28B8-4455-916B-DC611B4D0E75}"/>
    <dgm:cxn modelId="{2E8760E0-06F7-4BF7-8F49-FA14E6D65541}" type="presOf" srcId="{263823DF-17A9-4C23-8F06-9EA1C32206C0}" destId="{9F025E98-BD32-4E1E-82B9-95C80E1DB3D6}" srcOrd="0" destOrd="0" presId="urn:microsoft.com/office/officeart/2008/layout/LinedList"/>
    <dgm:cxn modelId="{A116F0E3-3C1C-4BE4-96EF-79FD36B5996B}" type="presOf" srcId="{4ED5358C-F108-4AF9-BACD-B954CDFA3713}" destId="{F7F4F7D2-5403-4D01-A194-6C92E4A58B75}" srcOrd="0" destOrd="0" presId="urn:microsoft.com/office/officeart/2008/layout/LinedList"/>
    <dgm:cxn modelId="{40F5FDE6-AF8A-420F-840F-7F2B0B8E5AE5}" srcId="{263823DF-17A9-4C23-8F06-9EA1C32206C0}" destId="{4ED5358C-F108-4AF9-BACD-B954CDFA3713}" srcOrd="8" destOrd="0" parTransId="{7968C4E3-42F9-4C16-A960-7474C0490241}" sibTransId="{406742A7-7C4D-4870-8EDD-17F175340B17}"/>
    <dgm:cxn modelId="{E8E822F5-FBF7-451B-B8FD-56EA327FB949}" type="presOf" srcId="{D4664FDC-B944-46D0-B1B0-5A11F5B4DBB3}" destId="{18B41B98-55F6-4441-AF17-7DE722F9A083}" srcOrd="0" destOrd="0" presId="urn:microsoft.com/office/officeart/2008/layout/LinedList"/>
    <dgm:cxn modelId="{2605EBFB-11C7-4D92-8B41-FE8F69A01E06}" type="presOf" srcId="{4D13694F-1923-4051-8086-FD09B77BC163}" destId="{6F7DA675-4511-43BF-9819-756D2F68510A}" srcOrd="0" destOrd="0" presId="urn:microsoft.com/office/officeart/2008/layout/LinedList"/>
    <dgm:cxn modelId="{F22F3DFF-244B-4E07-B5CE-BA3845F0D9EF}" type="presParOf" srcId="{9F025E98-BD32-4E1E-82B9-95C80E1DB3D6}" destId="{6A21F141-AE18-405F-B124-1642EF34AEB3}" srcOrd="0" destOrd="0" presId="urn:microsoft.com/office/officeart/2008/layout/LinedList"/>
    <dgm:cxn modelId="{38FF557E-B641-4026-97CA-294AAAB0487D}" type="presParOf" srcId="{9F025E98-BD32-4E1E-82B9-95C80E1DB3D6}" destId="{9348851D-270B-46DA-8280-22A10D9CECEF}" srcOrd="1" destOrd="0" presId="urn:microsoft.com/office/officeart/2008/layout/LinedList"/>
    <dgm:cxn modelId="{2C50BDC2-A9D2-4E3A-AEB0-23BA2F10E09C}" type="presParOf" srcId="{9348851D-270B-46DA-8280-22A10D9CECEF}" destId="{90784642-9644-45AB-B01C-DB3D0DE185B5}" srcOrd="0" destOrd="0" presId="urn:microsoft.com/office/officeart/2008/layout/LinedList"/>
    <dgm:cxn modelId="{AA8570F4-0D04-48EB-918E-5F4935988BF6}" type="presParOf" srcId="{9348851D-270B-46DA-8280-22A10D9CECEF}" destId="{9CBE33C2-8074-4C44-A248-7E8781EA22B3}" srcOrd="1" destOrd="0" presId="urn:microsoft.com/office/officeart/2008/layout/LinedList"/>
    <dgm:cxn modelId="{C08F2049-782C-4C97-8C9C-9F0F30BFCAFA}" type="presParOf" srcId="{9F025E98-BD32-4E1E-82B9-95C80E1DB3D6}" destId="{237A75C4-7669-4BAC-8C23-10C795FEBB2D}" srcOrd="2" destOrd="0" presId="urn:microsoft.com/office/officeart/2008/layout/LinedList"/>
    <dgm:cxn modelId="{9283B070-219D-4411-8FF7-4968BC9C3A0F}" type="presParOf" srcId="{9F025E98-BD32-4E1E-82B9-95C80E1DB3D6}" destId="{A0F29D42-DFE7-4BC0-82E4-6161AE328B11}" srcOrd="3" destOrd="0" presId="urn:microsoft.com/office/officeart/2008/layout/LinedList"/>
    <dgm:cxn modelId="{572C4FEB-784B-4592-9A58-800A12BECA89}" type="presParOf" srcId="{A0F29D42-DFE7-4BC0-82E4-6161AE328B11}" destId="{9AA86A41-98A0-4825-BAA5-6B742D56A238}" srcOrd="0" destOrd="0" presId="urn:microsoft.com/office/officeart/2008/layout/LinedList"/>
    <dgm:cxn modelId="{66745546-05B0-41D8-BC84-F98F407077EB}" type="presParOf" srcId="{A0F29D42-DFE7-4BC0-82E4-6161AE328B11}" destId="{3EF4ED7E-A7AA-4AF9-979D-8DEDA9CBE96C}" srcOrd="1" destOrd="0" presId="urn:microsoft.com/office/officeart/2008/layout/LinedList"/>
    <dgm:cxn modelId="{0FF831DB-14E4-461D-8DCB-0CC1F6059478}" type="presParOf" srcId="{9F025E98-BD32-4E1E-82B9-95C80E1DB3D6}" destId="{54768E49-F5F5-49BB-89CD-E4C76D19A12D}" srcOrd="4" destOrd="0" presId="urn:microsoft.com/office/officeart/2008/layout/LinedList"/>
    <dgm:cxn modelId="{ABF57C44-8228-49DB-8CE8-01F94495FCB7}" type="presParOf" srcId="{9F025E98-BD32-4E1E-82B9-95C80E1DB3D6}" destId="{26503779-A1DC-4843-AF53-1D7FC8F1A38D}" srcOrd="5" destOrd="0" presId="urn:microsoft.com/office/officeart/2008/layout/LinedList"/>
    <dgm:cxn modelId="{62DC2F26-F56F-4503-8D3D-93A043DBE3F8}" type="presParOf" srcId="{26503779-A1DC-4843-AF53-1D7FC8F1A38D}" destId="{E75121A1-B2EF-435F-9DBE-D77FBFEAFC2D}" srcOrd="0" destOrd="0" presId="urn:microsoft.com/office/officeart/2008/layout/LinedList"/>
    <dgm:cxn modelId="{9B42ACAD-515D-4FD8-9DAC-CE797B13DD03}" type="presParOf" srcId="{26503779-A1DC-4843-AF53-1D7FC8F1A38D}" destId="{5F6EBB79-1C1A-4C81-A5B8-BE016BBCFFF3}" srcOrd="1" destOrd="0" presId="urn:microsoft.com/office/officeart/2008/layout/LinedList"/>
    <dgm:cxn modelId="{8E6723A0-5257-4BC7-B1F2-2688A3E5F1C7}" type="presParOf" srcId="{9F025E98-BD32-4E1E-82B9-95C80E1DB3D6}" destId="{E1ED4BE3-A553-483A-99C6-031983FE0E37}" srcOrd="6" destOrd="0" presId="urn:microsoft.com/office/officeart/2008/layout/LinedList"/>
    <dgm:cxn modelId="{D68CC675-1A12-4942-AA35-4D59570BE3BC}" type="presParOf" srcId="{9F025E98-BD32-4E1E-82B9-95C80E1DB3D6}" destId="{82547322-0213-4215-B526-6905E9ABC4D8}" srcOrd="7" destOrd="0" presId="urn:microsoft.com/office/officeart/2008/layout/LinedList"/>
    <dgm:cxn modelId="{1002CACC-C1CB-44E8-AA65-764944077F5B}" type="presParOf" srcId="{82547322-0213-4215-B526-6905E9ABC4D8}" destId="{18B41B98-55F6-4441-AF17-7DE722F9A083}" srcOrd="0" destOrd="0" presId="urn:microsoft.com/office/officeart/2008/layout/LinedList"/>
    <dgm:cxn modelId="{E9064141-E6A3-4C77-8331-079F5C470FC6}" type="presParOf" srcId="{82547322-0213-4215-B526-6905E9ABC4D8}" destId="{5E34E494-741D-46F0-BFCD-C85D795F4748}" srcOrd="1" destOrd="0" presId="urn:microsoft.com/office/officeart/2008/layout/LinedList"/>
    <dgm:cxn modelId="{56A35DA0-236D-4CB4-AA2A-2B1245123F54}" type="presParOf" srcId="{9F025E98-BD32-4E1E-82B9-95C80E1DB3D6}" destId="{72D56679-E7D8-40B7-882F-0D48B2787B64}" srcOrd="8" destOrd="0" presId="urn:microsoft.com/office/officeart/2008/layout/LinedList"/>
    <dgm:cxn modelId="{CC6D5114-9E32-4DEF-8E8D-8991C1A97F28}" type="presParOf" srcId="{9F025E98-BD32-4E1E-82B9-95C80E1DB3D6}" destId="{9813A4D8-8C50-4076-8343-0CDDC85BA458}" srcOrd="9" destOrd="0" presId="urn:microsoft.com/office/officeart/2008/layout/LinedList"/>
    <dgm:cxn modelId="{032619B9-1627-4D6C-814A-E86EAE258ACD}" type="presParOf" srcId="{9813A4D8-8C50-4076-8343-0CDDC85BA458}" destId="{064B6728-A8B1-453D-A8D1-33E0DFEA143F}" srcOrd="0" destOrd="0" presId="urn:microsoft.com/office/officeart/2008/layout/LinedList"/>
    <dgm:cxn modelId="{30BC9BBF-A390-450C-80F9-78508DE9C127}" type="presParOf" srcId="{9813A4D8-8C50-4076-8343-0CDDC85BA458}" destId="{168207D0-E4F1-4988-A21C-B33F345149E1}" srcOrd="1" destOrd="0" presId="urn:microsoft.com/office/officeart/2008/layout/LinedList"/>
    <dgm:cxn modelId="{BC518836-009D-4AF3-9519-9AC4CE95ED56}" type="presParOf" srcId="{9F025E98-BD32-4E1E-82B9-95C80E1DB3D6}" destId="{90868ED1-4C84-418B-AE57-58B96818E913}" srcOrd="10" destOrd="0" presId="urn:microsoft.com/office/officeart/2008/layout/LinedList"/>
    <dgm:cxn modelId="{B4559CCF-10D2-453F-9548-A0FB3AD035E2}" type="presParOf" srcId="{9F025E98-BD32-4E1E-82B9-95C80E1DB3D6}" destId="{18E150FC-6B2A-4C2D-A159-DB6D0949142A}" srcOrd="11" destOrd="0" presId="urn:microsoft.com/office/officeart/2008/layout/LinedList"/>
    <dgm:cxn modelId="{BEAE7626-821C-41A9-82C1-B7A7C5B0849E}" type="presParOf" srcId="{18E150FC-6B2A-4C2D-A159-DB6D0949142A}" destId="{C34EA0B5-2382-43A1-B5FE-C41C4A5E8C34}" srcOrd="0" destOrd="0" presId="urn:microsoft.com/office/officeart/2008/layout/LinedList"/>
    <dgm:cxn modelId="{4767DC12-45D5-4C82-AE37-42F96452AB33}" type="presParOf" srcId="{18E150FC-6B2A-4C2D-A159-DB6D0949142A}" destId="{11321ADA-5DC2-4D05-9C2D-CE933C2BBEA2}" srcOrd="1" destOrd="0" presId="urn:microsoft.com/office/officeart/2008/layout/LinedList"/>
    <dgm:cxn modelId="{5FD462B8-E47F-4A75-9E2B-395CF097B6AD}" type="presParOf" srcId="{9F025E98-BD32-4E1E-82B9-95C80E1DB3D6}" destId="{F5369CD5-C27D-4A97-9FEE-2814A573CF1E}" srcOrd="12" destOrd="0" presId="urn:microsoft.com/office/officeart/2008/layout/LinedList"/>
    <dgm:cxn modelId="{F08E1B0E-EC54-4CA0-9F11-92CA76E127B0}" type="presParOf" srcId="{9F025E98-BD32-4E1E-82B9-95C80E1DB3D6}" destId="{3A1B1AB2-0F80-48FE-81B5-97BE315291EB}" srcOrd="13" destOrd="0" presId="urn:microsoft.com/office/officeart/2008/layout/LinedList"/>
    <dgm:cxn modelId="{1927C4C0-FD96-4673-83FC-BB3A734D1AC0}" type="presParOf" srcId="{3A1B1AB2-0F80-48FE-81B5-97BE315291EB}" destId="{B586BA43-3065-4A33-8FD4-1EE1BD6DF5CD}" srcOrd="0" destOrd="0" presId="urn:microsoft.com/office/officeart/2008/layout/LinedList"/>
    <dgm:cxn modelId="{E8CD74FF-736D-4FBB-B635-56B9B3DCEB7E}" type="presParOf" srcId="{3A1B1AB2-0F80-48FE-81B5-97BE315291EB}" destId="{0A9783E8-A955-4891-899D-14F4DC6D5485}" srcOrd="1" destOrd="0" presId="urn:microsoft.com/office/officeart/2008/layout/LinedList"/>
    <dgm:cxn modelId="{6E2D38B4-14B9-426C-B04C-3A66F6FBF02F}" type="presParOf" srcId="{9F025E98-BD32-4E1E-82B9-95C80E1DB3D6}" destId="{B409548D-20BC-48D2-9D45-42C003CD5B3E}" srcOrd="14" destOrd="0" presId="urn:microsoft.com/office/officeart/2008/layout/LinedList"/>
    <dgm:cxn modelId="{3A6F9454-A22F-48BD-8380-2E0A4420542A}" type="presParOf" srcId="{9F025E98-BD32-4E1E-82B9-95C80E1DB3D6}" destId="{B1C8C51C-5717-47AD-AD20-EE8CF26C1826}" srcOrd="15" destOrd="0" presId="urn:microsoft.com/office/officeart/2008/layout/LinedList"/>
    <dgm:cxn modelId="{1DC5D878-1BFE-4AAF-9CCF-9FD708BE1F01}" type="presParOf" srcId="{B1C8C51C-5717-47AD-AD20-EE8CF26C1826}" destId="{06236387-962D-4AA1-9428-3F2FF769FBD5}" srcOrd="0" destOrd="0" presId="urn:microsoft.com/office/officeart/2008/layout/LinedList"/>
    <dgm:cxn modelId="{EE357EDF-7439-42F3-98DC-CDC0345E6385}" type="presParOf" srcId="{B1C8C51C-5717-47AD-AD20-EE8CF26C1826}" destId="{482F196F-42A1-4A41-A190-7EB6744C56EF}" srcOrd="1" destOrd="0" presId="urn:microsoft.com/office/officeart/2008/layout/LinedList"/>
    <dgm:cxn modelId="{4BA074C8-1299-4560-ABD0-1EAD3E2D797D}" type="presParOf" srcId="{9F025E98-BD32-4E1E-82B9-95C80E1DB3D6}" destId="{57E22AC5-8D3D-49E1-97C9-A0F60FE77B9E}" srcOrd="16" destOrd="0" presId="urn:microsoft.com/office/officeart/2008/layout/LinedList"/>
    <dgm:cxn modelId="{ECC784A8-0A65-4B19-85E0-C085C4FC41FB}" type="presParOf" srcId="{9F025E98-BD32-4E1E-82B9-95C80E1DB3D6}" destId="{575AAEA5-9AAF-49CB-9180-4D059C0F1645}" srcOrd="17" destOrd="0" presId="urn:microsoft.com/office/officeart/2008/layout/LinedList"/>
    <dgm:cxn modelId="{614A2A24-402B-4AE2-A9B0-58675633749B}" type="presParOf" srcId="{575AAEA5-9AAF-49CB-9180-4D059C0F1645}" destId="{F7F4F7D2-5403-4D01-A194-6C92E4A58B75}" srcOrd="0" destOrd="0" presId="urn:microsoft.com/office/officeart/2008/layout/LinedList"/>
    <dgm:cxn modelId="{B2BC815D-6FBA-41D3-BD16-52D76DF9848C}" type="presParOf" srcId="{575AAEA5-9AAF-49CB-9180-4D059C0F1645}" destId="{196300B0-F635-4A64-B003-B4750B0F03F8}" srcOrd="1" destOrd="0" presId="urn:microsoft.com/office/officeart/2008/layout/LinedList"/>
    <dgm:cxn modelId="{E6F6608D-ADFD-4298-9EA3-CEF5C7D625CB}" type="presParOf" srcId="{9F025E98-BD32-4E1E-82B9-95C80E1DB3D6}" destId="{7AB26ACB-1974-475A-9C78-45F455AC1496}" srcOrd="18" destOrd="0" presId="urn:microsoft.com/office/officeart/2008/layout/LinedList"/>
    <dgm:cxn modelId="{54D82FA5-BFA0-4FF9-BEA5-7B9D07B448AC}" type="presParOf" srcId="{9F025E98-BD32-4E1E-82B9-95C80E1DB3D6}" destId="{718E85F3-21F8-4351-B7DF-B40D5644B3C2}" srcOrd="19" destOrd="0" presId="urn:microsoft.com/office/officeart/2008/layout/LinedList"/>
    <dgm:cxn modelId="{CB6A01E0-8151-4AA0-9386-FA50836FFE51}" type="presParOf" srcId="{718E85F3-21F8-4351-B7DF-B40D5644B3C2}" destId="{3BC04E87-ACD6-47AE-B2FE-E11336624D99}" srcOrd="0" destOrd="0" presId="urn:microsoft.com/office/officeart/2008/layout/LinedList"/>
    <dgm:cxn modelId="{F9679155-1704-440F-834E-58FBBD6908BA}" type="presParOf" srcId="{718E85F3-21F8-4351-B7DF-B40D5644B3C2}" destId="{97996AFB-A0EF-4DC7-8900-9298441A0330}" srcOrd="1" destOrd="0" presId="urn:microsoft.com/office/officeart/2008/layout/LinedList"/>
    <dgm:cxn modelId="{96530A69-977A-41E3-8163-F6F36A927B0B}" type="presParOf" srcId="{9F025E98-BD32-4E1E-82B9-95C80E1DB3D6}" destId="{00C1B226-A9DF-43D8-924C-159226012A15}" srcOrd="20" destOrd="0" presId="urn:microsoft.com/office/officeart/2008/layout/LinedList"/>
    <dgm:cxn modelId="{29707EC9-7A63-436A-84D4-AAA998AE53C6}" type="presParOf" srcId="{9F025E98-BD32-4E1E-82B9-95C80E1DB3D6}" destId="{8A6EB198-1D51-4039-ACFE-B0026110BF43}" srcOrd="21" destOrd="0" presId="urn:microsoft.com/office/officeart/2008/layout/LinedList"/>
    <dgm:cxn modelId="{23BC4EBF-55FA-410F-950A-5C3BBAE16C50}" type="presParOf" srcId="{8A6EB198-1D51-4039-ACFE-B0026110BF43}" destId="{6F7DA675-4511-43BF-9819-756D2F68510A}" srcOrd="0" destOrd="0" presId="urn:microsoft.com/office/officeart/2008/layout/LinedList"/>
    <dgm:cxn modelId="{633EBA66-4E73-466E-8D23-9AB65272FF9F}" type="presParOf" srcId="{8A6EB198-1D51-4039-ACFE-B0026110BF43}" destId="{5FBF10EA-654B-44E9-916D-19A7D75CFE4C}" srcOrd="1" destOrd="0" presId="urn:microsoft.com/office/officeart/2008/layout/LinedList"/>
    <dgm:cxn modelId="{F49FDF83-A9F5-4328-8CE3-AFABE367AD8A}" type="presParOf" srcId="{9F025E98-BD32-4E1E-82B9-95C80E1DB3D6}" destId="{1A01C753-1A7E-4A07-9119-022676691A1F}" srcOrd="22" destOrd="0" presId="urn:microsoft.com/office/officeart/2008/layout/LinedList"/>
    <dgm:cxn modelId="{2D54A1FA-1F7D-465C-8C8A-89BBC9095D90}" type="presParOf" srcId="{9F025E98-BD32-4E1E-82B9-95C80E1DB3D6}" destId="{B679B2A1-102B-47BC-BF2E-4199AAEBCBA0}" srcOrd="23" destOrd="0" presId="urn:microsoft.com/office/officeart/2008/layout/LinedList"/>
    <dgm:cxn modelId="{B305E049-E64E-4E50-9704-39E1A8EE8AE3}" type="presParOf" srcId="{B679B2A1-102B-47BC-BF2E-4199AAEBCBA0}" destId="{7C15F02B-FE5E-49E0-BC01-4FB97D14ADCB}" srcOrd="0" destOrd="0" presId="urn:microsoft.com/office/officeart/2008/layout/LinedList"/>
    <dgm:cxn modelId="{0283E179-81F5-4491-8169-3AEB24AED586}" type="presParOf" srcId="{B679B2A1-102B-47BC-BF2E-4199AAEBCBA0}" destId="{F9D6033C-E736-4C07-BECC-768141304713}" srcOrd="1" destOrd="0" presId="urn:microsoft.com/office/officeart/2008/layout/LinedList"/>
    <dgm:cxn modelId="{E15BEA21-AB95-4209-87D8-CD563362E027}" type="presParOf" srcId="{9F025E98-BD32-4E1E-82B9-95C80E1DB3D6}" destId="{FF686782-D775-4662-82FD-6696C430DAFB}" srcOrd="24" destOrd="0" presId="urn:microsoft.com/office/officeart/2008/layout/LinedList"/>
    <dgm:cxn modelId="{0FFFA7ED-FD50-47AD-B2F9-B8D75B5F55DA}" type="presParOf" srcId="{9F025E98-BD32-4E1E-82B9-95C80E1DB3D6}" destId="{F69B76DF-762F-4AA6-9266-CEB51D569B75}" srcOrd="25" destOrd="0" presId="urn:microsoft.com/office/officeart/2008/layout/LinedList"/>
    <dgm:cxn modelId="{D63FCBD7-B7B6-43DF-9EA0-7F8A52381E4C}" type="presParOf" srcId="{F69B76DF-762F-4AA6-9266-CEB51D569B75}" destId="{918EA1CC-5200-4E93-B9BD-3ED192B27290}" srcOrd="0" destOrd="0" presId="urn:microsoft.com/office/officeart/2008/layout/LinedList"/>
    <dgm:cxn modelId="{4F4313FF-9873-4450-8451-0115A1B2EC2D}" type="presParOf" srcId="{F69B76DF-762F-4AA6-9266-CEB51D569B75}" destId="{59190306-58D8-4559-89DB-758CC473F420}" srcOrd="1" destOrd="0" presId="urn:microsoft.com/office/officeart/2008/layout/LinedList"/>
    <dgm:cxn modelId="{2542597D-BFE8-49BD-BE62-CB1BF0C16B44}" type="presParOf" srcId="{9F025E98-BD32-4E1E-82B9-95C80E1DB3D6}" destId="{E30CD033-F982-44DE-AD9F-7D22E1F4EDD2}" srcOrd="26" destOrd="0" presId="urn:microsoft.com/office/officeart/2008/layout/LinedList"/>
    <dgm:cxn modelId="{8873D79B-F439-401B-B743-0FB425E36C97}" type="presParOf" srcId="{9F025E98-BD32-4E1E-82B9-95C80E1DB3D6}" destId="{64968466-0863-40F5-89C8-A82837718D2B}" srcOrd="27" destOrd="0" presId="urn:microsoft.com/office/officeart/2008/layout/LinedList"/>
    <dgm:cxn modelId="{1D696959-B7B2-4BCE-BD2F-A2FB75F2BE8A}" type="presParOf" srcId="{64968466-0863-40F5-89C8-A82837718D2B}" destId="{4E7A8C98-0255-4E97-A1A4-7E51DDFFDA53}" srcOrd="0" destOrd="0" presId="urn:microsoft.com/office/officeart/2008/layout/LinedList"/>
    <dgm:cxn modelId="{69990D2F-0607-4712-9B06-B9B63081F7A2}" type="presParOf" srcId="{64968466-0863-40F5-89C8-A82837718D2B}" destId="{CB4F1FD9-1FB6-4784-9B55-0596F19DE1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CABB7-613A-4707-8BBE-9C8BE0CF8F4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160F45-EBEE-4A3C-847D-FBE061A49FCF}">
      <dgm:prSet/>
      <dgm:spPr/>
      <dgm:t>
        <a:bodyPr/>
        <a:lstStyle/>
        <a:p>
          <a:r>
            <a:rPr lang="en-US"/>
            <a:t>Demographics</a:t>
          </a:r>
        </a:p>
      </dgm:t>
    </dgm:pt>
    <dgm:pt modelId="{144AD7C8-5F5C-45D9-A89C-E6C202CCC9D5}" type="parTrans" cxnId="{564565E6-85D7-4863-8C09-2010389F7860}">
      <dgm:prSet/>
      <dgm:spPr/>
      <dgm:t>
        <a:bodyPr/>
        <a:lstStyle/>
        <a:p>
          <a:endParaRPr lang="en-US"/>
        </a:p>
      </dgm:t>
    </dgm:pt>
    <dgm:pt modelId="{0D082B44-5A96-4071-BA63-CA7698DC8B86}" type="sibTrans" cxnId="{564565E6-85D7-4863-8C09-2010389F7860}">
      <dgm:prSet/>
      <dgm:spPr/>
      <dgm:t>
        <a:bodyPr/>
        <a:lstStyle/>
        <a:p>
          <a:endParaRPr lang="en-US"/>
        </a:p>
      </dgm:t>
    </dgm:pt>
    <dgm:pt modelId="{4FB4C234-ED1C-4155-ACDB-347304239D16}">
      <dgm:prSet/>
      <dgm:spPr/>
      <dgm:t>
        <a:bodyPr/>
        <a:lstStyle/>
        <a:p>
          <a:r>
            <a:rPr lang="en-US"/>
            <a:t>Opioid prescriptions</a:t>
          </a:r>
        </a:p>
      </dgm:t>
    </dgm:pt>
    <dgm:pt modelId="{DB6BF439-DE2E-4BAA-96D5-E275AC95BB7E}" type="parTrans" cxnId="{BF243566-B906-4BB1-A02F-1109A2721608}">
      <dgm:prSet/>
      <dgm:spPr/>
      <dgm:t>
        <a:bodyPr/>
        <a:lstStyle/>
        <a:p>
          <a:endParaRPr lang="en-US"/>
        </a:p>
      </dgm:t>
    </dgm:pt>
    <dgm:pt modelId="{29468A9E-190F-4CA7-A4CA-A9749D809665}" type="sibTrans" cxnId="{BF243566-B906-4BB1-A02F-1109A2721608}">
      <dgm:prSet/>
      <dgm:spPr/>
      <dgm:t>
        <a:bodyPr/>
        <a:lstStyle/>
        <a:p>
          <a:endParaRPr lang="en-US"/>
        </a:p>
      </dgm:t>
    </dgm:pt>
    <dgm:pt modelId="{5434B1BA-5BB5-4BDB-B0F6-FFAE4B823B4D}">
      <dgm:prSet/>
      <dgm:spPr/>
      <dgm:t>
        <a:bodyPr/>
        <a:lstStyle/>
        <a:p>
          <a:r>
            <a:rPr lang="en-US"/>
            <a:t>Medications for OUD</a:t>
          </a:r>
        </a:p>
      </dgm:t>
    </dgm:pt>
    <dgm:pt modelId="{4D307EBF-A9AC-42F7-A18E-0822B3386DF1}" type="parTrans" cxnId="{9A5F449D-A5F2-4C76-A07B-8957E66EC08B}">
      <dgm:prSet/>
      <dgm:spPr/>
      <dgm:t>
        <a:bodyPr/>
        <a:lstStyle/>
        <a:p>
          <a:endParaRPr lang="en-US"/>
        </a:p>
      </dgm:t>
    </dgm:pt>
    <dgm:pt modelId="{22767091-1DC4-4033-B14E-0C8A8476D5CC}" type="sibTrans" cxnId="{9A5F449D-A5F2-4C76-A07B-8957E66EC08B}">
      <dgm:prSet/>
      <dgm:spPr/>
      <dgm:t>
        <a:bodyPr/>
        <a:lstStyle/>
        <a:p>
          <a:endParaRPr lang="en-US"/>
        </a:p>
      </dgm:t>
    </dgm:pt>
    <dgm:pt modelId="{A9D3309D-1657-4EEE-A23D-119DB5C5ADAA}">
      <dgm:prSet/>
      <dgm:spPr/>
      <dgm:t>
        <a:bodyPr/>
        <a:lstStyle/>
        <a:p>
          <a:r>
            <a:rPr lang="en-US"/>
            <a:t>Benzodiazepine use</a:t>
          </a:r>
        </a:p>
      </dgm:t>
    </dgm:pt>
    <dgm:pt modelId="{3A2873FC-822F-45BF-A49F-B15DA8DC7E7F}" type="parTrans" cxnId="{5B200E8B-FB2F-4B0F-A20B-2D6C3AF18903}">
      <dgm:prSet/>
      <dgm:spPr/>
      <dgm:t>
        <a:bodyPr/>
        <a:lstStyle/>
        <a:p>
          <a:endParaRPr lang="en-US"/>
        </a:p>
      </dgm:t>
    </dgm:pt>
    <dgm:pt modelId="{720FE637-E7A3-49CD-A14D-BB24726E1228}" type="sibTrans" cxnId="{5B200E8B-FB2F-4B0F-A20B-2D6C3AF18903}">
      <dgm:prSet/>
      <dgm:spPr/>
      <dgm:t>
        <a:bodyPr/>
        <a:lstStyle/>
        <a:p>
          <a:endParaRPr lang="en-US"/>
        </a:p>
      </dgm:t>
    </dgm:pt>
    <dgm:pt modelId="{0CF792B2-FB59-454D-B32F-FFEA608BE04C}">
      <dgm:prSet/>
      <dgm:spPr/>
      <dgm:t>
        <a:bodyPr/>
        <a:lstStyle/>
        <a:p>
          <a:r>
            <a:rPr lang="en-US"/>
            <a:t>Pain diagnoses</a:t>
          </a:r>
        </a:p>
      </dgm:t>
    </dgm:pt>
    <dgm:pt modelId="{DF0A3CC6-7142-4F9F-BE0A-6FF7C353D26C}" type="parTrans" cxnId="{12AF4FCF-994E-42CD-9CB1-C45C73D00824}">
      <dgm:prSet/>
      <dgm:spPr/>
      <dgm:t>
        <a:bodyPr/>
        <a:lstStyle/>
        <a:p>
          <a:endParaRPr lang="en-US"/>
        </a:p>
      </dgm:t>
    </dgm:pt>
    <dgm:pt modelId="{6C52A99C-F638-4E39-8C97-8E205F3164BC}" type="sibTrans" cxnId="{12AF4FCF-994E-42CD-9CB1-C45C73D00824}">
      <dgm:prSet/>
      <dgm:spPr/>
      <dgm:t>
        <a:bodyPr/>
        <a:lstStyle/>
        <a:p>
          <a:endParaRPr lang="en-US"/>
        </a:p>
      </dgm:t>
    </dgm:pt>
    <dgm:pt modelId="{2CC1B07C-E389-42CF-8477-842E0933C65A}">
      <dgm:prSet/>
      <dgm:spPr/>
      <dgm:t>
        <a:bodyPr/>
        <a:lstStyle/>
        <a:p>
          <a:r>
            <a:rPr lang="en-US"/>
            <a:t>Opioid use disorder diagnoses </a:t>
          </a:r>
        </a:p>
      </dgm:t>
    </dgm:pt>
    <dgm:pt modelId="{67E54B15-BF88-432B-98B9-41B256681072}" type="parTrans" cxnId="{79A23BE8-C6FF-455C-8A45-96A6595D4180}">
      <dgm:prSet/>
      <dgm:spPr/>
      <dgm:t>
        <a:bodyPr/>
        <a:lstStyle/>
        <a:p>
          <a:endParaRPr lang="en-US"/>
        </a:p>
      </dgm:t>
    </dgm:pt>
    <dgm:pt modelId="{63A1A61A-0296-4A7B-B6A1-4408990EAF75}" type="sibTrans" cxnId="{79A23BE8-C6FF-455C-8A45-96A6595D4180}">
      <dgm:prSet/>
      <dgm:spPr/>
      <dgm:t>
        <a:bodyPr/>
        <a:lstStyle/>
        <a:p>
          <a:endParaRPr lang="en-US"/>
        </a:p>
      </dgm:t>
    </dgm:pt>
    <dgm:pt modelId="{DBD2139C-5E5F-40A2-BA56-079E32E267F1}">
      <dgm:prSet/>
      <dgm:spPr/>
      <dgm:t>
        <a:bodyPr/>
        <a:lstStyle/>
        <a:p>
          <a:r>
            <a:rPr lang="en-US"/>
            <a:t>Non-opioid substance use disorder diagnoses</a:t>
          </a:r>
        </a:p>
      </dgm:t>
    </dgm:pt>
    <dgm:pt modelId="{0A8983EF-4F5C-4A0D-BFAA-57A625ACD916}" type="parTrans" cxnId="{4D67B88F-EB54-42C5-ACA6-F0A3CE47E501}">
      <dgm:prSet/>
      <dgm:spPr/>
      <dgm:t>
        <a:bodyPr/>
        <a:lstStyle/>
        <a:p>
          <a:endParaRPr lang="en-US"/>
        </a:p>
      </dgm:t>
    </dgm:pt>
    <dgm:pt modelId="{FE66FAD0-50BD-4894-9C95-EBAE5CB08C00}" type="sibTrans" cxnId="{4D67B88F-EB54-42C5-ACA6-F0A3CE47E501}">
      <dgm:prSet/>
      <dgm:spPr/>
      <dgm:t>
        <a:bodyPr/>
        <a:lstStyle/>
        <a:p>
          <a:endParaRPr lang="en-US"/>
        </a:p>
      </dgm:t>
    </dgm:pt>
    <dgm:pt modelId="{93E457BC-EB3B-403B-820E-0426E3A1598D}">
      <dgm:prSet/>
      <dgm:spPr/>
      <dgm:t>
        <a:bodyPr/>
        <a:lstStyle/>
        <a:p>
          <a:r>
            <a:rPr lang="en-US"/>
            <a:t>Comorbid diagnoses</a:t>
          </a:r>
        </a:p>
      </dgm:t>
    </dgm:pt>
    <dgm:pt modelId="{70CBECF0-B557-4C3A-953C-2C5816A85160}" type="parTrans" cxnId="{6A6C17CE-8A21-4DBF-B5A1-2DF5F7F964DE}">
      <dgm:prSet/>
      <dgm:spPr/>
      <dgm:t>
        <a:bodyPr/>
        <a:lstStyle/>
        <a:p>
          <a:endParaRPr lang="en-US"/>
        </a:p>
      </dgm:t>
    </dgm:pt>
    <dgm:pt modelId="{7BFE0A68-C73A-4BE3-A2DC-A05287DD11DA}" type="sibTrans" cxnId="{6A6C17CE-8A21-4DBF-B5A1-2DF5F7F964DE}">
      <dgm:prSet/>
      <dgm:spPr/>
      <dgm:t>
        <a:bodyPr/>
        <a:lstStyle/>
        <a:p>
          <a:endParaRPr lang="en-US"/>
        </a:p>
      </dgm:t>
    </dgm:pt>
    <dgm:pt modelId="{024E9C21-C753-40CF-A97E-8624D47ED064}">
      <dgm:prSet/>
      <dgm:spPr/>
      <dgm:t>
        <a:bodyPr/>
        <a:lstStyle/>
        <a:p>
          <a:r>
            <a:rPr lang="en-US"/>
            <a:t>Health services utilization</a:t>
          </a:r>
        </a:p>
      </dgm:t>
    </dgm:pt>
    <dgm:pt modelId="{3FF2B298-9BA1-4068-92E4-A47CEC008606}" type="parTrans" cxnId="{CC0A1F2B-C296-4F9B-82D3-E6A6E058EA2D}">
      <dgm:prSet/>
      <dgm:spPr/>
      <dgm:t>
        <a:bodyPr/>
        <a:lstStyle/>
        <a:p>
          <a:endParaRPr lang="en-US"/>
        </a:p>
      </dgm:t>
    </dgm:pt>
    <dgm:pt modelId="{0E53558A-7D52-4E1E-9F96-A10228095D75}" type="sibTrans" cxnId="{CC0A1F2B-C296-4F9B-82D3-E6A6E058EA2D}">
      <dgm:prSet/>
      <dgm:spPr/>
      <dgm:t>
        <a:bodyPr/>
        <a:lstStyle/>
        <a:p>
          <a:endParaRPr lang="en-US"/>
        </a:p>
      </dgm:t>
    </dgm:pt>
    <dgm:pt modelId="{A7C4994D-369F-4C58-B688-46BAC6348E27}">
      <dgm:prSet/>
      <dgm:spPr/>
      <dgm:t>
        <a:bodyPr/>
        <a:lstStyle/>
        <a:p>
          <a:r>
            <a:rPr lang="en-US"/>
            <a:t>Overdose </a:t>
          </a:r>
        </a:p>
      </dgm:t>
    </dgm:pt>
    <dgm:pt modelId="{0C63E64C-CB14-419C-990B-A53E30CC238E}" type="parTrans" cxnId="{DA98D4BB-AE7B-436D-BDE4-AC0C58387CC9}">
      <dgm:prSet/>
      <dgm:spPr/>
      <dgm:t>
        <a:bodyPr/>
        <a:lstStyle/>
        <a:p>
          <a:endParaRPr lang="en-US"/>
        </a:p>
      </dgm:t>
    </dgm:pt>
    <dgm:pt modelId="{9E837A78-99C3-48A9-859D-948F15C17E5A}" type="sibTrans" cxnId="{DA98D4BB-AE7B-436D-BDE4-AC0C58387CC9}">
      <dgm:prSet/>
      <dgm:spPr/>
      <dgm:t>
        <a:bodyPr/>
        <a:lstStyle/>
        <a:p>
          <a:endParaRPr lang="en-US"/>
        </a:p>
      </dgm:t>
    </dgm:pt>
    <dgm:pt modelId="{C8FBCCC4-5FEE-4F60-9398-3A064E1A8C64}">
      <dgm:prSet/>
      <dgm:spPr/>
      <dgm:t>
        <a:bodyPr/>
        <a:lstStyle/>
        <a:p>
          <a:r>
            <a:rPr lang="en-US"/>
            <a:t>Mortality</a:t>
          </a:r>
        </a:p>
      </dgm:t>
    </dgm:pt>
    <dgm:pt modelId="{D42B2730-02C0-4A48-8663-96C356E7259E}" type="parTrans" cxnId="{A4631741-D18E-4DAC-B207-69A5CD3F4F7E}">
      <dgm:prSet/>
      <dgm:spPr/>
      <dgm:t>
        <a:bodyPr/>
        <a:lstStyle/>
        <a:p>
          <a:endParaRPr lang="en-US"/>
        </a:p>
      </dgm:t>
    </dgm:pt>
    <dgm:pt modelId="{BE023FDC-23E7-4271-9065-4DF29E862143}" type="sibTrans" cxnId="{A4631741-D18E-4DAC-B207-69A5CD3F4F7E}">
      <dgm:prSet/>
      <dgm:spPr/>
      <dgm:t>
        <a:bodyPr/>
        <a:lstStyle/>
        <a:p>
          <a:endParaRPr lang="en-US"/>
        </a:p>
      </dgm:t>
    </dgm:pt>
    <dgm:pt modelId="{A11B7A6D-5FF7-4BD2-B583-9CA3ABAE55AC}" type="pres">
      <dgm:prSet presAssocID="{5DFCABB7-613A-4707-8BBE-9C8BE0CF8F47}" presName="diagram" presStyleCnt="0">
        <dgm:presLayoutVars>
          <dgm:dir/>
          <dgm:resizeHandles val="exact"/>
        </dgm:presLayoutVars>
      </dgm:prSet>
      <dgm:spPr/>
    </dgm:pt>
    <dgm:pt modelId="{1B1F4181-C4F3-4550-BF2F-EE647D1A2D73}" type="pres">
      <dgm:prSet presAssocID="{23160F45-EBEE-4A3C-847D-FBE061A49FCF}" presName="node" presStyleLbl="node1" presStyleIdx="0" presStyleCnt="11">
        <dgm:presLayoutVars>
          <dgm:bulletEnabled val="1"/>
        </dgm:presLayoutVars>
      </dgm:prSet>
      <dgm:spPr/>
    </dgm:pt>
    <dgm:pt modelId="{00E1FD9A-4124-4791-B7F6-FF8C48D931AF}" type="pres">
      <dgm:prSet presAssocID="{0D082B44-5A96-4071-BA63-CA7698DC8B86}" presName="sibTrans" presStyleCnt="0"/>
      <dgm:spPr/>
    </dgm:pt>
    <dgm:pt modelId="{87DAB477-CBE1-4690-9BA2-41813C84B359}" type="pres">
      <dgm:prSet presAssocID="{4FB4C234-ED1C-4155-ACDB-347304239D16}" presName="node" presStyleLbl="node1" presStyleIdx="1" presStyleCnt="11">
        <dgm:presLayoutVars>
          <dgm:bulletEnabled val="1"/>
        </dgm:presLayoutVars>
      </dgm:prSet>
      <dgm:spPr/>
    </dgm:pt>
    <dgm:pt modelId="{73294B3C-0B40-4F34-B188-249E35CCAC8F}" type="pres">
      <dgm:prSet presAssocID="{29468A9E-190F-4CA7-A4CA-A9749D809665}" presName="sibTrans" presStyleCnt="0"/>
      <dgm:spPr/>
    </dgm:pt>
    <dgm:pt modelId="{1AE89E89-1EBB-402F-8C99-E9FD481948DE}" type="pres">
      <dgm:prSet presAssocID="{5434B1BA-5BB5-4BDB-B0F6-FFAE4B823B4D}" presName="node" presStyleLbl="node1" presStyleIdx="2" presStyleCnt="11">
        <dgm:presLayoutVars>
          <dgm:bulletEnabled val="1"/>
        </dgm:presLayoutVars>
      </dgm:prSet>
      <dgm:spPr/>
    </dgm:pt>
    <dgm:pt modelId="{63961293-62A5-4046-AAB3-73F5FEA0732D}" type="pres">
      <dgm:prSet presAssocID="{22767091-1DC4-4033-B14E-0C8A8476D5CC}" presName="sibTrans" presStyleCnt="0"/>
      <dgm:spPr/>
    </dgm:pt>
    <dgm:pt modelId="{629272D2-761E-4E34-98F8-78EF3F8AC555}" type="pres">
      <dgm:prSet presAssocID="{A9D3309D-1657-4EEE-A23D-119DB5C5ADAA}" presName="node" presStyleLbl="node1" presStyleIdx="3" presStyleCnt="11">
        <dgm:presLayoutVars>
          <dgm:bulletEnabled val="1"/>
        </dgm:presLayoutVars>
      </dgm:prSet>
      <dgm:spPr/>
    </dgm:pt>
    <dgm:pt modelId="{04E857CA-F220-49E6-92A4-05F588F6664E}" type="pres">
      <dgm:prSet presAssocID="{720FE637-E7A3-49CD-A14D-BB24726E1228}" presName="sibTrans" presStyleCnt="0"/>
      <dgm:spPr/>
    </dgm:pt>
    <dgm:pt modelId="{F3E6DFFC-61A2-4982-9DA5-45A44FEDAD41}" type="pres">
      <dgm:prSet presAssocID="{0CF792B2-FB59-454D-B32F-FFEA608BE04C}" presName="node" presStyleLbl="node1" presStyleIdx="4" presStyleCnt="11">
        <dgm:presLayoutVars>
          <dgm:bulletEnabled val="1"/>
        </dgm:presLayoutVars>
      </dgm:prSet>
      <dgm:spPr/>
    </dgm:pt>
    <dgm:pt modelId="{7AF49123-34CA-4C31-90A0-360AC1AA422F}" type="pres">
      <dgm:prSet presAssocID="{6C52A99C-F638-4E39-8C97-8E205F3164BC}" presName="sibTrans" presStyleCnt="0"/>
      <dgm:spPr/>
    </dgm:pt>
    <dgm:pt modelId="{1CF4F0B5-FE3A-4079-92A0-317491C59944}" type="pres">
      <dgm:prSet presAssocID="{2CC1B07C-E389-42CF-8477-842E0933C65A}" presName="node" presStyleLbl="node1" presStyleIdx="5" presStyleCnt="11">
        <dgm:presLayoutVars>
          <dgm:bulletEnabled val="1"/>
        </dgm:presLayoutVars>
      </dgm:prSet>
      <dgm:spPr/>
    </dgm:pt>
    <dgm:pt modelId="{39644FBD-35E9-41C3-9D93-0916AD839F2F}" type="pres">
      <dgm:prSet presAssocID="{63A1A61A-0296-4A7B-B6A1-4408990EAF75}" presName="sibTrans" presStyleCnt="0"/>
      <dgm:spPr/>
    </dgm:pt>
    <dgm:pt modelId="{2643C1AA-C6E3-44DB-BD40-CF7D7272AC47}" type="pres">
      <dgm:prSet presAssocID="{DBD2139C-5E5F-40A2-BA56-079E32E267F1}" presName="node" presStyleLbl="node1" presStyleIdx="6" presStyleCnt="11">
        <dgm:presLayoutVars>
          <dgm:bulletEnabled val="1"/>
        </dgm:presLayoutVars>
      </dgm:prSet>
      <dgm:spPr/>
    </dgm:pt>
    <dgm:pt modelId="{64E24B64-BD06-4ED5-BC87-5C54C1AA651C}" type="pres">
      <dgm:prSet presAssocID="{FE66FAD0-50BD-4894-9C95-EBAE5CB08C00}" presName="sibTrans" presStyleCnt="0"/>
      <dgm:spPr/>
    </dgm:pt>
    <dgm:pt modelId="{6B0A484F-2AE8-4ADB-8328-B1E4E1244F15}" type="pres">
      <dgm:prSet presAssocID="{93E457BC-EB3B-403B-820E-0426E3A1598D}" presName="node" presStyleLbl="node1" presStyleIdx="7" presStyleCnt="11">
        <dgm:presLayoutVars>
          <dgm:bulletEnabled val="1"/>
        </dgm:presLayoutVars>
      </dgm:prSet>
      <dgm:spPr/>
    </dgm:pt>
    <dgm:pt modelId="{A641E123-74A0-4D29-9CBE-5FA603BDE4AB}" type="pres">
      <dgm:prSet presAssocID="{7BFE0A68-C73A-4BE3-A2DC-A05287DD11DA}" presName="sibTrans" presStyleCnt="0"/>
      <dgm:spPr/>
    </dgm:pt>
    <dgm:pt modelId="{E7AC938D-A953-4ACD-BE1B-4547FAA68041}" type="pres">
      <dgm:prSet presAssocID="{024E9C21-C753-40CF-A97E-8624D47ED064}" presName="node" presStyleLbl="node1" presStyleIdx="8" presStyleCnt="11">
        <dgm:presLayoutVars>
          <dgm:bulletEnabled val="1"/>
        </dgm:presLayoutVars>
      </dgm:prSet>
      <dgm:spPr/>
    </dgm:pt>
    <dgm:pt modelId="{47A61458-E16F-472E-A50E-0F81D42C821F}" type="pres">
      <dgm:prSet presAssocID="{0E53558A-7D52-4E1E-9F96-A10228095D75}" presName="sibTrans" presStyleCnt="0"/>
      <dgm:spPr/>
    </dgm:pt>
    <dgm:pt modelId="{C6B08C9A-4673-4AE3-963C-5BE6689F23CF}" type="pres">
      <dgm:prSet presAssocID="{A7C4994D-369F-4C58-B688-46BAC6348E27}" presName="node" presStyleLbl="node1" presStyleIdx="9" presStyleCnt="11">
        <dgm:presLayoutVars>
          <dgm:bulletEnabled val="1"/>
        </dgm:presLayoutVars>
      </dgm:prSet>
      <dgm:spPr/>
    </dgm:pt>
    <dgm:pt modelId="{287FB183-A315-4B7F-9CB7-E8709613BB52}" type="pres">
      <dgm:prSet presAssocID="{9E837A78-99C3-48A9-859D-948F15C17E5A}" presName="sibTrans" presStyleCnt="0"/>
      <dgm:spPr/>
    </dgm:pt>
    <dgm:pt modelId="{845E7041-72E8-4E98-83E6-EEDA01031162}" type="pres">
      <dgm:prSet presAssocID="{C8FBCCC4-5FEE-4F60-9398-3A064E1A8C6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B3F6B00-5746-4FEF-9F40-57C4200A307D}" type="presOf" srcId="{024E9C21-C753-40CF-A97E-8624D47ED064}" destId="{E7AC938D-A953-4ACD-BE1B-4547FAA68041}" srcOrd="0" destOrd="0" presId="urn:microsoft.com/office/officeart/2005/8/layout/default"/>
    <dgm:cxn modelId="{CC0A1F2B-C296-4F9B-82D3-E6A6E058EA2D}" srcId="{5DFCABB7-613A-4707-8BBE-9C8BE0CF8F47}" destId="{024E9C21-C753-40CF-A97E-8624D47ED064}" srcOrd="8" destOrd="0" parTransId="{3FF2B298-9BA1-4068-92E4-A47CEC008606}" sibTransId="{0E53558A-7D52-4E1E-9F96-A10228095D75}"/>
    <dgm:cxn modelId="{AB0E392F-C8EE-4D83-B56A-00321359A304}" type="presOf" srcId="{23160F45-EBEE-4A3C-847D-FBE061A49FCF}" destId="{1B1F4181-C4F3-4550-BF2F-EE647D1A2D73}" srcOrd="0" destOrd="0" presId="urn:microsoft.com/office/officeart/2005/8/layout/default"/>
    <dgm:cxn modelId="{BC836030-FDD0-4BFD-8E1B-24BF194C018B}" type="presOf" srcId="{93E457BC-EB3B-403B-820E-0426E3A1598D}" destId="{6B0A484F-2AE8-4ADB-8328-B1E4E1244F15}" srcOrd="0" destOrd="0" presId="urn:microsoft.com/office/officeart/2005/8/layout/default"/>
    <dgm:cxn modelId="{9D767B35-B5F9-40D0-968E-F1044359AA75}" type="presOf" srcId="{A9D3309D-1657-4EEE-A23D-119DB5C5ADAA}" destId="{629272D2-761E-4E34-98F8-78EF3F8AC555}" srcOrd="0" destOrd="0" presId="urn:microsoft.com/office/officeart/2005/8/layout/default"/>
    <dgm:cxn modelId="{A4631741-D18E-4DAC-B207-69A5CD3F4F7E}" srcId="{5DFCABB7-613A-4707-8BBE-9C8BE0CF8F47}" destId="{C8FBCCC4-5FEE-4F60-9398-3A064E1A8C64}" srcOrd="10" destOrd="0" parTransId="{D42B2730-02C0-4A48-8663-96C356E7259E}" sibTransId="{BE023FDC-23E7-4271-9065-4DF29E862143}"/>
    <dgm:cxn modelId="{4014A945-B0D2-4945-8ADC-77D5B07BE94C}" type="presOf" srcId="{0CF792B2-FB59-454D-B32F-FFEA608BE04C}" destId="{F3E6DFFC-61A2-4982-9DA5-45A44FEDAD41}" srcOrd="0" destOrd="0" presId="urn:microsoft.com/office/officeart/2005/8/layout/default"/>
    <dgm:cxn modelId="{BF243566-B906-4BB1-A02F-1109A2721608}" srcId="{5DFCABB7-613A-4707-8BBE-9C8BE0CF8F47}" destId="{4FB4C234-ED1C-4155-ACDB-347304239D16}" srcOrd="1" destOrd="0" parTransId="{DB6BF439-DE2E-4BAA-96D5-E275AC95BB7E}" sibTransId="{29468A9E-190F-4CA7-A4CA-A9749D809665}"/>
    <dgm:cxn modelId="{A90C0770-ED72-492D-A991-2E550EB696B4}" type="presOf" srcId="{2CC1B07C-E389-42CF-8477-842E0933C65A}" destId="{1CF4F0B5-FE3A-4079-92A0-317491C59944}" srcOrd="0" destOrd="0" presId="urn:microsoft.com/office/officeart/2005/8/layout/default"/>
    <dgm:cxn modelId="{5B200E8B-FB2F-4B0F-A20B-2D6C3AF18903}" srcId="{5DFCABB7-613A-4707-8BBE-9C8BE0CF8F47}" destId="{A9D3309D-1657-4EEE-A23D-119DB5C5ADAA}" srcOrd="3" destOrd="0" parTransId="{3A2873FC-822F-45BF-A49F-B15DA8DC7E7F}" sibTransId="{720FE637-E7A3-49CD-A14D-BB24726E1228}"/>
    <dgm:cxn modelId="{4D67B88F-EB54-42C5-ACA6-F0A3CE47E501}" srcId="{5DFCABB7-613A-4707-8BBE-9C8BE0CF8F47}" destId="{DBD2139C-5E5F-40A2-BA56-079E32E267F1}" srcOrd="6" destOrd="0" parTransId="{0A8983EF-4F5C-4A0D-BFAA-57A625ACD916}" sibTransId="{FE66FAD0-50BD-4894-9C95-EBAE5CB08C00}"/>
    <dgm:cxn modelId="{7312AA93-61E1-45BB-A3CB-16A9DEAEF51A}" type="presOf" srcId="{C8FBCCC4-5FEE-4F60-9398-3A064E1A8C64}" destId="{845E7041-72E8-4E98-83E6-EEDA01031162}" srcOrd="0" destOrd="0" presId="urn:microsoft.com/office/officeart/2005/8/layout/default"/>
    <dgm:cxn modelId="{FF47FC99-33D1-421A-8B0F-C369ADF86CAA}" type="presOf" srcId="{5DFCABB7-613A-4707-8BBE-9C8BE0CF8F47}" destId="{A11B7A6D-5FF7-4BD2-B583-9CA3ABAE55AC}" srcOrd="0" destOrd="0" presId="urn:microsoft.com/office/officeart/2005/8/layout/default"/>
    <dgm:cxn modelId="{9A5F449D-A5F2-4C76-A07B-8957E66EC08B}" srcId="{5DFCABB7-613A-4707-8BBE-9C8BE0CF8F47}" destId="{5434B1BA-5BB5-4BDB-B0F6-FFAE4B823B4D}" srcOrd="2" destOrd="0" parTransId="{4D307EBF-A9AC-42F7-A18E-0822B3386DF1}" sibTransId="{22767091-1DC4-4033-B14E-0C8A8476D5CC}"/>
    <dgm:cxn modelId="{DA98D4BB-AE7B-436D-BDE4-AC0C58387CC9}" srcId="{5DFCABB7-613A-4707-8BBE-9C8BE0CF8F47}" destId="{A7C4994D-369F-4C58-B688-46BAC6348E27}" srcOrd="9" destOrd="0" parTransId="{0C63E64C-CB14-419C-990B-A53E30CC238E}" sibTransId="{9E837A78-99C3-48A9-859D-948F15C17E5A}"/>
    <dgm:cxn modelId="{43D0BDC0-7124-47DC-AF04-A0B08317090A}" type="presOf" srcId="{A7C4994D-369F-4C58-B688-46BAC6348E27}" destId="{C6B08C9A-4673-4AE3-963C-5BE6689F23CF}" srcOrd="0" destOrd="0" presId="urn:microsoft.com/office/officeart/2005/8/layout/default"/>
    <dgm:cxn modelId="{6A6C17CE-8A21-4DBF-B5A1-2DF5F7F964DE}" srcId="{5DFCABB7-613A-4707-8BBE-9C8BE0CF8F47}" destId="{93E457BC-EB3B-403B-820E-0426E3A1598D}" srcOrd="7" destOrd="0" parTransId="{70CBECF0-B557-4C3A-953C-2C5816A85160}" sibTransId="{7BFE0A68-C73A-4BE3-A2DC-A05287DD11DA}"/>
    <dgm:cxn modelId="{12AF4FCF-994E-42CD-9CB1-C45C73D00824}" srcId="{5DFCABB7-613A-4707-8BBE-9C8BE0CF8F47}" destId="{0CF792B2-FB59-454D-B32F-FFEA608BE04C}" srcOrd="4" destOrd="0" parTransId="{DF0A3CC6-7142-4F9F-BE0A-6FF7C353D26C}" sibTransId="{6C52A99C-F638-4E39-8C97-8E205F3164BC}"/>
    <dgm:cxn modelId="{1EB61CE0-F9A6-4033-9AA1-174856468823}" type="presOf" srcId="{DBD2139C-5E5F-40A2-BA56-079E32E267F1}" destId="{2643C1AA-C6E3-44DB-BD40-CF7D7272AC47}" srcOrd="0" destOrd="0" presId="urn:microsoft.com/office/officeart/2005/8/layout/default"/>
    <dgm:cxn modelId="{4A21ACE4-E7B3-4D26-ACBA-2D3853540117}" type="presOf" srcId="{5434B1BA-5BB5-4BDB-B0F6-FFAE4B823B4D}" destId="{1AE89E89-1EBB-402F-8C99-E9FD481948DE}" srcOrd="0" destOrd="0" presId="urn:microsoft.com/office/officeart/2005/8/layout/default"/>
    <dgm:cxn modelId="{564565E6-85D7-4863-8C09-2010389F7860}" srcId="{5DFCABB7-613A-4707-8BBE-9C8BE0CF8F47}" destId="{23160F45-EBEE-4A3C-847D-FBE061A49FCF}" srcOrd="0" destOrd="0" parTransId="{144AD7C8-5F5C-45D9-A89C-E6C202CCC9D5}" sibTransId="{0D082B44-5A96-4071-BA63-CA7698DC8B86}"/>
    <dgm:cxn modelId="{79A23BE8-C6FF-455C-8A45-96A6595D4180}" srcId="{5DFCABB7-613A-4707-8BBE-9C8BE0CF8F47}" destId="{2CC1B07C-E389-42CF-8477-842E0933C65A}" srcOrd="5" destOrd="0" parTransId="{67E54B15-BF88-432B-98B9-41B256681072}" sibTransId="{63A1A61A-0296-4A7B-B6A1-4408990EAF75}"/>
    <dgm:cxn modelId="{1A37D2E9-BF2E-4D2B-BFDC-828B37A888E7}" type="presOf" srcId="{4FB4C234-ED1C-4155-ACDB-347304239D16}" destId="{87DAB477-CBE1-4690-9BA2-41813C84B359}" srcOrd="0" destOrd="0" presId="urn:microsoft.com/office/officeart/2005/8/layout/default"/>
    <dgm:cxn modelId="{D2228903-130B-42D1-941A-E2DCF0DB27EF}" type="presParOf" srcId="{A11B7A6D-5FF7-4BD2-B583-9CA3ABAE55AC}" destId="{1B1F4181-C4F3-4550-BF2F-EE647D1A2D73}" srcOrd="0" destOrd="0" presId="urn:microsoft.com/office/officeart/2005/8/layout/default"/>
    <dgm:cxn modelId="{C71D11CA-4F36-486B-80D2-7F4FCE68D683}" type="presParOf" srcId="{A11B7A6D-5FF7-4BD2-B583-9CA3ABAE55AC}" destId="{00E1FD9A-4124-4791-B7F6-FF8C48D931AF}" srcOrd="1" destOrd="0" presId="urn:microsoft.com/office/officeart/2005/8/layout/default"/>
    <dgm:cxn modelId="{01E18787-C37B-47BC-BEE0-9CD05F38FD5F}" type="presParOf" srcId="{A11B7A6D-5FF7-4BD2-B583-9CA3ABAE55AC}" destId="{87DAB477-CBE1-4690-9BA2-41813C84B359}" srcOrd="2" destOrd="0" presId="urn:microsoft.com/office/officeart/2005/8/layout/default"/>
    <dgm:cxn modelId="{8CA41859-60E6-49D5-9E9D-8B89CCDD150E}" type="presParOf" srcId="{A11B7A6D-5FF7-4BD2-B583-9CA3ABAE55AC}" destId="{73294B3C-0B40-4F34-B188-249E35CCAC8F}" srcOrd="3" destOrd="0" presId="urn:microsoft.com/office/officeart/2005/8/layout/default"/>
    <dgm:cxn modelId="{BE791BB9-4D64-4613-9F00-38B3C2CC3EB6}" type="presParOf" srcId="{A11B7A6D-5FF7-4BD2-B583-9CA3ABAE55AC}" destId="{1AE89E89-1EBB-402F-8C99-E9FD481948DE}" srcOrd="4" destOrd="0" presId="urn:microsoft.com/office/officeart/2005/8/layout/default"/>
    <dgm:cxn modelId="{FEF20A78-8A46-4A17-A7AD-A2A62525BFC3}" type="presParOf" srcId="{A11B7A6D-5FF7-4BD2-B583-9CA3ABAE55AC}" destId="{63961293-62A5-4046-AAB3-73F5FEA0732D}" srcOrd="5" destOrd="0" presId="urn:microsoft.com/office/officeart/2005/8/layout/default"/>
    <dgm:cxn modelId="{AFAE6B6E-39C2-40FB-89A4-15ABEE061780}" type="presParOf" srcId="{A11B7A6D-5FF7-4BD2-B583-9CA3ABAE55AC}" destId="{629272D2-761E-4E34-98F8-78EF3F8AC555}" srcOrd="6" destOrd="0" presId="urn:microsoft.com/office/officeart/2005/8/layout/default"/>
    <dgm:cxn modelId="{4366A4CB-1B13-4CDA-B028-CB476658BF19}" type="presParOf" srcId="{A11B7A6D-5FF7-4BD2-B583-9CA3ABAE55AC}" destId="{04E857CA-F220-49E6-92A4-05F588F6664E}" srcOrd="7" destOrd="0" presId="urn:microsoft.com/office/officeart/2005/8/layout/default"/>
    <dgm:cxn modelId="{8079A6B3-215C-4257-96FB-4DB902D9CCA6}" type="presParOf" srcId="{A11B7A6D-5FF7-4BD2-B583-9CA3ABAE55AC}" destId="{F3E6DFFC-61A2-4982-9DA5-45A44FEDAD41}" srcOrd="8" destOrd="0" presId="urn:microsoft.com/office/officeart/2005/8/layout/default"/>
    <dgm:cxn modelId="{53B25061-5617-487E-AE73-26D758BC350B}" type="presParOf" srcId="{A11B7A6D-5FF7-4BD2-B583-9CA3ABAE55AC}" destId="{7AF49123-34CA-4C31-90A0-360AC1AA422F}" srcOrd="9" destOrd="0" presId="urn:microsoft.com/office/officeart/2005/8/layout/default"/>
    <dgm:cxn modelId="{F5086A18-1D24-49E8-8552-E5F28E070528}" type="presParOf" srcId="{A11B7A6D-5FF7-4BD2-B583-9CA3ABAE55AC}" destId="{1CF4F0B5-FE3A-4079-92A0-317491C59944}" srcOrd="10" destOrd="0" presId="urn:microsoft.com/office/officeart/2005/8/layout/default"/>
    <dgm:cxn modelId="{84B43733-8660-47E3-A9DE-BEBC856CA3C0}" type="presParOf" srcId="{A11B7A6D-5FF7-4BD2-B583-9CA3ABAE55AC}" destId="{39644FBD-35E9-41C3-9D93-0916AD839F2F}" srcOrd="11" destOrd="0" presId="urn:microsoft.com/office/officeart/2005/8/layout/default"/>
    <dgm:cxn modelId="{6C44352B-D787-405E-B824-382DF25A68B6}" type="presParOf" srcId="{A11B7A6D-5FF7-4BD2-B583-9CA3ABAE55AC}" destId="{2643C1AA-C6E3-44DB-BD40-CF7D7272AC47}" srcOrd="12" destOrd="0" presId="urn:microsoft.com/office/officeart/2005/8/layout/default"/>
    <dgm:cxn modelId="{97DE3F69-90D5-4D53-B898-3BE258ABADAE}" type="presParOf" srcId="{A11B7A6D-5FF7-4BD2-B583-9CA3ABAE55AC}" destId="{64E24B64-BD06-4ED5-BC87-5C54C1AA651C}" srcOrd="13" destOrd="0" presId="urn:microsoft.com/office/officeart/2005/8/layout/default"/>
    <dgm:cxn modelId="{252A4E32-7B3A-44FD-BCBD-6D3C162AE4A1}" type="presParOf" srcId="{A11B7A6D-5FF7-4BD2-B583-9CA3ABAE55AC}" destId="{6B0A484F-2AE8-4ADB-8328-B1E4E1244F15}" srcOrd="14" destOrd="0" presId="urn:microsoft.com/office/officeart/2005/8/layout/default"/>
    <dgm:cxn modelId="{09EAE18A-5F39-474F-A5DD-D5DCBA22D529}" type="presParOf" srcId="{A11B7A6D-5FF7-4BD2-B583-9CA3ABAE55AC}" destId="{A641E123-74A0-4D29-9CBE-5FA603BDE4AB}" srcOrd="15" destOrd="0" presId="urn:microsoft.com/office/officeart/2005/8/layout/default"/>
    <dgm:cxn modelId="{1F60DBCD-91DB-458F-9F39-A9E1F068EF84}" type="presParOf" srcId="{A11B7A6D-5FF7-4BD2-B583-9CA3ABAE55AC}" destId="{E7AC938D-A953-4ACD-BE1B-4547FAA68041}" srcOrd="16" destOrd="0" presId="urn:microsoft.com/office/officeart/2005/8/layout/default"/>
    <dgm:cxn modelId="{84A9094F-FF0E-4808-8459-3B5601F02C26}" type="presParOf" srcId="{A11B7A6D-5FF7-4BD2-B583-9CA3ABAE55AC}" destId="{47A61458-E16F-472E-A50E-0F81D42C821F}" srcOrd="17" destOrd="0" presId="urn:microsoft.com/office/officeart/2005/8/layout/default"/>
    <dgm:cxn modelId="{EA0D4BA2-6E95-4E8C-A14D-EE569CF8B6A6}" type="presParOf" srcId="{A11B7A6D-5FF7-4BD2-B583-9CA3ABAE55AC}" destId="{C6B08C9A-4673-4AE3-963C-5BE6689F23CF}" srcOrd="18" destOrd="0" presId="urn:microsoft.com/office/officeart/2005/8/layout/default"/>
    <dgm:cxn modelId="{F808553B-A55E-439E-B9CE-978EE66E8ED7}" type="presParOf" srcId="{A11B7A6D-5FF7-4BD2-B583-9CA3ABAE55AC}" destId="{287FB183-A315-4B7F-9CB7-E8709613BB52}" srcOrd="19" destOrd="0" presId="urn:microsoft.com/office/officeart/2005/8/layout/default"/>
    <dgm:cxn modelId="{D4F2D4F7-0BA1-4EE7-AFA8-E01731614A6A}" type="presParOf" srcId="{A11B7A6D-5FF7-4BD2-B583-9CA3ABAE55AC}" destId="{845E7041-72E8-4E98-83E6-EEDA01031162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1F141-AE18-405F-B124-1642EF34AEB3}">
      <dsp:nvSpPr>
        <dsp:cNvPr id="0" name=""/>
        <dsp:cNvSpPr/>
      </dsp:nvSpPr>
      <dsp:spPr>
        <a:xfrm>
          <a:off x="0" y="486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84642-9644-45AB-B01C-DB3D0DE185B5}">
      <dsp:nvSpPr>
        <dsp:cNvPr id="0" name=""/>
        <dsp:cNvSpPr/>
      </dsp:nvSpPr>
      <dsp:spPr>
        <a:xfrm>
          <a:off x="0" y="486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Jason Glanz, PhD</a:t>
          </a:r>
          <a:endParaRPr lang="en-US" sz="1300" kern="1200" dirty="0"/>
        </a:p>
      </dsp:txBody>
      <dsp:txXfrm>
        <a:off x="0" y="486"/>
        <a:ext cx="3392200" cy="284480"/>
      </dsp:txXfrm>
    </dsp:sp>
    <dsp:sp modelId="{237A75C4-7669-4BAC-8C23-10C795FEBB2D}">
      <dsp:nvSpPr>
        <dsp:cNvPr id="0" name=""/>
        <dsp:cNvSpPr/>
      </dsp:nvSpPr>
      <dsp:spPr>
        <a:xfrm>
          <a:off x="0" y="284966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86A41-98A0-4825-BAA5-6B742D56A238}">
      <dsp:nvSpPr>
        <dsp:cNvPr id="0" name=""/>
        <dsp:cNvSpPr/>
      </dsp:nvSpPr>
      <dsp:spPr>
        <a:xfrm>
          <a:off x="0" y="284966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Cynthia Campbell, PhD</a:t>
          </a:r>
          <a:endParaRPr lang="en-US" sz="1300" kern="1200" dirty="0"/>
        </a:p>
      </dsp:txBody>
      <dsp:txXfrm>
        <a:off x="0" y="284966"/>
        <a:ext cx="3392200" cy="284480"/>
      </dsp:txXfrm>
    </dsp:sp>
    <dsp:sp modelId="{54768E49-F5F5-49BB-89CD-E4C76D19A12D}">
      <dsp:nvSpPr>
        <dsp:cNvPr id="0" name=""/>
        <dsp:cNvSpPr/>
      </dsp:nvSpPr>
      <dsp:spPr>
        <a:xfrm>
          <a:off x="0" y="569447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121A1-B2EF-435F-9DBE-D77FBFEAFC2D}">
      <dsp:nvSpPr>
        <dsp:cNvPr id="0" name=""/>
        <dsp:cNvSpPr/>
      </dsp:nvSpPr>
      <dsp:spPr>
        <a:xfrm>
          <a:off x="0" y="569447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Christina Clarke, MS</a:t>
          </a:r>
          <a:endParaRPr lang="en-US" sz="1300" kern="1200" dirty="0"/>
        </a:p>
      </dsp:txBody>
      <dsp:txXfrm>
        <a:off x="0" y="569447"/>
        <a:ext cx="3392200" cy="284480"/>
      </dsp:txXfrm>
    </dsp:sp>
    <dsp:sp modelId="{E1ED4BE3-A553-483A-99C6-031983FE0E37}">
      <dsp:nvSpPr>
        <dsp:cNvPr id="0" name=""/>
        <dsp:cNvSpPr/>
      </dsp:nvSpPr>
      <dsp:spPr>
        <a:xfrm>
          <a:off x="0" y="853927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41B98-55F6-4441-AF17-7DE722F9A083}">
      <dsp:nvSpPr>
        <dsp:cNvPr id="0" name=""/>
        <dsp:cNvSpPr/>
      </dsp:nvSpPr>
      <dsp:spPr>
        <a:xfrm>
          <a:off x="0" y="853927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Morgan A. Ford, MA</a:t>
          </a:r>
          <a:endParaRPr lang="en-US" sz="1300" kern="1200" dirty="0"/>
        </a:p>
      </dsp:txBody>
      <dsp:txXfrm>
        <a:off x="0" y="853927"/>
        <a:ext cx="3392200" cy="284480"/>
      </dsp:txXfrm>
    </dsp:sp>
    <dsp:sp modelId="{72D56679-E7D8-40B7-882F-0D48B2787B64}">
      <dsp:nvSpPr>
        <dsp:cNvPr id="0" name=""/>
        <dsp:cNvSpPr/>
      </dsp:nvSpPr>
      <dsp:spPr>
        <a:xfrm>
          <a:off x="0" y="1138408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B6728-A8B1-453D-A8D1-33E0DFEA143F}">
      <dsp:nvSpPr>
        <dsp:cNvPr id="0" name=""/>
        <dsp:cNvSpPr/>
      </dsp:nvSpPr>
      <dsp:spPr>
        <a:xfrm>
          <a:off x="0" y="1138408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Anh P. Nguyen, PhD</a:t>
          </a:r>
          <a:endParaRPr lang="en-US" sz="1300" kern="1200" dirty="0"/>
        </a:p>
      </dsp:txBody>
      <dsp:txXfrm>
        <a:off x="0" y="1138408"/>
        <a:ext cx="3392200" cy="284480"/>
      </dsp:txXfrm>
    </dsp:sp>
    <dsp:sp modelId="{90868ED1-4C84-418B-AE57-58B96818E913}">
      <dsp:nvSpPr>
        <dsp:cNvPr id="0" name=""/>
        <dsp:cNvSpPr/>
      </dsp:nvSpPr>
      <dsp:spPr>
        <a:xfrm>
          <a:off x="0" y="1422888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EA0B5-2382-43A1-B5FE-C41C4A5E8C34}">
      <dsp:nvSpPr>
        <dsp:cNvPr id="0" name=""/>
        <dsp:cNvSpPr/>
      </dsp:nvSpPr>
      <dsp:spPr>
        <a:xfrm>
          <a:off x="0" y="1422888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G. Thomas Ray, MBA</a:t>
          </a:r>
          <a:endParaRPr lang="en-US" sz="1300" kern="1200" dirty="0"/>
        </a:p>
      </dsp:txBody>
      <dsp:txXfrm>
        <a:off x="0" y="1422888"/>
        <a:ext cx="3392200" cy="284480"/>
      </dsp:txXfrm>
    </dsp:sp>
    <dsp:sp modelId="{F5369CD5-C27D-4A97-9FEE-2814A573CF1E}">
      <dsp:nvSpPr>
        <dsp:cNvPr id="0" name=""/>
        <dsp:cNvSpPr/>
      </dsp:nvSpPr>
      <dsp:spPr>
        <a:xfrm>
          <a:off x="0" y="1707369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6BA43-3065-4A33-8FD4-1EE1BD6DF5CD}">
      <dsp:nvSpPr>
        <dsp:cNvPr id="0" name=""/>
        <dsp:cNvSpPr/>
      </dsp:nvSpPr>
      <dsp:spPr>
        <a:xfrm>
          <a:off x="0" y="1707369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Stanley Xu, PhD</a:t>
          </a:r>
          <a:endParaRPr lang="en-US" sz="1300" kern="1200" dirty="0"/>
        </a:p>
      </dsp:txBody>
      <dsp:txXfrm>
        <a:off x="0" y="1707369"/>
        <a:ext cx="3392200" cy="284480"/>
      </dsp:txXfrm>
    </dsp:sp>
    <dsp:sp modelId="{B409548D-20BC-48D2-9D45-42C003CD5B3E}">
      <dsp:nvSpPr>
        <dsp:cNvPr id="0" name=""/>
        <dsp:cNvSpPr/>
      </dsp:nvSpPr>
      <dsp:spPr>
        <a:xfrm>
          <a:off x="0" y="1991850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36387-962D-4AA1-9428-3F2FF769FBD5}">
      <dsp:nvSpPr>
        <dsp:cNvPr id="0" name=""/>
        <dsp:cNvSpPr/>
      </dsp:nvSpPr>
      <dsp:spPr>
        <a:xfrm>
          <a:off x="0" y="1991850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Rulin C. Hechter, MD, PhD</a:t>
          </a:r>
        </a:p>
      </dsp:txBody>
      <dsp:txXfrm>
        <a:off x="0" y="1991850"/>
        <a:ext cx="3392200" cy="284480"/>
      </dsp:txXfrm>
    </dsp:sp>
    <dsp:sp modelId="{57E22AC5-8D3D-49E1-97C9-A0F60FE77B9E}">
      <dsp:nvSpPr>
        <dsp:cNvPr id="0" name=""/>
        <dsp:cNvSpPr/>
      </dsp:nvSpPr>
      <dsp:spPr>
        <a:xfrm>
          <a:off x="0" y="2276330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4F7D2-5403-4D01-A194-6C92E4A58B75}">
      <dsp:nvSpPr>
        <dsp:cNvPr id="0" name=""/>
        <dsp:cNvSpPr/>
      </dsp:nvSpPr>
      <dsp:spPr>
        <a:xfrm>
          <a:off x="0" y="2276330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Bobbi Jo H. Yarborough, PsyD</a:t>
          </a:r>
        </a:p>
      </dsp:txBody>
      <dsp:txXfrm>
        <a:off x="0" y="2276330"/>
        <a:ext cx="3392200" cy="284480"/>
      </dsp:txXfrm>
    </dsp:sp>
    <dsp:sp modelId="{7AB26ACB-1974-475A-9C78-45F455AC1496}">
      <dsp:nvSpPr>
        <dsp:cNvPr id="0" name=""/>
        <dsp:cNvSpPr/>
      </dsp:nvSpPr>
      <dsp:spPr>
        <a:xfrm>
          <a:off x="0" y="2560811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04E87-ACD6-47AE-B2FE-E11336624D99}">
      <dsp:nvSpPr>
        <dsp:cNvPr id="0" name=""/>
        <dsp:cNvSpPr/>
      </dsp:nvSpPr>
      <dsp:spPr>
        <a:xfrm>
          <a:off x="0" y="2560811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Douglas W. Roblin, PhD</a:t>
          </a:r>
        </a:p>
      </dsp:txBody>
      <dsp:txXfrm>
        <a:off x="0" y="2560811"/>
        <a:ext cx="3392200" cy="284480"/>
      </dsp:txXfrm>
    </dsp:sp>
    <dsp:sp modelId="{00C1B226-A9DF-43D8-924C-159226012A15}">
      <dsp:nvSpPr>
        <dsp:cNvPr id="0" name=""/>
        <dsp:cNvSpPr/>
      </dsp:nvSpPr>
      <dsp:spPr>
        <a:xfrm>
          <a:off x="0" y="2845291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DA675-4511-43BF-9819-756D2F68510A}">
      <dsp:nvSpPr>
        <dsp:cNvPr id="0" name=""/>
        <dsp:cNvSpPr/>
      </dsp:nvSpPr>
      <dsp:spPr>
        <a:xfrm>
          <a:off x="0" y="2845291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Brian Ahmedani, PhD</a:t>
          </a:r>
        </a:p>
      </dsp:txBody>
      <dsp:txXfrm>
        <a:off x="0" y="2845291"/>
        <a:ext cx="3392200" cy="284480"/>
      </dsp:txXfrm>
    </dsp:sp>
    <dsp:sp modelId="{1A01C753-1A7E-4A07-9119-022676691A1F}">
      <dsp:nvSpPr>
        <dsp:cNvPr id="0" name=""/>
        <dsp:cNvSpPr/>
      </dsp:nvSpPr>
      <dsp:spPr>
        <a:xfrm>
          <a:off x="0" y="3129772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5F02B-FE5E-49E0-BC01-4FB97D14ADCB}">
      <dsp:nvSpPr>
        <dsp:cNvPr id="0" name=""/>
        <dsp:cNvSpPr/>
      </dsp:nvSpPr>
      <dsp:spPr>
        <a:xfrm>
          <a:off x="0" y="3129772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Joseph A. Boscarino, PhD</a:t>
          </a:r>
        </a:p>
      </dsp:txBody>
      <dsp:txXfrm>
        <a:off x="0" y="3129772"/>
        <a:ext cx="3392200" cy="284480"/>
      </dsp:txXfrm>
    </dsp:sp>
    <dsp:sp modelId="{FF686782-D775-4662-82FD-6696C430DAFB}">
      <dsp:nvSpPr>
        <dsp:cNvPr id="0" name=""/>
        <dsp:cNvSpPr/>
      </dsp:nvSpPr>
      <dsp:spPr>
        <a:xfrm>
          <a:off x="0" y="3414252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EA1CC-5200-4E93-B9BD-3ED192B27290}">
      <dsp:nvSpPr>
        <dsp:cNvPr id="0" name=""/>
        <dsp:cNvSpPr/>
      </dsp:nvSpPr>
      <dsp:spPr>
        <a:xfrm>
          <a:off x="0" y="3414252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Susan E. Andrade, ScD</a:t>
          </a:r>
        </a:p>
      </dsp:txBody>
      <dsp:txXfrm>
        <a:off x="0" y="3414252"/>
        <a:ext cx="3392200" cy="284480"/>
      </dsp:txXfrm>
    </dsp:sp>
    <dsp:sp modelId="{E30CD033-F982-44DE-AD9F-7D22E1F4EDD2}">
      <dsp:nvSpPr>
        <dsp:cNvPr id="0" name=""/>
        <dsp:cNvSpPr/>
      </dsp:nvSpPr>
      <dsp:spPr>
        <a:xfrm>
          <a:off x="0" y="3698733"/>
          <a:ext cx="339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A8C98-0255-4E97-A1A4-7E51DDFFDA53}">
      <dsp:nvSpPr>
        <dsp:cNvPr id="0" name=""/>
        <dsp:cNvSpPr/>
      </dsp:nvSpPr>
      <dsp:spPr>
        <a:xfrm>
          <a:off x="0" y="3698733"/>
          <a:ext cx="3392200" cy="28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Carmen L. Rosa, MS</a:t>
          </a:r>
        </a:p>
      </dsp:txBody>
      <dsp:txXfrm>
        <a:off x="0" y="3698733"/>
        <a:ext cx="3392200" cy="284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F4181-C4F3-4550-BF2F-EE647D1A2D7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Demographics</a:t>
          </a:r>
        </a:p>
      </dsp:txBody>
      <dsp:txXfrm>
        <a:off x="582645" y="1178"/>
        <a:ext cx="2174490" cy="1304694"/>
      </dsp:txXfrm>
    </dsp:sp>
    <dsp:sp modelId="{87DAB477-CBE1-4690-9BA2-41813C84B359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Opioid prescriptions</a:t>
          </a:r>
        </a:p>
      </dsp:txBody>
      <dsp:txXfrm>
        <a:off x="2974584" y="1178"/>
        <a:ext cx="2174490" cy="1304694"/>
      </dsp:txXfrm>
    </dsp:sp>
    <dsp:sp modelId="{1AE89E89-1EBB-402F-8C99-E9FD481948DE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Medications for OUD</a:t>
          </a:r>
        </a:p>
      </dsp:txBody>
      <dsp:txXfrm>
        <a:off x="5366524" y="1178"/>
        <a:ext cx="2174490" cy="1304694"/>
      </dsp:txXfrm>
    </dsp:sp>
    <dsp:sp modelId="{629272D2-761E-4E34-98F8-78EF3F8AC555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Benzodiazepine use</a:t>
          </a:r>
        </a:p>
      </dsp:txBody>
      <dsp:txXfrm>
        <a:off x="7758464" y="1178"/>
        <a:ext cx="2174490" cy="1304694"/>
      </dsp:txXfrm>
    </dsp:sp>
    <dsp:sp modelId="{F3E6DFFC-61A2-4982-9DA5-45A44FEDAD41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Pain diagnoses</a:t>
          </a:r>
        </a:p>
      </dsp:txBody>
      <dsp:txXfrm>
        <a:off x="582645" y="1523321"/>
        <a:ext cx="2174490" cy="1304694"/>
      </dsp:txXfrm>
    </dsp:sp>
    <dsp:sp modelId="{1CF4F0B5-FE3A-4079-92A0-317491C59944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Opioid use disorder diagnoses </a:t>
          </a:r>
        </a:p>
      </dsp:txBody>
      <dsp:txXfrm>
        <a:off x="2974584" y="1523321"/>
        <a:ext cx="2174490" cy="1304694"/>
      </dsp:txXfrm>
    </dsp:sp>
    <dsp:sp modelId="{2643C1AA-C6E3-44DB-BD40-CF7D7272AC47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Non-opioid substance use disorder diagnoses</a:t>
          </a:r>
        </a:p>
      </dsp:txBody>
      <dsp:txXfrm>
        <a:off x="5366524" y="1523321"/>
        <a:ext cx="2174490" cy="1304694"/>
      </dsp:txXfrm>
    </dsp:sp>
    <dsp:sp modelId="{6B0A484F-2AE8-4ADB-8328-B1E4E1244F1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Comorbid diagnoses</a:t>
          </a:r>
        </a:p>
      </dsp:txBody>
      <dsp:txXfrm>
        <a:off x="7758464" y="1523321"/>
        <a:ext cx="2174490" cy="1304694"/>
      </dsp:txXfrm>
    </dsp:sp>
    <dsp:sp modelId="{E7AC938D-A953-4ACD-BE1B-4547FAA68041}">
      <dsp:nvSpPr>
        <dsp:cNvPr id="0" name=""/>
        <dsp:cNvSpPr/>
      </dsp:nvSpPr>
      <dsp:spPr>
        <a:xfrm>
          <a:off x="1778615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Health services utilization</a:t>
          </a:r>
        </a:p>
      </dsp:txBody>
      <dsp:txXfrm>
        <a:off x="1778615" y="3045465"/>
        <a:ext cx="2174490" cy="1304694"/>
      </dsp:txXfrm>
    </dsp:sp>
    <dsp:sp modelId="{C6B08C9A-4673-4AE3-963C-5BE6689F23CF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Overdose </a:t>
          </a:r>
        </a:p>
      </dsp:txBody>
      <dsp:txXfrm>
        <a:off x="4170554" y="3045465"/>
        <a:ext cx="2174490" cy="1304694"/>
      </dsp:txXfrm>
    </dsp:sp>
    <dsp:sp modelId="{845E7041-72E8-4E98-83E6-EEDA01031162}">
      <dsp:nvSpPr>
        <dsp:cNvPr id="0" name=""/>
        <dsp:cNvSpPr/>
      </dsp:nvSpPr>
      <dsp:spPr>
        <a:xfrm>
          <a:off x="6562494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Mortality</a:t>
          </a:r>
        </a:p>
      </dsp:txBody>
      <dsp:txXfrm>
        <a:off x="656249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58F54-2807-4567-AA84-44BEF269B93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3E2B0-B04F-42D4-91A6-B41203010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1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418DC1E-1D92-44DD-9DCC-FFD20D323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BC28B87-4C18-4046-96D3-F3284B559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958387E-EC64-4608-8D96-36F82EB84F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D75F7C5F-9BD5-4DBB-B29F-087C51F9C4C9}" type="slidenum">
              <a:rPr lang="en-US" altLang="en-US" sz="1000">
                <a:latin typeface="Arial" panose="020B0604020202020204" pitchFamily="34" charset="0"/>
              </a:rPr>
              <a:pPr/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attempts to estimate the effect of a treatment by accounting for the covariates that predict receiving the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E2B0-B04F-42D4-91A6-B41203010E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4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Differences 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6A63-DDA3-4941-8CAC-F5685C2DB35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35-44 year old men: 0.325 per 100 </a:t>
            </a:r>
            <a:r>
              <a:rPr lang="en-US" dirty="0" err="1"/>
              <a:t>py</a:t>
            </a:r>
            <a:r>
              <a:rPr lang="en-US" dirty="0"/>
              <a:t>, women: 0.170 per 100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6A63-DDA3-4941-8CAC-F5685C2DB3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20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treated for 365 days or more had steeper survival drop in first 30 days after treatment</a:t>
            </a:r>
          </a:p>
          <a:p>
            <a:r>
              <a:rPr lang="en-US" dirty="0" err="1"/>
              <a:t>Patints</a:t>
            </a:r>
            <a:r>
              <a:rPr lang="en-US" dirty="0"/>
              <a:t> treated for 91-180 days had lower survival than other groups after 120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CF259-0076-42A0-8EA5-499E8363F1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6A63-DDA3-4941-8CAC-F5685C2DB35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5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06F1-3AD0-4F0F-8C30-9A643738E84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6A63-DDA3-4941-8CAC-F5685C2DB35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9D51A31-F3D1-4BC1-AA85-E76CFF93F40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0" tIns="46655" rIns="93310" bIns="46655"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375140DF-73AB-41C4-A199-05FCD3E7A36A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203950" cy="3490913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310" tIns="46655" rIns="93310" bIns="46655"/>
          <a:lstStyle/>
          <a:p>
            <a:pPr eaLnBrk="1" hangingPunct="1"/>
            <a:r>
              <a:rPr lang="en-US" dirty="0"/>
              <a:t>Mild: 2-3 symptoms. Moderate: 4-5 symptoms. Severe: 6 or more symptoms</a:t>
            </a:r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9D51A31-F3D1-4BC1-AA85-E76CFF93F40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0" tIns="46655" rIns="93310" bIns="46655"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/>
            <a:fld id="{375140DF-73AB-41C4-A199-05FCD3E7A36A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203950" cy="3490913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310" tIns="46655" rIns="93310" bIns="46655"/>
          <a:lstStyle/>
          <a:p>
            <a:pPr eaLnBrk="1" hangingPunct="1"/>
            <a:r>
              <a:rPr lang="en-US" dirty="0"/>
              <a:t>Mild: 2-3 symptoms. Moderate: 4-5 symptoms. Severe: 6 or more symptoms</a:t>
            </a:r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0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6A63-DDA3-4941-8CAC-F5685C2DB3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8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what the cohort looks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6A63-DDA3-4941-8CAC-F5685C2DB3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6A63-DDA3-4941-8CAC-F5685C2DB3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4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err="1">
                <a:latin typeface="Arial" pitchFamily="34" charset="0"/>
              </a:rPr>
              <a:t>Butrans</a:t>
            </a:r>
            <a:r>
              <a:rPr lang="en-US">
                <a:latin typeface="Arial" pitchFamily="34" charset="0"/>
              </a:rPr>
              <a:t> (transdermal buprenorphine) approved for pain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E2EA0E-33A4-4A59-A48C-A3D9242292D8}" type="slidenum">
              <a:rPr lang="en-US" smtClean="0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err="1">
                <a:latin typeface="Arial" pitchFamily="34" charset="0"/>
              </a:rPr>
              <a:t>Butrans</a:t>
            </a:r>
            <a:r>
              <a:rPr lang="en-US">
                <a:latin typeface="Arial" pitchFamily="34" charset="0"/>
              </a:rPr>
              <a:t> (transdermal buprenorphine) approved for pain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E2EA0E-33A4-4A59-A48C-A3D9242292D8}" type="slidenum">
              <a:rPr lang="en-US" smtClean="0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7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err="1">
                <a:latin typeface="Arial" pitchFamily="34" charset="0"/>
              </a:rPr>
              <a:t>Butrans</a:t>
            </a:r>
            <a:r>
              <a:rPr lang="en-US">
                <a:latin typeface="Arial" pitchFamily="34" charset="0"/>
              </a:rPr>
              <a:t> (transdermal buprenorphine) approved for pain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E2EA0E-33A4-4A59-A48C-A3D9242292D8}" type="slidenum">
              <a:rPr lang="en-US" smtClean="0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77E7-FE3A-4DE2-A173-89B25DB46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CAB6A-1883-4171-AC04-4BC4DE866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84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s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5CA57A0-AFE3-4886-B582-999D90E00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8" y="2764256"/>
            <a:ext cx="11020931" cy="63418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1141351"/>
            <a:ext cx="11020931" cy="87798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8DCB119-630C-4D20-9EED-EED191E513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869" y="2217796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74DE173-4CDA-4777-BC78-E6A3FDACE0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868" y="4000742"/>
            <a:ext cx="11020931" cy="61838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37DE0ED-F4E7-4941-9202-CD0436DFE8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868" y="5224850"/>
            <a:ext cx="11020931" cy="61838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51EEE4C-C0AF-4B40-ADE8-0A0EC01CAF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869" y="3437845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B63C796-ABCD-426B-BDAD-EB15C107C8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869" y="4675144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36ECC3FF-8345-4B72-999A-9A33EAC099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2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s/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E086C48-E074-4209-AA34-84C8CF0E0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7" y="2287509"/>
            <a:ext cx="5239765" cy="401244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 Title 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923503"/>
            <a:ext cx="11478132" cy="111434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D77AB2-75CD-456F-8DEC-9805E5512C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866" y="2724750"/>
            <a:ext cx="5239764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19A10B7-216F-4F0B-BEA3-0DEC032DAC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1233" y="2705322"/>
            <a:ext cx="5239763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84F8A94-8145-461E-B26B-4A98717858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866" y="4026710"/>
            <a:ext cx="5239763" cy="50165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 Title Area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8107B3E-71DB-46CF-8E6E-5782A55D74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71233" y="2287509"/>
            <a:ext cx="5239765" cy="401244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 Title Area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83FC3463-A9F1-4C6A-8189-82B150C6D6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5300" y="3986390"/>
            <a:ext cx="5239763" cy="50165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 Title Area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6F603C4-E1D4-4458-9FE5-2746D3DA3C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2866" y="4543120"/>
            <a:ext cx="5239764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8108952-FF16-446C-8617-054E3103B8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95299" y="4512495"/>
            <a:ext cx="5239764" cy="109877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7BD84517-7E38-4F9D-B176-C0DC22F29C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s/sub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376C92-7EDA-4D99-B026-E5CD3FB9D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616" y="2142493"/>
            <a:ext cx="5955911" cy="6290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995" y="598784"/>
            <a:ext cx="11428532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6D0E999-A0D4-40A8-9CAE-3E5A7B68E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9397" y="4326184"/>
            <a:ext cx="5955911" cy="6290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047C607-2B44-43DA-B4F6-7479C8E268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2183" y="4978723"/>
            <a:ext cx="5953125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4825C-3666-4B7E-8C72-2FFDAD08FDD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2185" y="2171125"/>
            <a:ext cx="4697413" cy="396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8894018-4DB7-4BE3-9833-97E6E07FCD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6402" y="2795032"/>
            <a:ext cx="5953125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05FB6E84-8146-49C4-A384-AD5A0EE1E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s/bulletpoints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376C92-7EDA-4D99-B026-E5CD3FB9D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616" y="2142493"/>
            <a:ext cx="5955911" cy="6290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995" y="688188"/>
            <a:ext cx="11428532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6D0E999-A0D4-40A8-9CAE-3E5A7B68E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9397" y="4295082"/>
            <a:ext cx="5955911" cy="6290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4825C-3666-4B7E-8C72-2FFDAD08FDD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2185" y="2171125"/>
            <a:ext cx="4697413" cy="396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5774D44-C98E-44E5-BBA2-416F622030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3616" y="2771961"/>
            <a:ext cx="5953125" cy="113758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D4E1CC-F9D5-4B68-89F4-624E2FCEA2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22183" y="4927913"/>
            <a:ext cx="5953125" cy="113758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2BB55DC6-0F0E-4429-9B20-9E3FE876C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3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bulletpoints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376C92-7EDA-4D99-B026-E5CD3FB9D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652612"/>
            <a:ext cx="1102093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A602FC-4CEC-4407-BA59-64CC54D55A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2868" y="2107265"/>
            <a:ext cx="11020932" cy="4069697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C285441-6688-4FC9-A675-DB114B6B6C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/bulletpoint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73F7AE-BA49-4EBC-AEA6-6E7FA2C9D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313" y="919820"/>
            <a:ext cx="47244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763B1-9CD4-439F-8170-5ACF388A31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312" y="2258928"/>
            <a:ext cx="4724399" cy="584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646AA-E019-46B1-9110-391C87FC47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18912" y="920496"/>
            <a:ext cx="6299200" cy="51511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3A7601-C42A-4CAC-AEC5-AD156D8819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312" y="3193796"/>
            <a:ext cx="4724400" cy="2877820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957779A-5984-4B8E-A705-F41A29459B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0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2charts/titles/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6868A6-CC2D-4A15-8D62-F7AE5276A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886" y="4304065"/>
            <a:ext cx="4724400" cy="961257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646AA-E019-46B1-9110-391C87FC47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8886" y="1220556"/>
            <a:ext cx="4724400" cy="2986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5F4349D-A540-4984-972F-A691865F51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18986" y="1220556"/>
            <a:ext cx="4724400" cy="2986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DA82370-E75A-4382-81E8-648C68896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8883" y="5391171"/>
            <a:ext cx="4724399" cy="5016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F9FF35A-9B4E-4D2A-8D90-2046C3AB4E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18986" y="5391171"/>
            <a:ext cx="4724399" cy="5016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78CE7-C4BC-4DA7-A24E-5C8AC2B2F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8985" y="4304665"/>
            <a:ext cx="4724401" cy="98901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Area</a:t>
            </a:r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C100C9D8-C87A-488A-8116-CEC134244F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0158A4-93D7-4BF7-B1F5-CC7F809F5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5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title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8" y="2188610"/>
            <a:ext cx="11020931" cy="4026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753646"/>
            <a:ext cx="1102093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43E8F-1E23-490C-AFDB-7BDBD7E8F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0"/>
            <a:ext cx="1747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83720-264B-45F4-AE8C-67BAFF5E7A32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398541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titl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C65C-85EC-4B3B-B954-15A5559D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92" y="638791"/>
            <a:ext cx="10937108" cy="117705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F927-A573-4D49-A12A-C0B1C6763B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6692" y="1949540"/>
            <a:ext cx="10937108" cy="4351338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A65120-CB75-4941-9BDD-19543A952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0"/>
            <a:ext cx="174700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5E8BC6-3A0A-4077-89C3-3ED03005EC89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440D8098-8C99-41FF-9CC7-78C1223982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99CF4706-2A2F-46A3-80A4-ADE3D763E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A4F6B-6542-4F1D-95BE-1A79C562438B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427994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WhiteOverlay_Logos_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27F6E-5A6A-4693-8EBE-142396C12879}"/>
              </a:ext>
            </a:extLst>
          </p:cNvPr>
          <p:cNvGrpSpPr/>
          <p:nvPr userDrawn="1"/>
        </p:nvGrpSpPr>
        <p:grpSpPr>
          <a:xfrm>
            <a:off x="0" y="-33323"/>
            <a:ext cx="12192000" cy="6924646"/>
            <a:chOff x="0" y="1"/>
            <a:chExt cx="12192000" cy="6924646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1B446C2-F7BA-442E-9CD7-F00D8C98062E}"/>
                </a:ext>
              </a:extLst>
            </p:cNvPr>
            <p:cNvGrpSpPr/>
            <p:nvPr/>
          </p:nvGrpSpPr>
          <p:grpSpPr>
            <a:xfrm>
              <a:off x="0" y="1"/>
              <a:ext cx="12192000" cy="6924646"/>
              <a:chOff x="0" y="0"/>
              <a:chExt cx="3369724" cy="1913890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61B85744-3CD5-4B9B-9379-114272529216}"/>
                  </a:ext>
                </a:extLst>
              </p:cNvPr>
              <p:cNvSpPr/>
              <p:nvPr/>
            </p:nvSpPr>
            <p:spPr>
              <a:xfrm>
                <a:off x="0" y="0"/>
                <a:ext cx="336972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69724" h="1913890">
                    <a:moveTo>
                      <a:pt x="0" y="0"/>
                    </a:moveTo>
                    <a:lnTo>
                      <a:pt x="3369724" y="0"/>
                    </a:lnTo>
                    <a:lnTo>
                      <a:pt x="336972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8B6FF">
                  <a:alpha val="80784"/>
                </a:srgbClr>
              </a:solidFill>
            </p:spPr>
          </p:sp>
        </p:grp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462D094-D7A0-40F0-AE45-02504BC9C03C}"/>
                </a:ext>
              </a:extLst>
            </p:cNvPr>
            <p:cNvSpPr/>
            <p:nvPr/>
          </p:nvSpPr>
          <p:spPr>
            <a:xfrm>
              <a:off x="1031082" y="574397"/>
              <a:ext cx="10129837" cy="477341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</p:spPr>
        </p:sp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2F7C1DD8-A59E-47C2-8A27-54C3BE75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188" y="911782"/>
              <a:ext cx="4075623" cy="866069"/>
            </a:xfrm>
            <a:prstGeom prst="rect">
              <a:avLst/>
            </a:prstGeom>
          </p:spPr>
        </p:pic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2020472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E18CC5-7A34-4E10-BF9E-B2872EE30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4296947"/>
            <a:ext cx="8483600" cy="4978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VENUE . DATE . PRESENTER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</a:extLst>
          </p:cNvPr>
          <p:cNvSpPr/>
          <p:nvPr userDrawn="1"/>
        </p:nvSpPr>
        <p:spPr>
          <a:xfrm>
            <a:off x="0" y="6065155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4A42C-8E6C-46B4-ABE2-37A7D45C97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F5F6C704-D47C-4AA6-9F2D-7160D47418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2622" y="6254967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4A087FA-B233-4296-AB70-E11F103AD7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20F13818-81ED-4B45-A1E2-C937C5A7B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FCB34016-08DD-4C63-9C94-E4C0D43A2F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69137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title/subheading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753647"/>
            <a:ext cx="11020931" cy="115745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43E8F-1E23-490C-AFDB-7BDBD7E8F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0"/>
            <a:ext cx="174700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A019DA3-8CFA-478C-9F87-F87722666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4EF3890-4ED5-4C71-ADE0-D610CC8FC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866" y="2118403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BD02FC-8FA8-40A6-9EF7-080F70E85E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5" y="2664863"/>
            <a:ext cx="11020931" cy="77457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3AFFE14-C244-47AF-8E3C-070AC7507B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866" y="3583665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7A6916A-5DCA-476B-BDE3-479F6A859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865" y="4124315"/>
            <a:ext cx="11020931" cy="7474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51D04A6-6C01-445D-BD6A-3E578B54D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866" y="4990250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89B4FF1-2362-473C-B342-06C01F70B9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865" y="5540302"/>
            <a:ext cx="11020931" cy="77457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5F8E8-16BA-4AB3-A379-6AE38CDC949F}"/>
              </a:ext>
            </a:extLst>
          </p:cNvPr>
          <p:cNvSpPr txBox="1"/>
          <p:nvPr userDrawn="1"/>
        </p:nvSpPr>
        <p:spPr>
          <a:xfrm>
            <a:off x="332869" y="6473952"/>
            <a:ext cx="4270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428162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bar_title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6B2606-3284-4901-A97B-CB4A08246FFF}"/>
              </a:ext>
            </a:extLst>
          </p:cNvPr>
          <p:cNvGrpSpPr/>
          <p:nvPr userDrawn="1"/>
        </p:nvGrpSpPr>
        <p:grpSpPr>
          <a:xfrm>
            <a:off x="-1" y="0"/>
            <a:ext cx="12192000" cy="479552"/>
            <a:chOff x="-1" y="0"/>
            <a:chExt cx="12192000" cy="4795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432A20D-523E-4BE1-BB70-91B500B786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192000" cy="479552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27FD735B-2657-40E3-9DB0-79CD66A27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184" y="102616"/>
              <a:ext cx="1290917" cy="274320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8" y="2188610"/>
            <a:ext cx="11020931" cy="402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753646"/>
            <a:ext cx="1102093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336B6-747B-48C1-B7B6-6D7D26D936A8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171777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bar_titl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C65C-85EC-4B3B-B954-15A5559D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695326"/>
            <a:ext cx="1102093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F927-A573-4D49-A12A-C0B1C6763B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2868" y="2209799"/>
            <a:ext cx="11020932" cy="3967163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3CED18-1F96-4749-A334-290D2C825FE6}"/>
              </a:ext>
            </a:extLst>
          </p:cNvPr>
          <p:cNvGrpSpPr/>
          <p:nvPr userDrawn="1"/>
        </p:nvGrpSpPr>
        <p:grpSpPr>
          <a:xfrm>
            <a:off x="-1" y="0"/>
            <a:ext cx="12192000" cy="479552"/>
            <a:chOff x="-1" y="0"/>
            <a:chExt cx="12192000" cy="4795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A4BB01-3AEB-4C35-BCB8-025B58A56C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192000" cy="479552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4F135C20-4CED-45EA-9999-5788F0AA7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184" y="102616"/>
              <a:ext cx="1290917" cy="27432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8DFD4B-4DAC-46F8-83AE-4291A9F6DE1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A4193491-F13F-43B7-86A1-979262DE19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BA98F-A9D6-443D-8EED-02CA39BB17FE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3799128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ighbar_title/subheadings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6B2606-3284-4901-A97B-CB4A08246FFF}"/>
              </a:ext>
            </a:extLst>
          </p:cNvPr>
          <p:cNvGrpSpPr/>
          <p:nvPr userDrawn="1"/>
        </p:nvGrpSpPr>
        <p:grpSpPr>
          <a:xfrm>
            <a:off x="-1" y="0"/>
            <a:ext cx="12192000" cy="479552"/>
            <a:chOff x="-1" y="0"/>
            <a:chExt cx="12192000" cy="4795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432A20D-523E-4BE1-BB70-91B500B786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192000" cy="479552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27FD735B-2657-40E3-9DB0-79CD66A27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184" y="102616"/>
              <a:ext cx="1290917" cy="274320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6" y="776924"/>
            <a:ext cx="11020931" cy="120262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1DD806E-735F-4FF4-A9EC-8A37C4DE9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867" y="2188837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1B541AF-8283-418C-97D3-9ECB1D2C1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6" y="2715539"/>
            <a:ext cx="11020931" cy="721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6AB29F8-3FB4-4BFB-9728-9376BD7B5E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867" y="3571100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30663D4-69AF-44E6-A634-5ACF22520B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866" y="4134569"/>
            <a:ext cx="11020931" cy="721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CEF2AA-11E4-4041-866E-ED353E649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867" y="4963260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5DB7721-0990-4588-95A1-1915D3752F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866" y="5488806"/>
            <a:ext cx="11020931" cy="72130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15A723-D697-471A-B62B-175B587EC520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2288449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782E-7012-4C03-B4EE-3E1AEBD6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659121"/>
            <a:ext cx="11020932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28E85-B724-44EE-A4F6-53233F5AEEE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0F88154-3B19-40FF-932A-D5B6B07007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FDFC5E6-F433-4AE3-BE37-69946F7CB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53787-9D3D-4763-9767-04633EC87EA2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256659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 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782E-7012-4C03-B4EE-3E1AEBD6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659121"/>
            <a:ext cx="11020932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28E85-B724-44EE-A4F6-53233F5AEEE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0F88154-3B19-40FF-932A-D5B6B07007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FDFC5E6-F433-4AE3-BE37-69946F7CB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53787-9D3D-4763-9767-04633EC87EA2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2AD4A8F-58FD-4E15-AE14-31D273BE5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7" y="2284665"/>
            <a:ext cx="11020931" cy="3929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964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/Table 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782E-7012-4C03-B4EE-3E1AEBD6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659121"/>
            <a:ext cx="11020932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28E85-B724-44EE-A4F6-53233F5AEEE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0F88154-3B19-40FF-932A-D5B6B07007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FDFC5E6-F433-4AE3-BE37-69946F7CB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53787-9D3D-4763-9767-04633EC87EA2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7D5BBA2-2179-4A45-95A8-C91AC098ED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2869" y="2298699"/>
            <a:ext cx="11020932" cy="3924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</p:spTree>
    <p:extLst>
      <p:ext uri="{BB962C8B-B14F-4D97-AF65-F5344CB8AC3E}">
        <p14:creationId xmlns:p14="http://schemas.microsoft.com/office/powerpoint/2010/main" val="1950968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 and Chart/Table 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782E-7012-4C03-B4EE-3E1AEBD6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665290"/>
            <a:ext cx="11341093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28E85-B724-44EE-A4F6-53233F5AEEE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0F88154-3B19-40FF-932A-D5B6B07007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C76307C-E186-4855-B833-0BDCF4F5FD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99093" y="2298699"/>
            <a:ext cx="6174868" cy="3924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D07FBF-8FA4-412F-B456-94D728B672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868" y="2279647"/>
            <a:ext cx="4826510" cy="392430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B13CC44-DD35-4DB8-93F8-B9F3E5C20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52708F-3D43-43FA-B091-CEEAD69C232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3929772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05AF95-6336-4D9A-8994-61AE7B2DCE19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795CF931-ACFD-442A-94F4-F31BF45EB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B1E4D-EED4-4F70-94AB-58BEDAB33315}"/>
              </a:ext>
            </a:extLst>
          </p:cNvPr>
          <p:cNvCxnSpPr/>
          <p:nvPr userDrawn="1"/>
        </p:nvCxnSpPr>
        <p:spPr>
          <a:xfrm>
            <a:off x="4543647" y="6446864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B66F180-FDDC-4DF5-B576-8FAE17E1C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6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_No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WhiteOverlay_Presenters_Logos_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27F6E-5A6A-4693-8EBE-142396C12879}"/>
              </a:ext>
            </a:extLst>
          </p:cNvPr>
          <p:cNvGrpSpPr/>
          <p:nvPr userDrawn="1"/>
        </p:nvGrpSpPr>
        <p:grpSpPr>
          <a:xfrm>
            <a:off x="0" y="-33323"/>
            <a:ext cx="12192000" cy="6924646"/>
            <a:chOff x="0" y="1"/>
            <a:chExt cx="12192000" cy="6924646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1B446C2-F7BA-442E-9CD7-F00D8C98062E}"/>
                </a:ext>
              </a:extLst>
            </p:cNvPr>
            <p:cNvGrpSpPr/>
            <p:nvPr/>
          </p:nvGrpSpPr>
          <p:grpSpPr>
            <a:xfrm>
              <a:off x="0" y="1"/>
              <a:ext cx="12192000" cy="6924646"/>
              <a:chOff x="0" y="0"/>
              <a:chExt cx="3369724" cy="1913890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61B85744-3CD5-4B9B-9379-114272529216}"/>
                  </a:ext>
                </a:extLst>
              </p:cNvPr>
              <p:cNvSpPr/>
              <p:nvPr/>
            </p:nvSpPr>
            <p:spPr>
              <a:xfrm>
                <a:off x="0" y="0"/>
                <a:ext cx="336972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69724" h="1913890">
                    <a:moveTo>
                      <a:pt x="0" y="0"/>
                    </a:moveTo>
                    <a:lnTo>
                      <a:pt x="3369724" y="0"/>
                    </a:lnTo>
                    <a:lnTo>
                      <a:pt x="336972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8B6FF">
                  <a:alpha val="80784"/>
                </a:srgbClr>
              </a:solidFill>
            </p:spPr>
          </p:sp>
        </p:grp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462D094-D7A0-40F0-AE45-02504BC9C03C}"/>
                </a:ext>
              </a:extLst>
            </p:cNvPr>
            <p:cNvSpPr/>
            <p:nvPr/>
          </p:nvSpPr>
          <p:spPr>
            <a:xfrm>
              <a:off x="1031082" y="574397"/>
              <a:ext cx="10129837" cy="477341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</p:spPr>
        </p:sp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2F7C1DD8-A59E-47C2-8A27-54C3BE75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011" y="738031"/>
              <a:ext cx="4075623" cy="866069"/>
            </a:xfrm>
            <a:prstGeom prst="rect">
              <a:avLst/>
            </a:prstGeom>
          </p:spPr>
        </p:pic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1897973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E18CC5-7A34-4E10-BF9E-B2872EE30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3951028"/>
            <a:ext cx="8483600" cy="117578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VENUE . DATE . LIST OF PRESENTERS:</a:t>
            </a:r>
          </a:p>
          <a:p>
            <a:pPr lvl="0"/>
            <a:r>
              <a:rPr lang="en-US" dirty="0"/>
              <a:t>Presenter name, Presenter name, Presenter name, Presenter name, Presenter name, Presenter name, Presenter name, Presenter name, Presenter name</a:t>
            </a:r>
          </a:p>
          <a:p>
            <a:pPr lvl="0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</a:extLst>
          </p:cNvPr>
          <p:cNvSpPr/>
          <p:nvPr userDrawn="1"/>
        </p:nvSpPr>
        <p:spPr>
          <a:xfrm>
            <a:off x="0" y="6065155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4A42C-8E6C-46B4-ABE2-37A7D45C97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F5F6C704-D47C-4AA6-9F2D-7160D47418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2622" y="6254967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4A087FA-B233-4296-AB70-E11F103AD7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20F13818-81ED-4B45-A1E2-C937C5A7B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FCB34016-08DD-4C63-9C94-E4C0D43A2F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73795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3754"/>
            <a:ext cx="10515600" cy="1325563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Transition Slide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8D3F-9981-41BB-93AA-610F456119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2562"/>
            <a:ext cx="10515600" cy="812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Subheading Space</a:t>
            </a:r>
          </a:p>
        </p:txBody>
      </p:sp>
    </p:spTree>
    <p:extLst>
      <p:ext uri="{BB962C8B-B14F-4D97-AF65-F5344CB8AC3E}">
        <p14:creationId xmlns:p14="http://schemas.microsoft.com/office/powerpoint/2010/main" val="2454241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2E7B5-9C0E-4C88-B118-96A9F164F5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3754"/>
            <a:ext cx="10515600" cy="1325563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8D3F-9981-41BB-93AA-610F456119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2562"/>
            <a:ext cx="10515600" cy="81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Subheading Space</a:t>
            </a:r>
          </a:p>
        </p:txBody>
      </p:sp>
    </p:spTree>
    <p:extLst>
      <p:ext uri="{BB962C8B-B14F-4D97-AF65-F5344CB8AC3E}">
        <p14:creationId xmlns:p14="http://schemas.microsoft.com/office/powerpoint/2010/main" val="3604084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Slide_White_Overlay_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27F6E-5A6A-4693-8EBE-142396C12879}"/>
              </a:ext>
            </a:extLst>
          </p:cNvPr>
          <p:cNvGrpSpPr/>
          <p:nvPr userDrawn="1"/>
        </p:nvGrpSpPr>
        <p:grpSpPr>
          <a:xfrm>
            <a:off x="-178" y="0"/>
            <a:ext cx="12192000" cy="6924646"/>
            <a:chOff x="0" y="1"/>
            <a:chExt cx="12192000" cy="6924646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1B446C2-F7BA-442E-9CD7-F00D8C98062E}"/>
                </a:ext>
              </a:extLst>
            </p:cNvPr>
            <p:cNvGrpSpPr/>
            <p:nvPr/>
          </p:nvGrpSpPr>
          <p:grpSpPr>
            <a:xfrm>
              <a:off x="0" y="1"/>
              <a:ext cx="12192000" cy="6924646"/>
              <a:chOff x="0" y="0"/>
              <a:chExt cx="3369724" cy="1913890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61B85744-3CD5-4B9B-9379-114272529216}"/>
                  </a:ext>
                </a:extLst>
              </p:cNvPr>
              <p:cNvSpPr/>
              <p:nvPr/>
            </p:nvSpPr>
            <p:spPr>
              <a:xfrm>
                <a:off x="0" y="0"/>
                <a:ext cx="336972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69724" h="1913890">
                    <a:moveTo>
                      <a:pt x="0" y="0"/>
                    </a:moveTo>
                    <a:lnTo>
                      <a:pt x="3369724" y="0"/>
                    </a:lnTo>
                    <a:lnTo>
                      <a:pt x="336972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8B6FF">
                  <a:alpha val="80784"/>
                </a:srgbClr>
              </a:solidFill>
            </p:spPr>
          </p:sp>
        </p:grp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462D094-D7A0-40F0-AE45-02504BC9C03C}"/>
                </a:ext>
              </a:extLst>
            </p:cNvPr>
            <p:cNvSpPr/>
            <p:nvPr/>
          </p:nvSpPr>
          <p:spPr>
            <a:xfrm>
              <a:off x="1031082" y="574397"/>
              <a:ext cx="10129837" cy="477341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</p:spPr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9B4F0F69-1914-475F-B2ED-3D460A2D0970}"/>
                </a:ext>
              </a:extLst>
            </p:cNvPr>
            <p:cNvSpPr txBox="1"/>
            <p:nvPr/>
          </p:nvSpPr>
          <p:spPr>
            <a:xfrm>
              <a:off x="1854024" y="5466533"/>
              <a:ext cx="8483954" cy="304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</a:pPr>
              <a:r>
                <a:rPr lang="en-US" sz="1866" b="0" dirty="0">
                  <a:solidFill>
                    <a:srgbClr val="FFFFFF"/>
                  </a:solidFill>
                  <a:latin typeface="+mj-lt"/>
                </a:rPr>
                <a:t>CONTACT US:</a:t>
              </a:r>
            </a:p>
          </p:txBody>
        </p:sp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2F7C1DD8-A59E-47C2-8A27-54C3BE75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011" y="906854"/>
              <a:ext cx="4075623" cy="866069"/>
            </a:xfrm>
            <a:prstGeom prst="rect">
              <a:avLst/>
            </a:prstGeom>
          </p:spPr>
        </p:pic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2020472"/>
            <a:ext cx="8483954" cy="1313509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E18CC5-7A34-4E10-BF9E-B2872EE30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3661356"/>
            <a:ext cx="8483600" cy="868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Open for questions or tagline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</a:extLst>
          </p:cNvPr>
          <p:cNvSpPr/>
          <p:nvPr userDrawn="1"/>
        </p:nvSpPr>
        <p:spPr>
          <a:xfrm>
            <a:off x="0" y="6065154"/>
            <a:ext cx="12192000" cy="85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C776F760-BCCB-4581-9878-AF6624F79E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7797" y="6478239"/>
            <a:ext cx="2485438" cy="34820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Phone #</a:t>
            </a:r>
          </a:p>
        </p:txBody>
      </p:sp>
      <p:sp>
        <p:nvSpPr>
          <p:cNvPr id="16" name="Picture Placeholder 26">
            <a:extLst>
              <a:ext uri="{FF2B5EF4-FFF2-40B4-BE49-F238E27FC236}">
                <a16:creationId xmlns:a16="http://schemas.microsoft.com/office/drawing/2014/main" id="{2AFA070B-283D-4DE0-8B98-EA35606604B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151" y="6098478"/>
            <a:ext cx="2485438" cy="348209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Phone Number</a:t>
            </a:r>
          </a:p>
        </p:txBody>
      </p:sp>
      <p:sp>
        <p:nvSpPr>
          <p:cNvPr id="17" name="Picture Placeholder 26">
            <a:extLst>
              <a:ext uri="{FF2B5EF4-FFF2-40B4-BE49-F238E27FC236}">
                <a16:creationId xmlns:a16="http://schemas.microsoft.com/office/drawing/2014/main" id="{AEA53EFC-56C7-4BC4-9A34-82737F595F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3103" y="6093414"/>
            <a:ext cx="2485438" cy="348209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Email Address</a:t>
            </a:r>
          </a:p>
        </p:txBody>
      </p:sp>
      <p:sp>
        <p:nvSpPr>
          <p:cNvPr id="18" name="Picture Placeholder 26">
            <a:extLst>
              <a:ext uri="{FF2B5EF4-FFF2-40B4-BE49-F238E27FC236}">
                <a16:creationId xmlns:a16="http://schemas.microsoft.com/office/drawing/2014/main" id="{CCE9580B-DF8C-4D0B-BFC0-9388C518F0F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708411" y="6093414"/>
            <a:ext cx="2485438" cy="348209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Website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604D0977-FE56-479E-857C-95CC57ACDD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53104" y="6480515"/>
            <a:ext cx="2485438" cy="345933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Email</a:t>
            </a:r>
          </a:p>
        </p:txBody>
      </p:sp>
      <p:sp>
        <p:nvSpPr>
          <p:cNvPr id="23" name="Picture Placeholder 26">
            <a:extLst>
              <a:ext uri="{FF2B5EF4-FFF2-40B4-BE49-F238E27FC236}">
                <a16:creationId xmlns:a16="http://schemas.microsoft.com/office/drawing/2014/main" id="{1B8D35AC-C2C1-4186-86F6-3159E04C6D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08411" y="6469882"/>
            <a:ext cx="2485437" cy="35656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Related Site</a:t>
            </a:r>
          </a:p>
        </p:txBody>
      </p:sp>
    </p:spTree>
    <p:extLst>
      <p:ext uri="{BB962C8B-B14F-4D97-AF65-F5344CB8AC3E}">
        <p14:creationId xmlns:p14="http://schemas.microsoft.com/office/powerpoint/2010/main" val="3552613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D800-90E3-4C74-AFC1-4896A140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576428"/>
            <a:ext cx="11208764" cy="1180211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DA4FA-34A2-4A33-B962-568EF197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69" y="1783623"/>
            <a:ext cx="5369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E124D-7146-4D31-8C17-3D90164439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2869" y="2629829"/>
            <a:ext cx="5369432" cy="3684588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D6A77-58B4-4595-AF7E-40385018F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84004"/>
            <a:ext cx="5369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C3607-239E-474F-A4C0-FA61FA41AE3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4900"/>
            <a:ext cx="5369432" cy="3684588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FA9E2-D9A9-404D-A4B7-AEDFBF02BB92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43A802BA-CA4B-44F7-91C6-8057F9296D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A255E59-338E-4271-BE2B-B7E1CEF2B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B69BD9-6A84-42F2-AF8F-BEC75F85F9BE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2567901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7B0D-DA7E-4CA9-AE64-8C8B7C99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2230C-396F-4B2C-A1D6-C2B8F3E91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460E5-2709-40FE-8167-16889B65D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8448B4-099B-44B6-8822-9B9A3D3904D9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29501EB5-D028-4662-A678-2CA9367AE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01567-597F-4AB3-AA91-4A0F6D78517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340384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EF3A-BA86-4491-8496-8F101996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D8E98-F849-4619-8230-64A35CB3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6334E4-E69B-41D0-AD41-722B91DDD3A6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DF6CABD-C73A-4FD9-878B-200FB318D5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40C8C-BB06-498B-BBB9-62D021350AA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435000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3DAFC-0127-41EA-A58F-BAC18EF62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8BE6D-DD7E-4A65-8019-1D87CF13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887AD-1479-4019-9065-13363E7C7EB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1787BE1-D469-45A4-B001-F240E6AD8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6969B-9925-483B-996A-209E658A9C7A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594437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23BB98-5781-48DE-B900-EC17EC9D5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83" y="2141539"/>
            <a:ext cx="5090772" cy="39666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6BE78C-36DA-447D-9DB7-B6CD00A2E7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54013" y="2141538"/>
            <a:ext cx="5090771" cy="39666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7DC001-A460-4AA4-9756-5E464B10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3" y="429768"/>
            <a:ext cx="10508401" cy="12618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3AA57-2349-48A5-A28C-85C38E4DCD43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71F19B9-CB42-49C9-9699-53453345A6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D31748-509B-4174-881B-CF66F25FCDC1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3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44FF-A6B6-4399-B7A7-FB3DE91F7FD7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3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EB61-B9F1-4E3B-BF71-3D9690E94015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8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NoOverlay_Logos_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91B446C2-F7BA-442E-9CD7-F00D8C98062E}"/>
              </a:ext>
            </a:extLst>
          </p:cNvPr>
          <p:cNvGrpSpPr/>
          <p:nvPr/>
        </p:nvGrpSpPr>
        <p:grpSpPr>
          <a:xfrm>
            <a:off x="0" y="-33323"/>
            <a:ext cx="12192000" cy="6924646"/>
            <a:chOff x="0" y="0"/>
            <a:chExt cx="3369724" cy="1913890"/>
          </a:xfrm>
          <a:solidFill>
            <a:srgbClr val="0078B3">
              <a:alpha val="90980"/>
            </a:srgbClr>
          </a:solidFill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1B85744-3CD5-4B9B-9379-114272529216}"/>
                </a:ext>
              </a:extLst>
            </p:cNvPr>
            <p:cNvSpPr/>
            <p:nvPr/>
          </p:nvSpPr>
          <p:spPr>
            <a:xfrm>
              <a:off x="0" y="0"/>
              <a:ext cx="3369724" cy="1913890"/>
            </a:xfrm>
            <a:custGeom>
              <a:avLst/>
              <a:gdLst/>
              <a:ahLst/>
              <a:cxnLst/>
              <a:rect l="l" t="t" r="r" b="b"/>
              <a:pathLst>
                <a:path w="3369724" h="1913890">
                  <a:moveTo>
                    <a:pt x="0" y="0"/>
                  </a:moveTo>
                  <a:lnTo>
                    <a:pt x="3369724" y="0"/>
                  </a:lnTo>
                  <a:lnTo>
                    <a:pt x="3369724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2020472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E18CC5-7A34-4E10-BF9E-B2872EE30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4296947"/>
            <a:ext cx="8483600" cy="4978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VENUE . DATE . PRESENTER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</a:extLst>
          </p:cNvPr>
          <p:cNvSpPr/>
          <p:nvPr userDrawn="1"/>
        </p:nvSpPr>
        <p:spPr>
          <a:xfrm>
            <a:off x="0" y="6065155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4A42C-8E6C-46B4-ABE2-37A7D45C97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F5F6C704-D47C-4AA6-9F2D-7160D47418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2622" y="6254967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4A087FA-B233-4296-AB70-E11F103AD7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20F13818-81ED-4B45-A1E2-C937C5A7B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FCB34016-08DD-4C63-9C94-E4C0D43A2F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33E0942-DD83-4BA9-A9B6-FE78C5A3D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3" y="877837"/>
            <a:ext cx="407356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7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2F14-87B7-459B-8F3A-6050C44149D4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2B8D-AC3F-42BE-899A-4B03DF71D9DC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NoOverlay_Logos_ppl_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91B446C2-F7BA-442E-9CD7-F00D8C98062E}"/>
              </a:ext>
            </a:extLst>
          </p:cNvPr>
          <p:cNvGrpSpPr/>
          <p:nvPr/>
        </p:nvGrpSpPr>
        <p:grpSpPr>
          <a:xfrm>
            <a:off x="0" y="-33323"/>
            <a:ext cx="12192000" cy="6924646"/>
            <a:chOff x="0" y="0"/>
            <a:chExt cx="3369724" cy="1913890"/>
          </a:xfrm>
          <a:solidFill>
            <a:srgbClr val="0078B3">
              <a:alpha val="90980"/>
            </a:srgbClr>
          </a:solidFill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1B85744-3CD5-4B9B-9379-114272529216}"/>
                </a:ext>
              </a:extLst>
            </p:cNvPr>
            <p:cNvSpPr/>
            <p:nvPr/>
          </p:nvSpPr>
          <p:spPr>
            <a:xfrm>
              <a:off x="0" y="0"/>
              <a:ext cx="3369724" cy="1913890"/>
            </a:xfrm>
            <a:custGeom>
              <a:avLst/>
              <a:gdLst/>
              <a:ahLst/>
              <a:cxnLst/>
              <a:rect l="l" t="t" r="r" b="b"/>
              <a:pathLst>
                <a:path w="3369724" h="1913890">
                  <a:moveTo>
                    <a:pt x="0" y="0"/>
                  </a:moveTo>
                  <a:lnTo>
                    <a:pt x="3369724" y="0"/>
                  </a:lnTo>
                  <a:lnTo>
                    <a:pt x="3369724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2020472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</a:extLst>
          </p:cNvPr>
          <p:cNvSpPr/>
          <p:nvPr userDrawn="1"/>
        </p:nvSpPr>
        <p:spPr>
          <a:xfrm>
            <a:off x="0" y="6065155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4A42C-8E6C-46B4-ABE2-37A7D45C97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F5F6C704-D47C-4AA6-9F2D-7160D47418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2622" y="6254967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4A087FA-B233-4296-AB70-E11F103AD7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20F13818-81ED-4B45-A1E2-C937C5A7B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FCB34016-08DD-4C63-9C94-E4C0D43A2F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33E0942-DD83-4BA9-A9B6-FE78C5A3D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3" y="877837"/>
            <a:ext cx="4073560" cy="865632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8BA4A347-9255-4DD3-AB5A-8F931EFC05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4075315"/>
            <a:ext cx="8483600" cy="117578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VENUE . DATE . LIST OF PRESENTERS:</a:t>
            </a:r>
          </a:p>
          <a:p>
            <a:pPr lvl="0"/>
            <a:r>
              <a:rPr lang="en-US" dirty="0"/>
              <a:t>Presenter name, Presenter name, Presenter name, Presenter name, Presenter name, Presenter name, Presenter name, Presenter name, Presenter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8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_ppl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2">
            <a:extLst>
              <a:ext uri="{FF2B5EF4-FFF2-40B4-BE49-F238E27FC236}">
                <a16:creationId xmlns:a16="http://schemas.microsoft.com/office/drawing/2014/main" id="{13EFAC77-4030-4DFC-ADB7-A2AAD410D2E6}"/>
              </a:ext>
            </a:extLst>
          </p:cNvPr>
          <p:cNvSpPr/>
          <p:nvPr userDrawn="1"/>
        </p:nvSpPr>
        <p:spPr>
          <a:xfrm>
            <a:off x="0" y="6356350"/>
            <a:ext cx="12192000" cy="501651"/>
          </a:xfrm>
          <a:prstGeom prst="rect">
            <a:avLst/>
          </a:prstGeom>
          <a:solidFill>
            <a:srgbClr val="1A4789"/>
          </a:solid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9F7F98-B24B-47D4-B72E-0A2A02316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1619F-15CA-4AC3-A6CD-68C399CF61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127"/>
            <a:ext cx="12192000" cy="1336699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7FD735B-2657-40E3-9DB0-79CD66A27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3" y="384048"/>
            <a:ext cx="2581833" cy="54864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8" y="2511868"/>
            <a:ext cx="11498913" cy="6353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1456012"/>
            <a:ext cx="11498913" cy="102591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9E7DD9-B15E-4E31-B203-CD0339FBC157}"/>
              </a:ext>
            </a:extLst>
          </p:cNvPr>
          <p:cNvCxnSpPr/>
          <p:nvPr userDrawn="1"/>
        </p:nvCxnSpPr>
        <p:spPr>
          <a:xfrm>
            <a:off x="332868" y="3237614"/>
            <a:ext cx="11498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48C8447-F9D3-440C-A55B-AEC1B134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254" y="3447604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46511F3-61C8-449F-8A8A-5D0B9AF32A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868" y="3444482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AA42483-8AAE-4C0E-BCC8-D7E6213CCF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868" y="4375494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5980D69-5021-4010-BEFC-E2F88BE45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254" y="4373188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BC4ECB51-4C38-4CDB-AA25-B1E112769B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868" y="5306507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BFC90B6-C1C5-4BEA-93E0-04BF79F3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254" y="5304590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AE0C172-A7F2-4AB1-BDC0-76960EBF14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7909" y="3444482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CDD9E64C-B06F-46D7-8949-A562DEB987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3295" y="3441547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83DB298-0154-42CD-9119-FF099DE33F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7909" y="4381478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365254A-5514-45A0-9293-FC9AB715BB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3295" y="4384411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761F4B18-358C-48F5-8608-70EBE4C132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7909" y="5311558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A0925C06-B2F3-4E0F-8CF0-0C121AC9C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03295" y="5311558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4505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Slide_Images_mt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1B9FDE4-DFAB-4075-9765-0059F1DE8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8BE8C3-19EF-492F-87FE-904477CCB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-2211"/>
            <a:ext cx="12192000" cy="13208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7FD735B-2657-40E3-9DB0-79CD66A27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3" y="384048"/>
            <a:ext cx="2581833" cy="5486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236B79C-2D7D-444F-B296-D949E1388BAD}"/>
              </a:ext>
            </a:extLst>
          </p:cNvPr>
          <p:cNvSpPr/>
          <p:nvPr userDrawn="1"/>
        </p:nvSpPr>
        <p:spPr>
          <a:xfrm>
            <a:off x="0" y="1320800"/>
            <a:ext cx="12191999" cy="553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098B6F0-4C31-4BEF-8D1E-C361C654CBE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0427759"/>
              </p:ext>
            </p:extLst>
          </p:nvPr>
        </p:nvGraphicFramePr>
        <p:xfrm>
          <a:off x="177801" y="2195506"/>
          <a:ext cx="11836395" cy="44635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67279">
                  <a:extLst>
                    <a:ext uri="{9D8B030D-6E8A-4147-A177-3AD203B41FA5}">
                      <a16:colId xmlns:a16="http://schemas.microsoft.com/office/drawing/2014/main" val="1558000712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3194800568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2603041073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2345689739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2222229553"/>
                    </a:ext>
                  </a:extLst>
                </a:gridCol>
              </a:tblGrid>
              <a:tr h="1674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536626"/>
                  </a:ext>
                </a:extLst>
              </a:tr>
              <a:tr h="6171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268848"/>
                  </a:ext>
                </a:extLst>
              </a:tr>
              <a:tr h="1528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7921380"/>
                  </a:ext>
                </a:extLst>
              </a:tr>
              <a:tr h="6430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051580"/>
                  </a:ext>
                </a:extLst>
              </a:tr>
            </a:tbl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CB8F3C-D544-4396-9681-9EFBD1C607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5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431D8F-323E-4E63-AF1C-E87B1655A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3855494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34CC8DF3-FABF-4C2B-998B-63D2796566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714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F9D0D20B-4223-43F5-A7FE-2239EE9FE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463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B21340D-D19D-4D47-AB0D-BF84224750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212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5DE1678-F08B-430F-8738-BFA2EABE4F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961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A7431C1-B4C5-43DE-B405-9F50781397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579" y="4662494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38E2A910-7FFC-4F75-BB11-5211B1FD47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479" y="4662494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7A0E95C1-58B6-4A61-A138-8C66AF3FEEE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46377" y="4662494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51E28C14-A295-4BC8-BD25-B5B4218DDE2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21279" y="462598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027BCA96-FFD0-45E5-9441-F3A9A825C5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96179" y="4662494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04F9B83-A538-4070-AD29-5A92DE744B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52700" y="3860432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D48703D-DFD6-4E16-8EDF-09CE8D71A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27600" y="3860432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D31DCACF-B06F-4FB2-A413-2328886BB9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3448" y="3860432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C6857B7-56D9-4654-A0E2-AFF8358524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8822" y="3855494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272F2A-DFC4-4C84-9D40-A3A55BC8A8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66020" y="6024421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1D8DD25-97C0-4B26-B649-8D123FAF91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2500" y="6031803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D86D9DA-7BBE-4A7B-A2D9-CE78D1ED7B4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14240" y="6024421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F0E00F5-F720-43F0-8E9E-A23FDEB86F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7440" y="6024421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D54BE24-0410-4AC9-9B3E-899EF807A4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9180" y="6024421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BA3E56D-7B9D-4100-9222-0CB7DA6ECC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56133" y="1434619"/>
            <a:ext cx="5053013" cy="55577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TEAM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838C11-78BB-4CFC-871A-CBA8DBD1A86D}"/>
              </a:ext>
            </a:extLst>
          </p:cNvPr>
          <p:cNvCxnSpPr/>
          <p:nvPr userDrawn="1"/>
        </p:nvCxnSpPr>
        <p:spPr>
          <a:xfrm>
            <a:off x="217754" y="2032447"/>
            <a:ext cx="1179644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6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0331564-3DC5-4336-B8C5-979618F3B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  <p:sp>
        <p:nvSpPr>
          <p:cNvPr id="16" name="AutoShape 22">
            <a:extLst>
              <a:ext uri="{FF2B5EF4-FFF2-40B4-BE49-F238E27FC236}">
                <a16:creationId xmlns:a16="http://schemas.microsoft.com/office/drawing/2014/main" id="{13EFAC77-4030-4DFC-ADB7-A2AAD410D2E6}"/>
              </a:ext>
            </a:extLst>
          </p:cNvPr>
          <p:cNvSpPr/>
          <p:nvPr userDrawn="1"/>
        </p:nvSpPr>
        <p:spPr>
          <a:xfrm>
            <a:off x="0" y="6356350"/>
            <a:ext cx="12192000" cy="501651"/>
          </a:xfrm>
          <a:prstGeom prst="rect">
            <a:avLst/>
          </a:prstGeom>
          <a:solidFill>
            <a:srgbClr val="1A4789"/>
          </a:solid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BE8C3-19EF-492F-87FE-904477CCB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7FD735B-2657-40E3-9DB0-79CD66A27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3" y="384048"/>
            <a:ext cx="2581833" cy="54864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87" y="4397760"/>
            <a:ext cx="2197683" cy="467347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69BE58-9A5E-4D00-8A76-B85A0B059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407" y="6481643"/>
            <a:ext cx="2844800" cy="2349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1453855"/>
            <a:ext cx="11478132" cy="789615"/>
          </a:xfrm>
        </p:spPr>
        <p:txBody>
          <a:bodyPr/>
          <a:lstStyle>
            <a:lvl1pPr algn="ctr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D77AB2-75CD-456F-8DEC-9805E5512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87" y="4873142"/>
            <a:ext cx="2197683" cy="613617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9984D6-3BDC-462C-829F-F0360B8CC4C3}"/>
              </a:ext>
            </a:extLst>
          </p:cNvPr>
          <p:cNvCxnSpPr/>
          <p:nvPr userDrawn="1"/>
        </p:nvCxnSpPr>
        <p:spPr>
          <a:xfrm>
            <a:off x="332868" y="4287121"/>
            <a:ext cx="11478132" cy="0"/>
          </a:xfrm>
          <a:prstGeom prst="line">
            <a:avLst/>
          </a:prstGeom>
          <a:ln w="34925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EEA3147-FF47-4B77-8314-1556F4D66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987" y="5500302"/>
            <a:ext cx="2197682" cy="72697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18C2B99-7851-46BE-AE26-BA608AE287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07400" y="2368763"/>
            <a:ext cx="2197683" cy="467347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Date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E4379DD-A5DB-4542-B121-20A2F88CB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7399" y="2851019"/>
            <a:ext cx="2197683" cy="613617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CCD8223-36DC-4F8D-A247-AE79EED7F7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7399" y="3475089"/>
            <a:ext cx="2197682" cy="72697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1F4C8336-13A9-4A88-ACCE-DBC835396F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4965" y="4403984"/>
            <a:ext cx="2197683" cy="467347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Date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B53D88C7-2721-4CE7-A089-AFF8D84A23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4964" y="4897238"/>
            <a:ext cx="2197683" cy="613617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52F9461-C060-4CCD-9D11-2C46E79D48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34965" y="5536762"/>
            <a:ext cx="2197682" cy="72697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7CD30BA-130A-48C3-906F-3E6A1197A1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5625" y="2364863"/>
            <a:ext cx="2197683" cy="467347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Date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E11D997-F2FF-4449-88D3-4CA3293762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5624" y="2861472"/>
            <a:ext cx="2197683" cy="613617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2A90D83-FE02-4E73-A458-6DCED20006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5624" y="3507752"/>
            <a:ext cx="2197682" cy="72697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129888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376C92-7EDA-4D99-B026-E5CD3FB9D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8" y="2085181"/>
            <a:ext cx="11020931" cy="3983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634324"/>
            <a:ext cx="1102093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</p:spTree>
    <p:extLst>
      <p:ext uri="{BB962C8B-B14F-4D97-AF65-F5344CB8AC3E}">
        <p14:creationId xmlns:p14="http://schemas.microsoft.com/office/powerpoint/2010/main" val="38164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C547F-AB86-4365-9215-86D6892D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365125"/>
            <a:ext cx="11020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6BBD2-E051-4D8C-8D47-9A6A7A295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68" y="1825625"/>
            <a:ext cx="11020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42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2" r:id="rId3"/>
    <p:sldLayoutId id="2147483675" r:id="rId4"/>
    <p:sldLayoutId id="2147483745" r:id="rId5"/>
    <p:sldLayoutId id="2147483670" r:id="rId6"/>
    <p:sldLayoutId id="2147483712" r:id="rId7"/>
    <p:sldLayoutId id="2147483720" r:id="rId8"/>
    <p:sldLayoutId id="2147483683" r:id="rId9"/>
    <p:sldLayoutId id="2147483707" r:id="rId10"/>
    <p:sldLayoutId id="2147483700" r:id="rId11"/>
    <p:sldLayoutId id="2147483692" r:id="rId12"/>
    <p:sldLayoutId id="2147483693" r:id="rId13"/>
    <p:sldLayoutId id="2147483684" r:id="rId14"/>
    <p:sldLayoutId id="2147483689" r:id="rId15"/>
    <p:sldLayoutId id="2147483696" r:id="rId16"/>
    <p:sldLayoutId id="2147483723" r:id="rId17"/>
    <p:sldLayoutId id="2147483678" r:id="rId18"/>
    <p:sldLayoutId id="2147483682" r:id="rId19"/>
    <p:sldLayoutId id="2147483709" r:id="rId20"/>
    <p:sldLayoutId id="2147483677" r:id="rId21"/>
    <p:sldLayoutId id="2147483650" r:id="rId22"/>
    <p:sldLayoutId id="2147483708" r:id="rId23"/>
    <p:sldLayoutId id="2147483654" r:id="rId24"/>
    <p:sldLayoutId id="2147483743" r:id="rId25"/>
    <p:sldLayoutId id="2147483744" r:id="rId26"/>
    <p:sldLayoutId id="2147483694" r:id="rId27"/>
    <p:sldLayoutId id="2147483721" r:id="rId28"/>
    <p:sldLayoutId id="2147483697" r:id="rId29"/>
    <p:sldLayoutId id="2147483698" r:id="rId30"/>
    <p:sldLayoutId id="2147483699" r:id="rId31"/>
    <p:sldLayoutId id="2147483705" r:id="rId32"/>
    <p:sldLayoutId id="2147483653" r:id="rId33"/>
    <p:sldLayoutId id="2147483657" r:id="rId34"/>
    <p:sldLayoutId id="2147483658" r:id="rId35"/>
    <p:sldLayoutId id="2147483659" r:id="rId36"/>
    <p:sldLayoutId id="2147483663" r:id="rId37"/>
    <p:sldLayoutId id="2147483746" r:id="rId38"/>
    <p:sldLayoutId id="2147483747" r:id="rId39"/>
    <p:sldLayoutId id="2147483748" r:id="rId40"/>
    <p:sldLayoutId id="2147483749" r:id="rId4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product/TIP-63-Medications-for-Opioid-Use-Disorder-Full-Document/PEP21-02-01-002" TargetMode="External"/><Relationship Id="rId2" Type="http://schemas.openxmlformats.org/officeDocument/2006/relationships/hyperlink" Target="https://www.asam.org/quality-care/clinical-guidelines/national-practice-guideline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D851E0-6B22-477E-B38E-2296CA4D3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Challenges in the Care for Opioid Use Disorder: A Multisite Study of Mortality among people who Discontinue Buprenorphine Treatment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F2132-71A8-40D7-B7F0-FB67BE4106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4201" y="3582099"/>
            <a:ext cx="8483600" cy="1212683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5600" b="1" dirty="0">
                <a:latin typeface="+mj-lt"/>
                <a:cs typeface="Times" panose="02020603050405020304" pitchFamily="18" charset="0"/>
              </a:rPr>
              <a:t>Ingrid A. Binswanger, MD, MPH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latin typeface="+mj-lt"/>
                <a:ea typeface="Calibri" panose="020F0502020204030204" pitchFamily="34" charset="0"/>
                <a:cs typeface="Times" panose="02020603050405020304" pitchFamily="18" charset="0"/>
              </a:rPr>
              <a:t>Senior Clinician Investigator,  Institute for Health Research, Kaiser Permanente Colorado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latin typeface="+mj-lt"/>
                <a:ea typeface="Calibri" panose="020F0502020204030204" pitchFamily="34" charset="0"/>
                <a:cs typeface="Times" panose="02020603050405020304" pitchFamily="18" charset="0"/>
              </a:rPr>
              <a:t>Chemical Dependency Treatment Services, Colorado Permanente Medical Group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+mj-lt"/>
                <a:ea typeface="Calibri" panose="020F0502020204030204" pitchFamily="34" charset="0"/>
                <a:cs typeface="Times" panose="02020603050405020304" pitchFamily="18" charset="0"/>
              </a:rPr>
              <a:t>Associate Professor and Director of Substance Use and Harm Reduction Research Development, University of Colorado School of Medicine</a:t>
            </a:r>
            <a:endParaRPr lang="en-US" sz="5600" dirty="0">
              <a:effectLst/>
              <a:latin typeface="+mj-lt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latin typeface="+mj-lt"/>
                <a:ea typeface="Calibri" panose="020F0502020204030204" pitchFamily="34" charset="0"/>
                <a:cs typeface="Times" panose="02020603050405020304" pitchFamily="18" charset="0"/>
              </a:rPr>
              <a:t>Adjunct Professor, Health Systems Science, Bernard J. Tyson Kaiser Permanente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600" dirty="0">
              <a:effectLst/>
              <a:latin typeface="+mj-lt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latin typeface="+mj-lt"/>
                <a:ea typeface="Calibri" panose="020F0502020204030204" pitchFamily="34" charset="0"/>
                <a:cs typeface="Times" panose="02020603050405020304" pitchFamily="18" charset="0"/>
              </a:rPr>
              <a:t>Scientific Data Resources Forum, HCSRN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+mj-lt"/>
                <a:ea typeface="Calibri" panose="020F0502020204030204" pitchFamily="34" charset="0"/>
                <a:cs typeface="Times" panose="02020603050405020304" pitchFamily="18" charset="0"/>
              </a:rPr>
              <a:t>November 14, 2023</a:t>
            </a:r>
            <a:endParaRPr lang="en-US" sz="5600" dirty="0">
              <a:effectLst/>
              <a:latin typeface="+mj-lt"/>
              <a:ea typeface="Calibri" panose="020F0502020204030204" pitchFamily="34" charset="0"/>
              <a:cs typeface="Times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949088-EF43-4C32-95E2-FD1D3E31FC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D27B43-893F-449A-B2BF-C88E4A17E3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A30CE5-11D5-4252-9A5D-17FC6963E2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D80122-1ECC-410F-8BDB-DF4F5EB3A6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B9F2AB-872C-42C2-2873-FBAB389385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4806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15B785-C776-5E22-7D1E-90A3F5D59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Prevalence increased in early 2000s</a:t>
            </a:r>
          </a:p>
          <a:p>
            <a:pPr>
              <a:spcBef>
                <a:spcPts val="600"/>
              </a:spcBef>
            </a:pPr>
            <a:r>
              <a:rPr lang="en-US" dirty="0"/>
              <a:t>Estimated prevalence appears stable from 2016-2019</a:t>
            </a:r>
          </a:p>
          <a:p>
            <a:pPr>
              <a:spcBef>
                <a:spcPts val="600"/>
              </a:spcBef>
            </a:pPr>
            <a:r>
              <a:rPr lang="en-US" dirty="0"/>
              <a:t>6.7-7.6 million adolescents and adults with OUD</a:t>
            </a:r>
          </a:p>
          <a:p>
            <a:pPr>
              <a:spcBef>
                <a:spcPts val="600"/>
              </a:spcBef>
            </a:pPr>
            <a:r>
              <a:rPr lang="en-US" dirty="0"/>
              <a:t>2.04-2.77% of the population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altLang="en-US" sz="3600" dirty="0">
                <a:latin typeface="+mn-lt"/>
                <a:cs typeface="Arial" panose="020B0604020202020204" pitchFamily="34" charset="0"/>
              </a:rPr>
              <a:t>Estimated prevalence of opioid use disorder (OUD) in the United States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6965D-A7D2-F58C-AED6-1B480D068DA3}"/>
              </a:ext>
            </a:extLst>
          </p:cNvPr>
          <p:cNvSpPr txBox="1"/>
          <p:nvPr/>
        </p:nvSpPr>
        <p:spPr>
          <a:xfrm>
            <a:off x="5114383" y="5854344"/>
            <a:ext cx="674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Keyes K, et al Drug and Alcohol Dependence, 2022</a:t>
            </a:r>
          </a:p>
        </p:txBody>
      </p:sp>
    </p:spTree>
    <p:extLst>
      <p:ext uri="{BB962C8B-B14F-4D97-AF65-F5344CB8AC3E}">
        <p14:creationId xmlns:p14="http://schemas.microsoft.com/office/powerpoint/2010/main" val="48917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B895E-6524-6488-24CD-350B3154A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8130" y="1959887"/>
            <a:ext cx="9338387" cy="3983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Buprenorphine/naloxone or buprenorphine: sublingual can be dispensed at regular pharmacy (Suboxone, Subutex) and intramuscular extended-release injection (</a:t>
            </a:r>
            <a:r>
              <a:rPr lang="en-US" dirty="0" err="1"/>
              <a:t>Sublocade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Methadone: oral, generally liquid form through licensed opioid treatment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Intramuscular extended-release (XR) naltrexone, generally office-based procedure (Vivitrol)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3EB12-EFE3-3275-12E1-D3041FEA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FDA approved options for OUD treatment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5F595-B4F7-7065-0868-201158E93B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11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F8C168-D09E-60BB-099B-7004A084B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541" y="3351791"/>
            <a:ext cx="851195" cy="8511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400727B-2E14-1889-FD54-161823FD3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541" y="4898114"/>
            <a:ext cx="795784" cy="79578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3561FB3-4E58-70FD-CF49-BF89610EC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851" y="1969290"/>
            <a:ext cx="779885" cy="7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2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09BA-BDFB-41F2-B3DD-AF979E4DC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8" y="2102598"/>
            <a:ext cx="11020931" cy="3983700"/>
          </a:xfrm>
        </p:spPr>
        <p:txBody>
          <a:bodyPr>
            <a:normAutofit/>
          </a:bodyPr>
          <a:lstStyle/>
          <a:p>
            <a:r>
              <a:rPr lang="en-US" sz="2400" dirty="0"/>
              <a:t>&gt;</a:t>
            </a:r>
            <a:r>
              <a:rPr lang="en-US" sz="2000" dirty="0"/>
              <a:t>30 studies of sublingual (SL) buprenorphine (or SL buprenorphine/naloxone)</a:t>
            </a:r>
          </a:p>
          <a:p>
            <a:r>
              <a:rPr lang="en-US" sz="2000" dirty="0"/>
              <a:t>Intervention durations of 2 weeks to 52 weeks</a:t>
            </a:r>
          </a:p>
          <a:p>
            <a:r>
              <a:rPr lang="en-US" sz="2000" dirty="0"/>
              <a:t>Compared SL buprenorphine to methadone, XR naltrexone or placebo</a:t>
            </a:r>
          </a:p>
          <a:p>
            <a:r>
              <a:rPr lang="en-US" sz="2000" dirty="0"/>
              <a:t>Methadone had higher retention rates than SL buprenorphine</a:t>
            </a:r>
          </a:p>
          <a:p>
            <a:r>
              <a:rPr lang="en-US" sz="2000" dirty="0"/>
              <a:t>Buprenorphine and XR naltrexone had similar retention rates</a:t>
            </a:r>
          </a:p>
          <a:p>
            <a:r>
              <a:rPr lang="en-US" sz="2000" dirty="0"/>
              <a:t>Buprenorphine had higher retention than placebo, with dose response </a:t>
            </a:r>
          </a:p>
          <a:p>
            <a:r>
              <a:rPr lang="en-US" sz="2000" dirty="0"/>
              <a:t>No difference in use of opioids (relapse) in all comparisons except buprenorphine high dose (&gt;16 mg) to placebo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E5683-F5AF-40F8-99D9-3BF76620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Buprenorphine extensively studied in randomized controlled trials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117F0-85E7-4C4E-9D2B-4F5E7AB834D0}"/>
              </a:ext>
            </a:extLst>
          </p:cNvPr>
          <p:cNvSpPr txBox="1"/>
          <p:nvPr/>
        </p:nvSpPr>
        <p:spPr>
          <a:xfrm>
            <a:off x="261257" y="5917021"/>
            <a:ext cx="11597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Lee, Nunes, Novo, et al. Lancet. </a:t>
            </a:r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2018;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Mattick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et al. Cochrane Database Syst Rev. 2014. </a:t>
            </a: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msgothic"/>
                <a:cs typeface="msgothic"/>
              </a:rPr>
              <a:t>Cornish, et al. BMJ. 2010, &amp; others</a:t>
            </a:r>
            <a:endParaRPr lang="en-GB" altLang="en-US" sz="1400" i="1" dirty="0">
              <a:solidFill>
                <a:schemeClr val="tx1">
                  <a:lumMod val="50000"/>
                  <a:lumOff val="50000"/>
                </a:schemeClr>
              </a:solidFill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056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7FBFA-1E5C-4D84-8DD1-2B377EEC5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900" y="2124207"/>
            <a:ext cx="9401175" cy="3228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400" dirty="0"/>
              <a:t>Retention 40-50% and other opioid use or relapse 50-60% </a:t>
            </a:r>
          </a:p>
          <a:p>
            <a:pPr>
              <a:defRPr/>
            </a:pPr>
            <a:r>
              <a:rPr lang="en-US" sz="2400" dirty="0"/>
              <a:t>Overdose and all-cause mortality lower during treatment than off treatment </a:t>
            </a:r>
            <a:endParaRPr lang="en-US" sz="2400" dirty="0">
              <a:cs typeface="Calibri"/>
            </a:endParaRPr>
          </a:p>
          <a:p>
            <a:pPr>
              <a:defRPr/>
            </a:pPr>
            <a:r>
              <a:rPr lang="en-US" sz="2400" dirty="0"/>
              <a:t>Longer retention associated with lower relapse rates and improved survival</a:t>
            </a:r>
            <a:endParaRPr lang="en-US" sz="2400" dirty="0">
              <a:cs typeface="Calibri"/>
            </a:endParaRPr>
          </a:p>
          <a:p>
            <a:pPr>
              <a:defRPr/>
            </a:pPr>
            <a:r>
              <a:rPr lang="en-US" sz="2400" dirty="0"/>
              <a:t>First 4 weeks off treatment riskier than remaining time (&gt;4 weeks) off treatment</a:t>
            </a:r>
            <a:endParaRPr lang="en-US" sz="2400" dirty="0">
              <a:cs typeface="Calibri"/>
            </a:endParaRP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27CF2-0950-4112-A082-4ECFE1FA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Buprenorphine retention associated with lower mortality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2C54A-4E6F-43D1-9EA8-2A0B272471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CBDB445F-9C4A-44E6-8BC0-B0747E529A5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3EDA0-2E4F-464C-B6B9-8024F6BFF027}"/>
              </a:ext>
            </a:extLst>
          </p:cNvPr>
          <p:cNvSpPr txBox="1"/>
          <p:nvPr/>
        </p:nvSpPr>
        <p:spPr>
          <a:xfrm>
            <a:off x="505098" y="5776493"/>
            <a:ext cx="1148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msgothic"/>
                <a:cs typeface="msgothic"/>
              </a:rPr>
              <a:t>Cornish, et al. BMJ. 2010.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Mattick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et al. Cochrane Database Syst Rev. 2014. Lee, Nunes, Novo, et al., Lancet. </a:t>
            </a:r>
            <a:r>
              <a:rPr lang="en-US" sz="140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Sordo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et al. BMJ 2017. Larochelle MR, et all, Ann Intern Med. 2018; 169:137–45.</a:t>
            </a:r>
            <a:endParaRPr lang="en-GB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msgothic"/>
              <a:cs typeface="msgothic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610810-08EA-364C-6941-5F60343E6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76" y="2846519"/>
            <a:ext cx="1415046" cy="14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BF5448-31B6-3265-8499-66FBC9975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41679"/>
              </p:ext>
            </p:extLst>
          </p:nvPr>
        </p:nvGraphicFramePr>
        <p:xfrm>
          <a:off x="555535" y="423966"/>
          <a:ext cx="10937381" cy="535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31">
                  <a:extLst>
                    <a:ext uri="{9D8B030D-6E8A-4147-A177-3AD203B41FA5}">
                      <a16:colId xmlns:a16="http://schemas.microsoft.com/office/drawing/2014/main" val="77777284"/>
                    </a:ext>
                  </a:extLst>
                </a:gridCol>
                <a:gridCol w="2629981">
                  <a:extLst>
                    <a:ext uri="{9D8B030D-6E8A-4147-A177-3AD203B41FA5}">
                      <a16:colId xmlns:a16="http://schemas.microsoft.com/office/drawing/2014/main" val="2462220150"/>
                    </a:ext>
                  </a:extLst>
                </a:gridCol>
                <a:gridCol w="3949824">
                  <a:extLst>
                    <a:ext uri="{9D8B030D-6E8A-4147-A177-3AD203B41FA5}">
                      <a16:colId xmlns:a16="http://schemas.microsoft.com/office/drawing/2014/main" val="752619313"/>
                    </a:ext>
                  </a:extLst>
                </a:gridCol>
                <a:gridCol w="2734345">
                  <a:extLst>
                    <a:ext uri="{9D8B030D-6E8A-4147-A177-3AD203B41FA5}">
                      <a16:colId xmlns:a16="http://schemas.microsoft.com/office/drawing/2014/main" val="1122290456"/>
                    </a:ext>
                  </a:extLst>
                </a:gridCol>
              </a:tblGrid>
              <a:tr h="753222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retention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Positively associated with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Positively associated with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76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 discontinued within 1 year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 race, higher comorbidity score, and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emergency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dept. visits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6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Medicaid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 discontinued before 30 days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ose ≤ 4 mg, male, young, Black, Hispanic, capitated insurance, comorbid substance use disorders, comorbid chronic pain, hepatitis C, inpatient care, overdose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Antidepressant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2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ivately insured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discontinued within 1 year, and 86% </a:t>
                      </a:r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within </a:t>
                      </a: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Psychiatric hospitalization, emergency department visits, and other substance use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Older age and outpatient psychotherapy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2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Commercially insured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 discontinued before 30 days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Lower initial dose (≤ 4 mg) and lower days supply (≤ 7 days vs. &gt;28 days) </a:t>
                      </a:r>
                    </a:p>
                    <a:p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(Lower days supply also assoc. with AEs)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89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Office-based opioid treatment collaborative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Emerging adults (18-25) </a:t>
                      </a:r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discontinuation at 3 months vs. 22% for older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Younger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0692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3F4BC6-B9D2-674B-9364-CADFC3F16487}"/>
              </a:ext>
            </a:extLst>
          </p:cNvPr>
          <p:cNvSpPr txBox="1"/>
          <p:nvPr/>
        </p:nvSpPr>
        <p:spPr>
          <a:xfrm>
            <a:off x="332868" y="6040286"/>
            <a:ext cx="11859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Manhapra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A, Petrakis I,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Rosenheck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R. Am J Addict. 2017;26:572–80; Samples H, Williams AR,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Olfson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M et al., J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Subst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Abuse Treat. 2018; 95:9–17.</a:t>
            </a:r>
          </a:p>
        </p:txBody>
      </p:sp>
    </p:spTree>
    <p:extLst>
      <p:ext uri="{BB962C8B-B14F-4D97-AF65-F5344CB8AC3E}">
        <p14:creationId xmlns:p14="http://schemas.microsoft.com/office/powerpoint/2010/main" val="355778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5278-1BB7-482B-B6FF-0C0818AFE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858" y="2085181"/>
            <a:ext cx="10940941" cy="398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71600" lvl="3" indent="0">
              <a:spcBef>
                <a:spcPts val="600"/>
              </a:spcBef>
              <a:buNone/>
            </a:pPr>
            <a:r>
              <a:rPr lang="en-US" sz="2000" dirty="0"/>
              <a:t>If patients want to stop treatment:</a:t>
            </a: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Make patients aware of the risks of opioid overdose and death if they use other opioids</a:t>
            </a:r>
            <a:endParaRPr lang="en-US" sz="2000" dirty="0">
              <a:cs typeface="Calibri"/>
            </a:endParaRP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Discuss treatment alternatives</a:t>
            </a:r>
            <a:endParaRPr lang="en-US" sz="2000" dirty="0">
              <a:cs typeface="Calibri"/>
            </a:endParaRP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Discuss naloxone to prevent fatal overdose </a:t>
            </a:r>
            <a:endParaRPr lang="en-US" sz="2000" dirty="0">
              <a:cs typeface="Calibri"/>
            </a:endParaRP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Taper buprenorphine slowly</a:t>
            </a:r>
            <a:endParaRPr lang="en-US" sz="2000" dirty="0">
              <a:cs typeface="Calibri"/>
            </a:endParaRP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Monitor closely</a:t>
            </a:r>
            <a:endParaRPr lang="en-US" sz="2000" dirty="0">
              <a:cs typeface="Calibri"/>
            </a:endParaRP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Remain in treatment past discontinuation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852FB-7A7A-4BC6-A203-E2BDA595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Current ASAM and SAMHSA Guidelines: No time limit on treatment for 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A60-7000-49C2-AB35-D7544D9FB4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268B0-670A-4528-91A2-9A5B48449ABA}"/>
              </a:ext>
            </a:extLst>
          </p:cNvPr>
          <p:cNvSpPr txBox="1"/>
          <p:nvPr/>
        </p:nvSpPr>
        <p:spPr>
          <a:xfrm>
            <a:off x="171836" y="5745715"/>
            <a:ext cx="1118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ASAM National Practice Guideline for the Treatment of Opioid Use Disorder – 2020 Focused Update</a:t>
            </a: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 63: Medications for Opioid Use Disorder - Full Document | SAMHSA Publications and Digital Products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88CB58B-7920-014C-636B-CEE816E47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109" y="2867749"/>
            <a:ext cx="1047699" cy="10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2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7122-1F79-4B18-BF40-44DEEEB9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Preferences</a:t>
            </a:r>
          </a:p>
          <a:p>
            <a:pPr lvl="1">
              <a:defRPr/>
            </a:pPr>
            <a:r>
              <a:rPr lang="en-US" sz="1800" dirty="0"/>
              <a:t>Patients do not necessarily want to stay on indefinite treatment</a:t>
            </a:r>
          </a:p>
          <a:p>
            <a:pPr lvl="1">
              <a:defRPr/>
            </a:pPr>
            <a:r>
              <a:rPr lang="en-US" sz="1800" dirty="0"/>
              <a:t>At onset of treatment, &gt;25% do not want to stay on buprenorphine longer than 6 months</a:t>
            </a:r>
          </a:p>
          <a:p>
            <a:pPr>
              <a:defRPr/>
            </a:pPr>
            <a:r>
              <a:rPr lang="en-US" sz="1800" dirty="0"/>
              <a:t>Barriers to retention</a:t>
            </a:r>
          </a:p>
          <a:p>
            <a:pPr lvl="1">
              <a:defRPr/>
            </a:pPr>
            <a:r>
              <a:rPr lang="en-US" sz="1800" dirty="0"/>
              <a:t>Life obligations</a:t>
            </a:r>
          </a:p>
          <a:p>
            <a:pPr lvl="1">
              <a:defRPr/>
            </a:pPr>
            <a:r>
              <a:rPr lang="en-US" sz="1800" dirty="0"/>
              <a:t>Dissatisfaction with the medication</a:t>
            </a:r>
          </a:p>
          <a:p>
            <a:pPr lvl="1">
              <a:defRPr/>
            </a:pPr>
            <a:r>
              <a:rPr lang="en-US" sz="1800" dirty="0"/>
              <a:t>Conflicts with program staff</a:t>
            </a:r>
          </a:p>
          <a:p>
            <a:pPr lvl="1">
              <a:defRPr/>
            </a:pPr>
            <a:r>
              <a:rPr lang="en-US" sz="1800" dirty="0"/>
              <a:t>Difficulty adhering to program requirements</a:t>
            </a:r>
          </a:p>
          <a:p>
            <a:pPr lvl="1">
              <a:defRPr/>
            </a:pPr>
            <a:r>
              <a:rPr lang="en-US" sz="1800" dirty="0"/>
              <a:t>Incarceration</a:t>
            </a:r>
          </a:p>
          <a:p>
            <a:pPr lvl="1">
              <a:defRPr/>
            </a:pPr>
            <a:r>
              <a:rPr lang="en-US" sz="1800" dirty="0"/>
              <a:t>Substance use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F70E0-1135-4652-9AC6-56181485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Patient preferences and program requirements contribute to treatment discontinuation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786D9-B193-4984-9311-C9D15920D7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FBE2E-949A-4CAC-9787-7E37EBFFB3A4}"/>
              </a:ext>
            </a:extLst>
          </p:cNvPr>
          <p:cNvSpPr txBox="1"/>
          <p:nvPr/>
        </p:nvSpPr>
        <p:spPr>
          <a:xfrm>
            <a:off x="773708" y="5485012"/>
            <a:ext cx="11226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Gryczynski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J, Mitchell SG, Jaffe JH, et al. JSAT. 2014;46:356–61. 14. </a:t>
            </a:r>
          </a:p>
          <a:p>
            <a:pPr algn="r"/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Gryczynski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J, Mitchell SG, Jaffe JH, et al. JSAT. 2013;45:287–92. 15. </a:t>
            </a: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Stein MD,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Cioe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P, Friedmann PD. JGIM. 2005;20:1038–41.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6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01C3-B5B4-4F1A-938D-CC92C7AF1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Need evidence to inform conversations with patients about buprenorphine discontinuation, particularly those who have already decided to do so – When? How? With what support?</a:t>
            </a:r>
          </a:p>
          <a:p>
            <a:r>
              <a:rPr lang="en-US" sz="2000" dirty="0"/>
              <a:t>Difficult to study: not ethical to randomize to buprenorphine taper</a:t>
            </a:r>
          </a:p>
          <a:p>
            <a:r>
              <a:rPr lang="en-US" sz="2000" dirty="0"/>
              <a:t>Numerous potential confounders in observational studies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181EA-9616-4CCD-BB7D-CEBC655F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Can we honor patient preferences for buprenorphine discontinuation while maximizing positive outcomes?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16AE-F568-40F1-B906-BE4E580890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F0AC-974E-42E8-9CD2-8C700AF5E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7" y="1568346"/>
            <a:ext cx="11020931" cy="398370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Examine the association between buprenorphine treatment length and mortality and overdose risk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Is there an optimal period after which patients can safely discontinue buprenorphine treatment?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F2660-1769-4E8E-ACC3-3C6D3A6F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907C-C7F1-4E59-98F9-EA334E1218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23DA-E21E-4DD0-A83C-7D12E8DCC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8 integrated health systems representing an insurance plan and care delivery system serving between 270,000-4.7 million people</a:t>
            </a:r>
          </a:p>
          <a:p>
            <a:r>
              <a:rPr lang="en-US" sz="2000" dirty="0"/>
              <a:t>OUD care delivered through internal or contracted specialty treatment programs or primary care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74918-F90C-42F5-BCDD-7ADA6D72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9764E-D71B-449E-93B4-0D68633886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D68B-9F2A-4BAD-B27F-9D839418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Acknowledgements and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5851-0D8F-4B07-A4AA-C34311D1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960" y="2083730"/>
            <a:ext cx="8167320" cy="4069697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Funding: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on Drug Abuse (NIDA)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Drug Abuse Treatment Clinical Trials Network (CTN)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(UG1DA040314, CTN Protocol ID: CTN0084-A-1) Health Systems Node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content is solely the responsibility of the authors and does not necessarily represent the official views of the National Institutes of Health, Kaiser Permanente, or Colorado Permanente Medical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7BCA-A27D-4AF9-98FD-172A61BA20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5913" y="6454775"/>
            <a:ext cx="4460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B5598F-AEDE-4E30-818D-20901B001F1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71">
            <a:extLst>
              <a:ext uri="{FF2B5EF4-FFF2-40B4-BE49-F238E27FC236}">
                <a16:creationId xmlns:a16="http://schemas.microsoft.com/office/drawing/2014/main" id="{F91361E0-3E63-FD66-A727-BE815851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4" y="2788664"/>
            <a:ext cx="23209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2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03479778-CF78-2B88-252A-7AC1C5429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</a:blip>
          <a:srcRect t="13476" b="9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A6D81-625F-4C03-9B46-0864A6EA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Data: Opioid Registry, facilitated by VDW, based on any opioid dispensation or diagnosis of OUD for years 2012-2018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E1167-5A9F-47AE-A996-15ACFD246D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77B5598F-AEDE-4E30-818D-20901B001F1F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6341AEA-6137-06F4-440B-93811ACC5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244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485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6D81-625F-4C03-9B46-0864A6EA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21" y="16986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Classic cohort design to examine the association between buprenorphine retention and mortality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9FC4D4-5B28-405A-9976-7C073D69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B4B170-09D3-4ABB-85A1-D9C29613BA29}"/>
              </a:ext>
            </a:extLst>
          </p:cNvPr>
          <p:cNvCxnSpPr>
            <a:cxnSpLocks/>
          </p:cNvCxnSpPr>
          <p:nvPr/>
        </p:nvCxnSpPr>
        <p:spPr>
          <a:xfrm>
            <a:off x="1329179" y="2403835"/>
            <a:ext cx="7205221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117AF0-9E0E-4791-BC65-2E84F2B2F145}"/>
              </a:ext>
            </a:extLst>
          </p:cNvPr>
          <p:cNvCxnSpPr/>
          <p:nvPr/>
        </p:nvCxnSpPr>
        <p:spPr>
          <a:xfrm>
            <a:off x="1329179" y="2007909"/>
            <a:ext cx="0" cy="3930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60A737-F807-4412-A5E2-740C634BD73D}"/>
              </a:ext>
            </a:extLst>
          </p:cNvPr>
          <p:cNvCxnSpPr>
            <a:cxnSpLocks/>
          </p:cNvCxnSpPr>
          <p:nvPr/>
        </p:nvCxnSpPr>
        <p:spPr>
          <a:xfrm>
            <a:off x="1329179" y="3074709"/>
            <a:ext cx="25824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4F4578-EF59-4FE5-A1DD-13C6324DCDAE}"/>
              </a:ext>
            </a:extLst>
          </p:cNvPr>
          <p:cNvCxnSpPr>
            <a:cxnSpLocks/>
          </p:cNvCxnSpPr>
          <p:nvPr/>
        </p:nvCxnSpPr>
        <p:spPr>
          <a:xfrm>
            <a:off x="1329179" y="3811571"/>
            <a:ext cx="349682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A1AB04-68AB-403C-8510-A126B16195EA}"/>
              </a:ext>
            </a:extLst>
          </p:cNvPr>
          <p:cNvCxnSpPr>
            <a:cxnSpLocks/>
          </p:cNvCxnSpPr>
          <p:nvPr/>
        </p:nvCxnSpPr>
        <p:spPr>
          <a:xfrm>
            <a:off x="1350059" y="5457968"/>
            <a:ext cx="677850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469B08-6043-46D5-A6B0-D7B664163CE4}"/>
              </a:ext>
            </a:extLst>
          </p:cNvPr>
          <p:cNvCxnSpPr>
            <a:cxnSpLocks/>
          </p:cNvCxnSpPr>
          <p:nvPr/>
        </p:nvCxnSpPr>
        <p:spPr>
          <a:xfrm>
            <a:off x="1337453" y="4637570"/>
            <a:ext cx="101778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B304E3D-96CC-47DD-9F2F-DE9EBBB513D2}"/>
              </a:ext>
            </a:extLst>
          </p:cNvPr>
          <p:cNvGrpSpPr/>
          <p:nvPr/>
        </p:nvGrpSpPr>
        <p:grpSpPr>
          <a:xfrm>
            <a:off x="8879840" y="3617066"/>
            <a:ext cx="284480" cy="320511"/>
            <a:chOff x="9997440" y="2083324"/>
            <a:chExt cx="284480" cy="32051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402E9E-585C-40B3-8454-0672457D978A}"/>
                </a:ext>
              </a:extLst>
            </p:cNvPr>
            <p:cNvCxnSpPr>
              <a:cxnSpLocks/>
            </p:cNvCxnSpPr>
            <p:nvPr/>
          </p:nvCxnSpPr>
          <p:spPr>
            <a:xfrm>
              <a:off x="9997440" y="2180022"/>
              <a:ext cx="284480" cy="14661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5BFBC36-E627-4034-BF5B-2C2A497F8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9546" y="2083324"/>
              <a:ext cx="216818" cy="32051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8B6274-F199-4B2F-B41F-D33B14B8A9E2}"/>
              </a:ext>
            </a:extLst>
          </p:cNvPr>
          <p:cNvCxnSpPr>
            <a:cxnSpLocks/>
          </p:cNvCxnSpPr>
          <p:nvPr/>
        </p:nvCxnSpPr>
        <p:spPr>
          <a:xfrm>
            <a:off x="3911600" y="3074709"/>
            <a:ext cx="56548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F30F29-EEA9-4D9E-A381-A96AB3AAF68E}"/>
              </a:ext>
            </a:extLst>
          </p:cNvPr>
          <p:cNvCxnSpPr>
            <a:cxnSpLocks/>
          </p:cNvCxnSpPr>
          <p:nvPr/>
        </p:nvCxnSpPr>
        <p:spPr>
          <a:xfrm>
            <a:off x="2355234" y="4637570"/>
            <a:ext cx="105988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23A59A-CB66-4F6A-B519-34BA6E2E6A1E}"/>
              </a:ext>
            </a:extLst>
          </p:cNvPr>
          <p:cNvCxnSpPr>
            <a:cxnSpLocks/>
          </p:cNvCxnSpPr>
          <p:nvPr/>
        </p:nvCxnSpPr>
        <p:spPr>
          <a:xfrm>
            <a:off x="4808613" y="3811571"/>
            <a:ext cx="219162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026873-007B-4350-BBDF-6F98975CB298}"/>
              </a:ext>
            </a:extLst>
          </p:cNvPr>
          <p:cNvCxnSpPr>
            <a:cxnSpLocks/>
          </p:cNvCxnSpPr>
          <p:nvPr/>
        </p:nvCxnSpPr>
        <p:spPr>
          <a:xfrm>
            <a:off x="7000240" y="3811571"/>
            <a:ext cx="1931866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9888BE2-4A35-40E4-8A4C-451EF061B736}"/>
              </a:ext>
            </a:extLst>
          </p:cNvPr>
          <p:cNvGrpSpPr/>
          <p:nvPr/>
        </p:nvGrpSpPr>
        <p:grpSpPr>
          <a:xfrm>
            <a:off x="3327276" y="4452904"/>
            <a:ext cx="284480" cy="320511"/>
            <a:chOff x="9997440" y="2083324"/>
            <a:chExt cx="284480" cy="32051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46F0B6A-E7A7-43B2-A116-7D3789924E22}"/>
                </a:ext>
              </a:extLst>
            </p:cNvPr>
            <p:cNvCxnSpPr>
              <a:cxnSpLocks/>
            </p:cNvCxnSpPr>
            <p:nvPr/>
          </p:nvCxnSpPr>
          <p:spPr>
            <a:xfrm>
              <a:off x="9997440" y="2180022"/>
              <a:ext cx="284480" cy="14661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447DE25-B276-49F7-9453-E0C4A8DCB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9546" y="2083324"/>
              <a:ext cx="216818" cy="32051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D8A61A-F8C0-4C9F-8455-EA6C7913DC3D}"/>
              </a:ext>
            </a:extLst>
          </p:cNvPr>
          <p:cNvGrpSpPr/>
          <p:nvPr/>
        </p:nvGrpSpPr>
        <p:grpSpPr>
          <a:xfrm>
            <a:off x="1695829" y="6359844"/>
            <a:ext cx="284480" cy="320511"/>
            <a:chOff x="9997440" y="2083324"/>
            <a:chExt cx="284480" cy="32051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A403135-AC22-494E-96B6-736D03CE60E2}"/>
                </a:ext>
              </a:extLst>
            </p:cNvPr>
            <p:cNvCxnSpPr>
              <a:cxnSpLocks/>
            </p:cNvCxnSpPr>
            <p:nvPr/>
          </p:nvCxnSpPr>
          <p:spPr>
            <a:xfrm>
              <a:off x="9997440" y="2180022"/>
              <a:ext cx="284480" cy="14661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E4666E-8A8D-436D-B57F-B4F43F608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9546" y="2083324"/>
              <a:ext cx="216818" cy="32051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C275F22-62C9-4BC7-86E6-475F45FBEC96}"/>
              </a:ext>
            </a:extLst>
          </p:cNvPr>
          <p:cNvSpPr txBox="1"/>
          <p:nvPr/>
        </p:nvSpPr>
        <p:spPr>
          <a:xfrm>
            <a:off x="2061671" y="6345351"/>
            <a:ext cx="222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Death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2B5722-7FFB-40A5-A9CF-D675CE642723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3817206" y="6478099"/>
            <a:ext cx="81789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F0DA409-3D0C-4753-A9C1-8EC41EC0FD97}"/>
              </a:ext>
            </a:extLst>
          </p:cNvPr>
          <p:cNvCxnSpPr>
            <a:cxnSpLocks/>
          </p:cNvCxnSpPr>
          <p:nvPr/>
        </p:nvCxnSpPr>
        <p:spPr>
          <a:xfrm>
            <a:off x="7556904" y="6531555"/>
            <a:ext cx="75770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E72E555-84EF-46ED-81DC-8A224D5ACFE0}"/>
              </a:ext>
            </a:extLst>
          </p:cNvPr>
          <p:cNvSpPr txBox="1"/>
          <p:nvPr/>
        </p:nvSpPr>
        <p:spPr>
          <a:xfrm>
            <a:off x="4635097" y="6154933"/>
            <a:ext cx="222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 buprenorphine treatment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C0BAAE-22F8-406D-AF02-B33CD4652B34}"/>
              </a:ext>
            </a:extLst>
          </p:cNvPr>
          <p:cNvSpPr txBox="1"/>
          <p:nvPr/>
        </p:nvSpPr>
        <p:spPr>
          <a:xfrm>
            <a:off x="8378581" y="6154933"/>
            <a:ext cx="289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Off buprenorphine treatment (or untreated)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5C4DF-B249-44A6-8AB9-FDEE302BF784}"/>
              </a:ext>
            </a:extLst>
          </p:cNvPr>
          <p:cNvSpPr txBox="1"/>
          <p:nvPr/>
        </p:nvSpPr>
        <p:spPr>
          <a:xfrm>
            <a:off x="656415" y="2170740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3DE969-6B2D-499D-A325-AC6291E0C87E}"/>
              </a:ext>
            </a:extLst>
          </p:cNvPr>
          <p:cNvSpPr txBox="1"/>
          <p:nvPr/>
        </p:nvSpPr>
        <p:spPr>
          <a:xfrm>
            <a:off x="656416" y="2923037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54C1B8-0B58-4ED9-A9EE-21EB851444FF}"/>
              </a:ext>
            </a:extLst>
          </p:cNvPr>
          <p:cNvSpPr txBox="1"/>
          <p:nvPr/>
        </p:nvSpPr>
        <p:spPr>
          <a:xfrm>
            <a:off x="671856" y="3626905"/>
            <a:ext cx="42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3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932088-2E0D-4E9D-BAD5-174C728607DB}"/>
              </a:ext>
            </a:extLst>
          </p:cNvPr>
          <p:cNvSpPr txBox="1"/>
          <p:nvPr/>
        </p:nvSpPr>
        <p:spPr>
          <a:xfrm>
            <a:off x="671856" y="4452904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B9F28D-64CB-4031-ABFB-743E80DD09F7}"/>
              </a:ext>
            </a:extLst>
          </p:cNvPr>
          <p:cNvSpPr txBox="1"/>
          <p:nvPr/>
        </p:nvSpPr>
        <p:spPr>
          <a:xfrm>
            <a:off x="671856" y="5273302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959A1-FA2C-4290-8B63-329C6C9E85A6}"/>
              </a:ext>
            </a:extLst>
          </p:cNvPr>
          <p:cNvSpPr txBox="1"/>
          <p:nvPr/>
        </p:nvSpPr>
        <p:spPr>
          <a:xfrm>
            <a:off x="287718" y="1616795"/>
            <a:ext cx="14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Sample patients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F76345-76C6-40BF-85D3-63B0645CA11C}"/>
              </a:ext>
            </a:extLst>
          </p:cNvPr>
          <p:cNvCxnSpPr>
            <a:cxnSpLocks/>
          </p:cNvCxnSpPr>
          <p:nvPr/>
        </p:nvCxnSpPr>
        <p:spPr>
          <a:xfrm>
            <a:off x="1329179" y="5929923"/>
            <a:ext cx="95238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D382EC-FD20-4F55-BF78-502573133C40}"/>
              </a:ext>
            </a:extLst>
          </p:cNvPr>
          <p:cNvSpPr txBox="1"/>
          <p:nvPr/>
        </p:nvSpPr>
        <p:spPr>
          <a:xfrm>
            <a:off x="6091118" y="5857763"/>
            <a:ext cx="84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27681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8FE84-C2FB-4F59-A85D-FF673ABDE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one have to stay on buprenorphine treatment to see a mortality or overdose benefit relative to being off treatment (or alternative treatments)?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one have to stay on treatment to see a reduction in mortality or overdose risk after discontinuing treatment?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B4272-C7E4-4B01-BCCE-0DF4643F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assessments of buprenorphine effectiveness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9F8E-3009-4E6C-83E6-E90D26995A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67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F5C1-5A30-44A3-AEED-7109288B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512761"/>
            <a:ext cx="11272517" cy="1325563"/>
          </a:xfrm>
        </p:spPr>
        <p:txBody>
          <a:bodyPr>
            <a:noAutofit/>
          </a:bodyPr>
          <a:lstStyle/>
          <a:p>
            <a:r>
              <a:rPr lang="en-US" sz="2600" dirty="0"/>
              <a:t>1. How long does one have to stay on buprenorphine treatment to see a mortality or overdose benefit relative to being off treatment or alternative treatments?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CE54F-4E6F-49AC-9B15-BB25442B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23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A8A2AA-2883-4E51-98C0-85261400775C}"/>
              </a:ext>
            </a:extLst>
          </p:cNvPr>
          <p:cNvCxnSpPr/>
          <p:nvPr/>
        </p:nvCxnSpPr>
        <p:spPr>
          <a:xfrm>
            <a:off x="2011680" y="2580640"/>
            <a:ext cx="0" cy="356616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F7F096-830C-4C6E-A1AB-1D6B167DF033}"/>
              </a:ext>
            </a:extLst>
          </p:cNvPr>
          <p:cNvCxnSpPr/>
          <p:nvPr/>
        </p:nvCxnSpPr>
        <p:spPr>
          <a:xfrm>
            <a:off x="2021840" y="6156960"/>
            <a:ext cx="7457440" cy="0"/>
          </a:xfrm>
          <a:prstGeom prst="line">
            <a:avLst/>
          </a:prstGeom>
          <a:ln w="190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EB3E9C-5918-4E02-A4F9-CCC4D1619D14}"/>
              </a:ext>
            </a:extLst>
          </p:cNvPr>
          <p:cNvSpPr/>
          <p:nvPr/>
        </p:nvSpPr>
        <p:spPr>
          <a:xfrm>
            <a:off x="2565400" y="3007360"/>
            <a:ext cx="6924040" cy="2421571"/>
          </a:xfrm>
          <a:custGeom>
            <a:avLst/>
            <a:gdLst>
              <a:gd name="connsiteX0" fmla="*/ 0 w 7081520"/>
              <a:gd name="connsiteY0" fmla="*/ 0 h 2543492"/>
              <a:gd name="connsiteX1" fmla="*/ 680720 w 7081520"/>
              <a:gd name="connsiteY1" fmla="*/ 91440 h 2543492"/>
              <a:gd name="connsiteX2" fmla="*/ 680720 w 7081520"/>
              <a:gd name="connsiteY2" fmla="*/ 91440 h 2543492"/>
              <a:gd name="connsiteX3" fmla="*/ 2438400 w 7081520"/>
              <a:gd name="connsiteY3" fmla="*/ 2194560 h 2543492"/>
              <a:gd name="connsiteX4" fmla="*/ 7081520 w 7081520"/>
              <a:gd name="connsiteY4" fmla="*/ 2519680 h 2543492"/>
              <a:gd name="connsiteX0" fmla="*/ 0 w 6409030"/>
              <a:gd name="connsiteY0" fmla="*/ 0 h 2460892"/>
              <a:gd name="connsiteX1" fmla="*/ 8230 w 6409030"/>
              <a:gd name="connsiteY1" fmla="*/ 8840 h 2460892"/>
              <a:gd name="connsiteX2" fmla="*/ 8230 w 6409030"/>
              <a:gd name="connsiteY2" fmla="*/ 8840 h 2460892"/>
              <a:gd name="connsiteX3" fmla="*/ 1765910 w 6409030"/>
              <a:gd name="connsiteY3" fmla="*/ 2111960 h 2460892"/>
              <a:gd name="connsiteX4" fmla="*/ 6409030 w 6409030"/>
              <a:gd name="connsiteY4" fmla="*/ 2437080 h 246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9030" h="2460892">
                <a:moveTo>
                  <a:pt x="0" y="0"/>
                </a:moveTo>
                <a:lnTo>
                  <a:pt x="8230" y="8840"/>
                </a:lnTo>
                <a:lnTo>
                  <a:pt x="8230" y="8840"/>
                </a:lnTo>
                <a:cubicBezTo>
                  <a:pt x="301177" y="359360"/>
                  <a:pt x="699110" y="1707253"/>
                  <a:pt x="1765910" y="2111960"/>
                </a:cubicBezTo>
                <a:cubicBezTo>
                  <a:pt x="2832710" y="2516667"/>
                  <a:pt x="4620870" y="2476873"/>
                  <a:pt x="6409030" y="2437080"/>
                </a:cubicBezTo>
              </a:path>
            </a:pathLst>
          </a:custGeom>
          <a:ln w="444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A286F-CE9E-4A23-B3A7-0F90FD182861}"/>
              </a:ext>
            </a:extLst>
          </p:cNvPr>
          <p:cNvSpPr txBox="1"/>
          <p:nvPr/>
        </p:nvSpPr>
        <p:spPr>
          <a:xfrm>
            <a:off x="9753600" y="2638028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Off treatment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7AB5A-251D-4844-994D-8A33476D848D}"/>
              </a:ext>
            </a:extLst>
          </p:cNvPr>
          <p:cNvSpPr txBox="1"/>
          <p:nvPr/>
        </p:nvSpPr>
        <p:spPr>
          <a:xfrm>
            <a:off x="9657080" y="5244265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On treatment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0C6828-4571-4745-BA4A-F83051FFF578}"/>
              </a:ext>
            </a:extLst>
          </p:cNvPr>
          <p:cNvSpPr txBox="1"/>
          <p:nvPr/>
        </p:nvSpPr>
        <p:spPr>
          <a:xfrm>
            <a:off x="447039" y="3698240"/>
            <a:ext cx="1396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Mortality or overdose 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2B13CE-FE75-461F-9D37-4E98DBF44ACF}"/>
              </a:ext>
            </a:extLst>
          </p:cNvPr>
          <p:cNvSpPr txBox="1"/>
          <p:nvPr/>
        </p:nvSpPr>
        <p:spPr>
          <a:xfrm>
            <a:off x="5750560" y="6428070"/>
            <a:ext cx="189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Months</a:t>
            </a:r>
            <a:endParaRPr lang="en-US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DD084C-172D-4D68-B656-08B299473588}"/>
              </a:ext>
            </a:extLst>
          </p:cNvPr>
          <p:cNvCxnSpPr>
            <a:cxnSpLocks/>
          </p:cNvCxnSpPr>
          <p:nvPr/>
        </p:nvCxnSpPr>
        <p:spPr>
          <a:xfrm>
            <a:off x="2438400" y="2865120"/>
            <a:ext cx="705104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3FFAB4-F463-4B0A-B55E-E29C9EB1F071}"/>
              </a:ext>
            </a:extLst>
          </p:cNvPr>
          <p:cNvSpPr txBox="1"/>
          <p:nvPr/>
        </p:nvSpPr>
        <p:spPr>
          <a:xfrm rot="10800000" flipV="1">
            <a:off x="5266527" y="6199108"/>
            <a:ext cx="171398" cy="37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92A56-DD7B-4F3B-81D2-405F0DC1251D}"/>
              </a:ext>
            </a:extLst>
          </p:cNvPr>
          <p:cNvSpPr txBox="1"/>
          <p:nvPr/>
        </p:nvSpPr>
        <p:spPr>
          <a:xfrm rot="10800000" flipH="1" flipV="1">
            <a:off x="3882945" y="619910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A2370C-608D-4F33-890B-213D1908826E}"/>
              </a:ext>
            </a:extLst>
          </p:cNvPr>
          <p:cNvSpPr txBox="1"/>
          <p:nvPr/>
        </p:nvSpPr>
        <p:spPr>
          <a:xfrm rot="10800000" flipH="1" flipV="1">
            <a:off x="6577470" y="6176613"/>
            <a:ext cx="55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7930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F5C1-5A30-44A3-AEED-7109288B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2" y="701039"/>
            <a:ext cx="11612875" cy="1325563"/>
          </a:xfrm>
        </p:spPr>
        <p:txBody>
          <a:bodyPr>
            <a:noAutofit/>
          </a:bodyPr>
          <a:lstStyle/>
          <a:p>
            <a:r>
              <a:rPr lang="en-US" sz="2800" dirty="0"/>
              <a:t>2. How long does one have to stay on treatment to see a reduction in mortality or overdose risk after discontinuing treatment?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17F39-49A4-4922-A6E5-10234C59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24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A8A2AA-2883-4E51-98C0-85261400775C}"/>
              </a:ext>
            </a:extLst>
          </p:cNvPr>
          <p:cNvCxnSpPr/>
          <p:nvPr/>
        </p:nvCxnSpPr>
        <p:spPr>
          <a:xfrm>
            <a:off x="2011680" y="2580640"/>
            <a:ext cx="0" cy="356616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F7F096-830C-4C6E-A1AB-1D6B167DF033}"/>
              </a:ext>
            </a:extLst>
          </p:cNvPr>
          <p:cNvCxnSpPr/>
          <p:nvPr/>
        </p:nvCxnSpPr>
        <p:spPr>
          <a:xfrm>
            <a:off x="2021840" y="6156960"/>
            <a:ext cx="7457440" cy="0"/>
          </a:xfrm>
          <a:prstGeom prst="line">
            <a:avLst/>
          </a:prstGeom>
          <a:ln w="190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0C6828-4571-4745-BA4A-F83051FFF578}"/>
              </a:ext>
            </a:extLst>
          </p:cNvPr>
          <p:cNvSpPr txBox="1"/>
          <p:nvPr/>
        </p:nvSpPr>
        <p:spPr>
          <a:xfrm>
            <a:off x="195152" y="3175426"/>
            <a:ext cx="143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Mortality or </a:t>
            </a:r>
          </a:p>
          <a:p>
            <a:r>
              <a:rPr lang="en-US" dirty="0"/>
              <a:t>overdose risk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2B13CE-FE75-461F-9D37-4E98DBF44ACF}"/>
              </a:ext>
            </a:extLst>
          </p:cNvPr>
          <p:cNvSpPr txBox="1"/>
          <p:nvPr/>
        </p:nvSpPr>
        <p:spPr>
          <a:xfrm>
            <a:off x="5717831" y="6452920"/>
            <a:ext cx="189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Months</a:t>
            </a:r>
            <a:endParaRPr lang="en-US" sz="16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EC342E6-404A-4A42-93E1-99D6076BB3AA}"/>
              </a:ext>
            </a:extLst>
          </p:cNvPr>
          <p:cNvSpPr/>
          <p:nvPr/>
        </p:nvSpPr>
        <p:spPr>
          <a:xfrm>
            <a:off x="4187745" y="3505200"/>
            <a:ext cx="6307478" cy="1351425"/>
          </a:xfrm>
          <a:custGeom>
            <a:avLst/>
            <a:gdLst>
              <a:gd name="connsiteX0" fmla="*/ 0 w 3779520"/>
              <a:gd name="connsiteY0" fmla="*/ 1937300 h 1937300"/>
              <a:gd name="connsiteX1" fmla="*/ 172720 w 3779520"/>
              <a:gd name="connsiteY1" fmla="*/ 17060 h 1937300"/>
              <a:gd name="connsiteX2" fmla="*/ 863600 w 3779520"/>
              <a:gd name="connsiteY2" fmla="*/ 1012740 h 1937300"/>
              <a:gd name="connsiteX3" fmla="*/ 3779520 w 3779520"/>
              <a:gd name="connsiteY3" fmla="*/ 1307380 h 19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9520" h="1937300">
                <a:moveTo>
                  <a:pt x="0" y="1937300"/>
                </a:moveTo>
                <a:cubicBezTo>
                  <a:pt x="14393" y="1054226"/>
                  <a:pt x="28787" y="171153"/>
                  <a:pt x="172720" y="17060"/>
                </a:cubicBezTo>
                <a:cubicBezTo>
                  <a:pt x="316653" y="-137033"/>
                  <a:pt x="262467" y="797687"/>
                  <a:pt x="863600" y="1012740"/>
                </a:cubicBezTo>
                <a:cubicBezTo>
                  <a:pt x="1464733" y="1227793"/>
                  <a:pt x="2622126" y="1267586"/>
                  <a:pt x="3779520" y="130738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706D1B-98B8-4C88-AA08-8B86951267C6}"/>
              </a:ext>
            </a:extLst>
          </p:cNvPr>
          <p:cNvGrpSpPr/>
          <p:nvPr/>
        </p:nvGrpSpPr>
        <p:grpSpPr>
          <a:xfrm>
            <a:off x="3113727" y="3658677"/>
            <a:ext cx="7427572" cy="22503565"/>
            <a:chOff x="3100201" y="3957050"/>
            <a:chExt cx="7535867" cy="511858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309C80-E3E6-4DD6-B3C9-B47B4F357F8D}"/>
                </a:ext>
              </a:extLst>
            </p:cNvPr>
            <p:cNvSpPr txBox="1"/>
            <p:nvPr/>
          </p:nvSpPr>
          <p:spPr>
            <a:xfrm>
              <a:off x="6706077" y="3957050"/>
              <a:ext cx="1615440" cy="8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Off treatment</a:t>
              </a:r>
            </a:p>
          </p:txBody>
        </p:sp>
        <p:sp>
          <p:nvSpPr>
            <p:cNvPr id="3" name="TextBox 27">
              <a:extLst>
                <a:ext uri="{FF2B5EF4-FFF2-40B4-BE49-F238E27FC236}">
                  <a16:creationId xmlns:a16="http://schemas.microsoft.com/office/drawing/2014/main" id="{C063046D-8584-4C5F-8010-8EBF329E39C1}"/>
                </a:ext>
              </a:extLst>
            </p:cNvPr>
            <p:cNvSpPr txBox="1"/>
            <p:nvPr/>
          </p:nvSpPr>
          <p:spPr>
            <a:xfrm>
              <a:off x="3100201" y="53672771"/>
              <a:ext cx="1870109" cy="147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On treatment 8 months</a:t>
              </a:r>
            </a:p>
          </p:txBody>
        </p:sp>
        <p:sp>
          <p:nvSpPr>
            <p:cNvPr id="6" name="Freeform: Shape 29">
              <a:extLst>
                <a:ext uri="{FF2B5EF4-FFF2-40B4-BE49-F238E27FC236}">
                  <a16:creationId xmlns:a16="http://schemas.microsoft.com/office/drawing/2014/main" id="{DDD2572F-0CCF-4C9E-B8DA-356332314265}"/>
                </a:ext>
              </a:extLst>
            </p:cNvPr>
            <p:cNvSpPr/>
            <p:nvPr/>
          </p:nvSpPr>
          <p:spPr>
            <a:xfrm>
              <a:off x="5458286" y="5893645"/>
              <a:ext cx="5177782" cy="1416695"/>
            </a:xfrm>
            <a:custGeom>
              <a:avLst/>
              <a:gdLst>
                <a:gd name="connsiteX0" fmla="*/ 0 w 3779520"/>
                <a:gd name="connsiteY0" fmla="*/ 1937300 h 1937300"/>
                <a:gd name="connsiteX1" fmla="*/ 172720 w 3779520"/>
                <a:gd name="connsiteY1" fmla="*/ 17060 h 1937300"/>
                <a:gd name="connsiteX2" fmla="*/ 863600 w 3779520"/>
                <a:gd name="connsiteY2" fmla="*/ 1012740 h 1937300"/>
                <a:gd name="connsiteX3" fmla="*/ 3779520 w 3779520"/>
                <a:gd name="connsiteY3" fmla="*/ 1307380 h 193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0" h="1937300">
                  <a:moveTo>
                    <a:pt x="0" y="1937300"/>
                  </a:moveTo>
                  <a:cubicBezTo>
                    <a:pt x="14393" y="1054226"/>
                    <a:pt x="28787" y="171153"/>
                    <a:pt x="172720" y="17060"/>
                  </a:cubicBezTo>
                  <a:cubicBezTo>
                    <a:pt x="316653" y="-137033"/>
                    <a:pt x="262467" y="797687"/>
                    <a:pt x="863600" y="1012740"/>
                  </a:cubicBezTo>
                  <a:cubicBezTo>
                    <a:pt x="1464733" y="1227793"/>
                    <a:pt x="2622126" y="1267586"/>
                    <a:pt x="3779520" y="13073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FC115E4-58D0-4AFD-BC29-638348C843AA}"/>
              </a:ext>
            </a:extLst>
          </p:cNvPr>
          <p:cNvSpPr/>
          <p:nvPr/>
        </p:nvSpPr>
        <p:spPr>
          <a:xfrm>
            <a:off x="2659310" y="3175426"/>
            <a:ext cx="3985325" cy="2188049"/>
          </a:xfrm>
          <a:custGeom>
            <a:avLst/>
            <a:gdLst>
              <a:gd name="connsiteX0" fmla="*/ 0 w 3362960"/>
              <a:gd name="connsiteY0" fmla="*/ 0 h 772160"/>
              <a:gd name="connsiteX1" fmla="*/ 751840 w 3362960"/>
              <a:gd name="connsiteY1" fmla="*/ 518160 h 772160"/>
              <a:gd name="connsiteX2" fmla="*/ 3362960 w 3362960"/>
              <a:gd name="connsiteY2" fmla="*/ 772160 h 772160"/>
              <a:gd name="connsiteX3" fmla="*/ 3362960 w 3362960"/>
              <a:gd name="connsiteY3" fmla="*/ 77216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960" h="772160">
                <a:moveTo>
                  <a:pt x="0" y="0"/>
                </a:moveTo>
                <a:cubicBezTo>
                  <a:pt x="95673" y="194733"/>
                  <a:pt x="191347" y="389467"/>
                  <a:pt x="751840" y="518160"/>
                </a:cubicBezTo>
                <a:cubicBezTo>
                  <a:pt x="1312333" y="646853"/>
                  <a:pt x="3362960" y="772160"/>
                  <a:pt x="3362960" y="772160"/>
                </a:cubicBezTo>
                <a:lnTo>
                  <a:pt x="3362960" y="77216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251F92-4CB3-42C4-847B-671FAF1AEB59}"/>
              </a:ext>
            </a:extLst>
          </p:cNvPr>
          <p:cNvSpPr/>
          <p:nvPr/>
        </p:nvSpPr>
        <p:spPr>
          <a:xfrm>
            <a:off x="6644636" y="5100319"/>
            <a:ext cx="3850586" cy="276715"/>
          </a:xfrm>
          <a:custGeom>
            <a:avLst/>
            <a:gdLst>
              <a:gd name="connsiteX0" fmla="*/ 0 w 3779520"/>
              <a:gd name="connsiteY0" fmla="*/ 1937300 h 1937300"/>
              <a:gd name="connsiteX1" fmla="*/ 172720 w 3779520"/>
              <a:gd name="connsiteY1" fmla="*/ 17060 h 1937300"/>
              <a:gd name="connsiteX2" fmla="*/ 863600 w 3779520"/>
              <a:gd name="connsiteY2" fmla="*/ 1012740 h 1937300"/>
              <a:gd name="connsiteX3" fmla="*/ 3779520 w 3779520"/>
              <a:gd name="connsiteY3" fmla="*/ 1307380 h 19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9520" h="1937300">
                <a:moveTo>
                  <a:pt x="0" y="1937300"/>
                </a:moveTo>
                <a:cubicBezTo>
                  <a:pt x="14393" y="1054226"/>
                  <a:pt x="28787" y="171153"/>
                  <a:pt x="172720" y="17060"/>
                </a:cubicBezTo>
                <a:cubicBezTo>
                  <a:pt x="316653" y="-137033"/>
                  <a:pt x="262467" y="797687"/>
                  <a:pt x="863600" y="1012740"/>
                </a:cubicBezTo>
                <a:cubicBezTo>
                  <a:pt x="1464733" y="1227793"/>
                  <a:pt x="2622126" y="1267586"/>
                  <a:pt x="3779520" y="130738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808DF-B3AB-446E-8058-D53331DB67B4}"/>
              </a:ext>
            </a:extLst>
          </p:cNvPr>
          <p:cNvSpPr txBox="1"/>
          <p:nvPr/>
        </p:nvSpPr>
        <p:spPr>
          <a:xfrm>
            <a:off x="2322558" y="4622851"/>
            <a:ext cx="158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On treatment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85F777-5D21-4523-AFA0-332DFDEAB642}"/>
              </a:ext>
            </a:extLst>
          </p:cNvPr>
          <p:cNvSpPr txBox="1"/>
          <p:nvPr/>
        </p:nvSpPr>
        <p:spPr>
          <a:xfrm rot="10800000" flipV="1">
            <a:off x="5266527" y="6199108"/>
            <a:ext cx="171398" cy="37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53ADE7-3972-48FA-BECE-2C9349A10D76}"/>
              </a:ext>
            </a:extLst>
          </p:cNvPr>
          <p:cNvSpPr txBox="1"/>
          <p:nvPr/>
        </p:nvSpPr>
        <p:spPr>
          <a:xfrm rot="10800000" flipH="1" flipV="1">
            <a:off x="3882945" y="619910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DB545B-DC98-4C76-A688-E13ED95FB765}"/>
              </a:ext>
            </a:extLst>
          </p:cNvPr>
          <p:cNvSpPr txBox="1"/>
          <p:nvPr/>
        </p:nvSpPr>
        <p:spPr>
          <a:xfrm rot="10800000" flipH="1" flipV="1">
            <a:off x="6577470" y="6176613"/>
            <a:ext cx="55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2FC5EE-FFA2-40A9-B065-D1B5E3E6ABE6}"/>
              </a:ext>
            </a:extLst>
          </p:cNvPr>
          <p:cNvSpPr txBox="1"/>
          <p:nvPr/>
        </p:nvSpPr>
        <p:spPr>
          <a:xfrm>
            <a:off x="10501830" y="4221486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FD473D-7B45-421F-AAD0-4CC325C2A7A5}"/>
              </a:ext>
            </a:extLst>
          </p:cNvPr>
          <p:cNvSpPr txBox="1"/>
          <p:nvPr/>
        </p:nvSpPr>
        <p:spPr>
          <a:xfrm>
            <a:off x="10602550" y="4697835"/>
            <a:ext cx="12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624A2D-B7AC-4EEF-904E-4B1DA90EBA72}"/>
              </a:ext>
            </a:extLst>
          </p:cNvPr>
          <p:cNvSpPr txBox="1"/>
          <p:nvPr/>
        </p:nvSpPr>
        <p:spPr>
          <a:xfrm flipH="1">
            <a:off x="10633678" y="5132932"/>
            <a:ext cx="9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325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6D81-625F-4C03-9B46-0864A6EA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50" y="856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For #2, need adequate post-treatment follow-up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8FCF-5BA6-4212-AE45-7F5D9348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2" y="1398723"/>
            <a:ext cx="10866118" cy="4363733"/>
          </a:xfrm>
        </p:spPr>
        <p:txBody>
          <a:bodyPr>
            <a:normAutofit/>
          </a:bodyPr>
          <a:lstStyle/>
          <a:p>
            <a:r>
              <a:rPr lang="en-US" sz="2000" dirty="0"/>
              <a:t>Outcomes assessed during insurance enrollment after treatment ends</a:t>
            </a:r>
          </a:p>
          <a:p>
            <a:r>
              <a:rPr lang="en-US" sz="2000" dirty="0"/>
              <a:t>Length of post-treatment insurance enrollment affects statistical power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CA04D-DE56-4905-9FD7-3DB33353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68FA3-EDA7-4654-ABCE-8FFC934439AE}"/>
              </a:ext>
            </a:extLst>
          </p:cNvPr>
          <p:cNvSpPr txBox="1"/>
          <p:nvPr/>
        </p:nvSpPr>
        <p:spPr>
          <a:xfrm>
            <a:off x="3025261" y="6182148"/>
            <a:ext cx="933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Time (with continuous insurance enrollment)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13B2F-60DE-4CD9-A745-97A534BDF9F9}"/>
              </a:ext>
            </a:extLst>
          </p:cNvPr>
          <p:cNvSpPr txBox="1"/>
          <p:nvPr/>
        </p:nvSpPr>
        <p:spPr>
          <a:xfrm>
            <a:off x="2701928" y="2659075"/>
            <a:ext cx="822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Mortality and overdose assessed in post-treatment follow-up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928DCF7-7F97-450A-BA1C-3FF5F5A90165}"/>
              </a:ext>
            </a:extLst>
          </p:cNvPr>
          <p:cNvSpPr/>
          <p:nvPr/>
        </p:nvSpPr>
        <p:spPr>
          <a:xfrm rot="5400000">
            <a:off x="5850709" y="717781"/>
            <a:ext cx="625505" cy="5616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5E9BA06-E10D-46FD-9003-505FD1577B35}"/>
              </a:ext>
            </a:extLst>
          </p:cNvPr>
          <p:cNvSpPr/>
          <p:nvPr/>
        </p:nvSpPr>
        <p:spPr>
          <a:xfrm rot="5400000">
            <a:off x="1982749" y="4069349"/>
            <a:ext cx="573998" cy="9597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538D03-54CA-4B2F-A17B-6646247ED25D}"/>
              </a:ext>
            </a:extLst>
          </p:cNvPr>
          <p:cNvCxnSpPr>
            <a:cxnSpLocks/>
          </p:cNvCxnSpPr>
          <p:nvPr/>
        </p:nvCxnSpPr>
        <p:spPr>
          <a:xfrm>
            <a:off x="734260" y="3429000"/>
            <a:ext cx="0" cy="2604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522390-ADBF-4566-B89F-54656204797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9115380" y="5345120"/>
            <a:ext cx="757706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308456-B630-4CFA-8BCA-D84184DEBCFF}"/>
              </a:ext>
            </a:extLst>
          </p:cNvPr>
          <p:cNvCxnSpPr>
            <a:cxnSpLocks/>
          </p:cNvCxnSpPr>
          <p:nvPr/>
        </p:nvCxnSpPr>
        <p:spPr>
          <a:xfrm>
            <a:off x="9115380" y="4639279"/>
            <a:ext cx="75770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0776E3-9211-41EB-875B-6DEEF538B5D5}"/>
              </a:ext>
            </a:extLst>
          </p:cNvPr>
          <p:cNvSpPr txBox="1"/>
          <p:nvPr/>
        </p:nvSpPr>
        <p:spPr>
          <a:xfrm>
            <a:off x="9873086" y="5021954"/>
            <a:ext cx="222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 buprenorphine treatment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60B0C-EF3E-4A1B-A1CA-1B31DD3B13C6}"/>
              </a:ext>
            </a:extLst>
          </p:cNvPr>
          <p:cNvSpPr txBox="1"/>
          <p:nvPr/>
        </p:nvSpPr>
        <p:spPr>
          <a:xfrm>
            <a:off x="9873086" y="4236654"/>
            <a:ext cx="20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Off buprenorphine treatment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15A718-3BBD-4442-A14F-08AF7E4190AC}"/>
              </a:ext>
            </a:extLst>
          </p:cNvPr>
          <p:cNvCxnSpPr>
            <a:cxnSpLocks/>
          </p:cNvCxnSpPr>
          <p:nvPr/>
        </p:nvCxnSpPr>
        <p:spPr>
          <a:xfrm>
            <a:off x="734260" y="6033993"/>
            <a:ext cx="86276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05E81A-6765-420A-AE75-43B52DA1A6B9}"/>
              </a:ext>
            </a:extLst>
          </p:cNvPr>
          <p:cNvCxnSpPr>
            <a:cxnSpLocks/>
          </p:cNvCxnSpPr>
          <p:nvPr/>
        </p:nvCxnSpPr>
        <p:spPr>
          <a:xfrm>
            <a:off x="752255" y="4041449"/>
            <a:ext cx="25824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75B7CB-CE39-4229-B443-FFFFFB62A075}"/>
              </a:ext>
            </a:extLst>
          </p:cNvPr>
          <p:cNvCxnSpPr>
            <a:cxnSpLocks/>
          </p:cNvCxnSpPr>
          <p:nvPr/>
        </p:nvCxnSpPr>
        <p:spPr>
          <a:xfrm>
            <a:off x="752254" y="5566525"/>
            <a:ext cx="677850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B1C7D2-7015-478E-89B8-58CA3168998E}"/>
              </a:ext>
            </a:extLst>
          </p:cNvPr>
          <p:cNvCxnSpPr>
            <a:cxnSpLocks/>
          </p:cNvCxnSpPr>
          <p:nvPr/>
        </p:nvCxnSpPr>
        <p:spPr>
          <a:xfrm>
            <a:off x="722025" y="4882985"/>
            <a:ext cx="101778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1DF15-8A60-44B8-9410-67624CB57674}"/>
              </a:ext>
            </a:extLst>
          </p:cNvPr>
          <p:cNvCxnSpPr>
            <a:cxnSpLocks/>
          </p:cNvCxnSpPr>
          <p:nvPr/>
        </p:nvCxnSpPr>
        <p:spPr>
          <a:xfrm>
            <a:off x="3316681" y="4041449"/>
            <a:ext cx="56548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5EE9D-9B3B-4BF7-9B44-BAA0B4A92FA8}"/>
              </a:ext>
            </a:extLst>
          </p:cNvPr>
          <p:cNvCxnSpPr>
            <a:cxnSpLocks/>
          </p:cNvCxnSpPr>
          <p:nvPr/>
        </p:nvCxnSpPr>
        <p:spPr>
          <a:xfrm>
            <a:off x="1739806" y="4882985"/>
            <a:ext cx="105988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031AF1-75B8-4BF8-BB41-F0D66137C4EF}"/>
              </a:ext>
            </a:extLst>
          </p:cNvPr>
          <p:cNvSpPr txBox="1"/>
          <p:nvPr/>
        </p:nvSpPr>
        <p:spPr>
          <a:xfrm>
            <a:off x="155400" y="3896391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850F35-6307-409C-B088-466D937C05AF}"/>
              </a:ext>
            </a:extLst>
          </p:cNvPr>
          <p:cNvSpPr txBox="1"/>
          <p:nvPr/>
        </p:nvSpPr>
        <p:spPr>
          <a:xfrm>
            <a:off x="193324" y="5365240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5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2106F8-2103-4C50-BDF1-4C7FA727E2D7}"/>
              </a:ext>
            </a:extLst>
          </p:cNvPr>
          <p:cNvSpPr txBox="1"/>
          <p:nvPr/>
        </p:nvSpPr>
        <p:spPr>
          <a:xfrm>
            <a:off x="55258" y="2629451"/>
            <a:ext cx="14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Sample patients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7DEB0C-F7ED-4D4F-899E-16C6CECEBD44}"/>
              </a:ext>
            </a:extLst>
          </p:cNvPr>
          <p:cNvSpPr txBox="1"/>
          <p:nvPr/>
        </p:nvSpPr>
        <p:spPr>
          <a:xfrm>
            <a:off x="193323" y="4698319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892665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sz="2400" dirty="0"/>
              <a:t>In the opioid registry, identified adults (&gt; 18 years) who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dirty="0"/>
              <a:t>Started buprenorphine between 1/1/2012 and 12/31/2017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dirty="0"/>
              <a:t>Stopped buprenorphine treatment prior to 12/31/2018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dirty="0"/>
              <a:t>Had at least 1 day of post-treatment insurance enrollment</a:t>
            </a: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sz="2400" dirty="0"/>
              <a:t>Excluded patients with &lt;90 days pre-treatment enrollment, in hospice, with cancer, or without pharmacy insurance</a:t>
            </a:r>
          </a:p>
          <a:p>
            <a:pPr marL="0" indent="0">
              <a:buClr>
                <a:srgbClr val="FFFF00"/>
              </a:buClr>
              <a:buNone/>
              <a:defRPr/>
            </a:pPr>
            <a:endParaRPr lang="en-US" sz="3100" dirty="0"/>
          </a:p>
          <a:p>
            <a:pPr>
              <a:defRPr/>
            </a:pP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Cohort development: 5 steps </a:t>
            </a:r>
          </a:p>
        </p:txBody>
      </p:sp>
    </p:spTree>
    <p:extLst>
      <p:ext uri="{BB962C8B-B14F-4D97-AF65-F5344CB8AC3E}">
        <p14:creationId xmlns:p14="http://schemas.microsoft.com/office/powerpoint/2010/main" val="3716659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  <a:defRPr/>
            </a:pPr>
            <a:r>
              <a:rPr lang="en-US" sz="2400" dirty="0"/>
              <a:t>3. Assessed final treatment episode if there was more than one episode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New treatment episode occurred after a gap in treatment &gt; 28 days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Excluded treatment episodes of &lt;8 days (induction failure)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Most patients had one episode but wide range: median = 1 episode (IQR 1 to 2 episodes; range 1 to 17 episodes) 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Sensitivity analysis for all treatment episodes</a:t>
            </a:r>
          </a:p>
          <a:p>
            <a:pPr marL="0" indent="0">
              <a:buClr>
                <a:srgbClr val="FFFF00"/>
              </a:buClr>
              <a:buNone/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Cohort development: 5 steps </a:t>
            </a:r>
          </a:p>
        </p:txBody>
      </p:sp>
    </p:spTree>
    <p:extLst>
      <p:ext uri="{BB962C8B-B14F-4D97-AF65-F5344CB8AC3E}">
        <p14:creationId xmlns:p14="http://schemas.microsoft.com/office/powerpoint/2010/main" val="2601390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4. Categorized final treatment episode into 5 groups (exposure)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8-30 days (post-induction month 1)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31-90 days (months 2-3)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91-180 days (months 4-6)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181-365 days (months 7-12)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&gt;365 days (referent, greater than a year)</a:t>
            </a:r>
            <a:endParaRPr lang="en-US" sz="26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5. Censored at death, overdose, disenrollment, switching to another treatment, or end of study (12/31/2018)</a:t>
            </a:r>
          </a:p>
          <a:p>
            <a:pPr marL="514350" indent="-514350">
              <a:buFont typeface="+mj-lt"/>
              <a:buAutoNum type="arabicPeriod" startAt="4"/>
              <a:defRPr/>
            </a:pPr>
            <a:endParaRPr lang="en-US" dirty="0"/>
          </a:p>
          <a:p>
            <a:pPr marL="0" indent="0">
              <a:buClr>
                <a:srgbClr val="FFFF00"/>
              </a:buClr>
              <a:buNone/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Cohort development: 5 steps </a:t>
            </a:r>
          </a:p>
        </p:txBody>
      </p:sp>
    </p:spTree>
    <p:extLst>
      <p:ext uri="{BB962C8B-B14F-4D97-AF65-F5344CB8AC3E}">
        <p14:creationId xmlns:p14="http://schemas.microsoft.com/office/powerpoint/2010/main" val="1398039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6D81-625F-4C03-9B46-0864A6EA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2" y="28080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Cohort study design with post-treatment all-cause mortality or overdose (time-to-event)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CA04D-DE56-4905-9FD7-3DB33353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7186" y="6360730"/>
            <a:ext cx="2743200" cy="365125"/>
          </a:xfrm>
        </p:spPr>
        <p:txBody>
          <a:bodyPr/>
          <a:lstStyle/>
          <a:p>
            <a:fld id="{77B5598F-AEDE-4E30-818D-20901B001F1F}" type="slidenum">
              <a:rPr lang="en-US" smtClean="0"/>
              <a:t>29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785C04-1EC4-4BA9-9761-2588034061FB}"/>
              </a:ext>
            </a:extLst>
          </p:cNvPr>
          <p:cNvCxnSpPr>
            <a:cxnSpLocks/>
          </p:cNvCxnSpPr>
          <p:nvPr/>
        </p:nvCxnSpPr>
        <p:spPr>
          <a:xfrm>
            <a:off x="734260" y="5603581"/>
            <a:ext cx="4425569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813B2F-60DE-4CD9-A745-97A534BDF9F9}"/>
              </a:ext>
            </a:extLst>
          </p:cNvPr>
          <p:cNvSpPr txBox="1"/>
          <p:nvPr/>
        </p:nvSpPr>
        <p:spPr>
          <a:xfrm>
            <a:off x="2947044" y="2728968"/>
            <a:ext cx="77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Mortality and overdose assessed in post treatment follow-up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52CEA-C66B-45A8-AD51-290D849D852B}"/>
              </a:ext>
            </a:extLst>
          </p:cNvPr>
          <p:cNvSpPr txBox="1"/>
          <p:nvPr/>
        </p:nvSpPr>
        <p:spPr>
          <a:xfrm>
            <a:off x="8823293" y="3708900"/>
            <a:ext cx="403658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5A07B3-D7FE-49AC-A6FC-1B47E23AF7CA}"/>
              </a:ext>
            </a:extLst>
          </p:cNvPr>
          <p:cNvSpPr txBox="1"/>
          <p:nvPr/>
        </p:nvSpPr>
        <p:spPr>
          <a:xfrm>
            <a:off x="2726564" y="4547800"/>
            <a:ext cx="57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743CBF-9A70-4D82-B727-88FA271EBBBF}"/>
              </a:ext>
            </a:extLst>
          </p:cNvPr>
          <p:cNvCxnSpPr>
            <a:cxnSpLocks/>
          </p:cNvCxnSpPr>
          <p:nvPr/>
        </p:nvCxnSpPr>
        <p:spPr>
          <a:xfrm>
            <a:off x="5131182" y="5603581"/>
            <a:ext cx="392258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74667495-4B52-4D3F-AA03-BD2B4CDC5B46}"/>
              </a:ext>
            </a:extLst>
          </p:cNvPr>
          <p:cNvSpPr/>
          <p:nvPr/>
        </p:nvSpPr>
        <p:spPr>
          <a:xfrm rot="5400000">
            <a:off x="6805476" y="3248648"/>
            <a:ext cx="573998" cy="386529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B0AD2-6EFA-4B63-A2E4-829E9514E663}"/>
              </a:ext>
            </a:extLst>
          </p:cNvPr>
          <p:cNvSpPr txBox="1"/>
          <p:nvPr/>
        </p:nvSpPr>
        <p:spPr>
          <a:xfrm>
            <a:off x="4942772" y="6343788"/>
            <a:ext cx="18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0F8030-DC8B-4FEA-A98D-37937D855D11}"/>
              </a:ext>
            </a:extLst>
          </p:cNvPr>
          <p:cNvSpPr txBox="1"/>
          <p:nvPr/>
        </p:nvSpPr>
        <p:spPr>
          <a:xfrm>
            <a:off x="8114133" y="6107788"/>
            <a:ext cx="18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365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38AB76-92F3-418F-8A47-E9FA3E9403D3}"/>
              </a:ext>
            </a:extLst>
          </p:cNvPr>
          <p:cNvSpPr txBox="1"/>
          <p:nvPr/>
        </p:nvSpPr>
        <p:spPr>
          <a:xfrm>
            <a:off x="189365" y="6072026"/>
            <a:ext cx="180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Day 8 of treatment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459F3D-FC5C-491C-8599-9124F5ECC145}"/>
              </a:ext>
            </a:extLst>
          </p:cNvPr>
          <p:cNvSpPr txBox="1"/>
          <p:nvPr/>
        </p:nvSpPr>
        <p:spPr>
          <a:xfrm>
            <a:off x="1685471" y="5991398"/>
            <a:ext cx="18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92FC-1C31-434B-AEE4-06F8ADB64E44}"/>
              </a:ext>
            </a:extLst>
          </p:cNvPr>
          <p:cNvSpPr txBox="1"/>
          <p:nvPr/>
        </p:nvSpPr>
        <p:spPr>
          <a:xfrm>
            <a:off x="4879944" y="6045814"/>
            <a:ext cx="18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180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8E4985C4-603A-4D93-B10F-DF5AAB2BEE21}"/>
              </a:ext>
            </a:extLst>
          </p:cNvPr>
          <p:cNvSpPr/>
          <p:nvPr/>
        </p:nvSpPr>
        <p:spPr>
          <a:xfrm rot="5400000">
            <a:off x="5933801" y="710628"/>
            <a:ext cx="573998" cy="55788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DF6872C9-D6FA-4511-AD10-29AA999423DD}"/>
              </a:ext>
            </a:extLst>
          </p:cNvPr>
          <p:cNvSpPr/>
          <p:nvPr/>
        </p:nvSpPr>
        <p:spPr>
          <a:xfrm rot="5400000">
            <a:off x="1982749" y="4069349"/>
            <a:ext cx="573998" cy="9597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522829-D6D7-4D20-A0A7-C5067555FEA9}"/>
              </a:ext>
            </a:extLst>
          </p:cNvPr>
          <p:cNvCxnSpPr>
            <a:cxnSpLocks/>
          </p:cNvCxnSpPr>
          <p:nvPr/>
        </p:nvCxnSpPr>
        <p:spPr>
          <a:xfrm>
            <a:off x="734260" y="3429000"/>
            <a:ext cx="0" cy="2604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127172-BDF8-4F7C-A121-2665DB26D350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9115380" y="5345120"/>
            <a:ext cx="757706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4C8F92-76A3-48E6-99BD-5CF0AB07F90A}"/>
              </a:ext>
            </a:extLst>
          </p:cNvPr>
          <p:cNvCxnSpPr>
            <a:cxnSpLocks/>
          </p:cNvCxnSpPr>
          <p:nvPr/>
        </p:nvCxnSpPr>
        <p:spPr>
          <a:xfrm>
            <a:off x="9115380" y="4639279"/>
            <a:ext cx="75770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4572CA8-3518-4EDB-91F0-62F59A720BFC}"/>
              </a:ext>
            </a:extLst>
          </p:cNvPr>
          <p:cNvSpPr txBox="1"/>
          <p:nvPr/>
        </p:nvSpPr>
        <p:spPr>
          <a:xfrm>
            <a:off x="9873086" y="5021954"/>
            <a:ext cx="222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 buprenorphine treatment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05E30F-DF8B-4100-A7D6-48310FEE6A7B}"/>
              </a:ext>
            </a:extLst>
          </p:cNvPr>
          <p:cNvSpPr txBox="1"/>
          <p:nvPr/>
        </p:nvSpPr>
        <p:spPr>
          <a:xfrm>
            <a:off x="9873086" y="4236654"/>
            <a:ext cx="209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Off buprenorphine treatment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8F6A32-F92E-4881-9F33-2CF75759B879}"/>
              </a:ext>
            </a:extLst>
          </p:cNvPr>
          <p:cNvCxnSpPr>
            <a:cxnSpLocks/>
          </p:cNvCxnSpPr>
          <p:nvPr/>
        </p:nvCxnSpPr>
        <p:spPr>
          <a:xfrm>
            <a:off x="714331" y="6033993"/>
            <a:ext cx="86276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864FF7-9676-46FB-A7E6-3438B5D2E6E7}"/>
              </a:ext>
            </a:extLst>
          </p:cNvPr>
          <p:cNvCxnSpPr>
            <a:cxnSpLocks/>
          </p:cNvCxnSpPr>
          <p:nvPr/>
        </p:nvCxnSpPr>
        <p:spPr>
          <a:xfrm>
            <a:off x="752255" y="4041449"/>
            <a:ext cx="258242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1DE5C8-582C-4F8A-B3D3-767B2861E1E7}"/>
              </a:ext>
            </a:extLst>
          </p:cNvPr>
          <p:cNvCxnSpPr>
            <a:cxnSpLocks/>
          </p:cNvCxnSpPr>
          <p:nvPr/>
        </p:nvCxnSpPr>
        <p:spPr>
          <a:xfrm>
            <a:off x="722025" y="4882985"/>
            <a:ext cx="101778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1A6FED-5178-4689-B8C0-8D81E9A19E1B}"/>
              </a:ext>
            </a:extLst>
          </p:cNvPr>
          <p:cNvCxnSpPr>
            <a:cxnSpLocks/>
          </p:cNvCxnSpPr>
          <p:nvPr/>
        </p:nvCxnSpPr>
        <p:spPr>
          <a:xfrm>
            <a:off x="3316681" y="4041449"/>
            <a:ext cx="56548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B8A013-4D86-46E0-B558-1011DC42A195}"/>
              </a:ext>
            </a:extLst>
          </p:cNvPr>
          <p:cNvCxnSpPr>
            <a:cxnSpLocks/>
          </p:cNvCxnSpPr>
          <p:nvPr/>
        </p:nvCxnSpPr>
        <p:spPr>
          <a:xfrm>
            <a:off x="1739806" y="4882985"/>
            <a:ext cx="105988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5C4A9AB-5B90-4909-8ACF-E3E59CF80354}"/>
              </a:ext>
            </a:extLst>
          </p:cNvPr>
          <p:cNvSpPr txBox="1"/>
          <p:nvPr/>
        </p:nvSpPr>
        <p:spPr>
          <a:xfrm>
            <a:off x="155400" y="3896391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CC520C-BD16-4922-B0C1-7AF2B491FACD}"/>
              </a:ext>
            </a:extLst>
          </p:cNvPr>
          <p:cNvSpPr txBox="1"/>
          <p:nvPr/>
        </p:nvSpPr>
        <p:spPr>
          <a:xfrm>
            <a:off x="193324" y="5365240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6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5E8DF7-7CD9-4149-BA63-CE309318D740}"/>
              </a:ext>
            </a:extLst>
          </p:cNvPr>
          <p:cNvSpPr txBox="1"/>
          <p:nvPr/>
        </p:nvSpPr>
        <p:spPr>
          <a:xfrm>
            <a:off x="55258" y="2629451"/>
            <a:ext cx="14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Sample patients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C7B96-3DBE-4B1A-B660-9A9BCD12ECCB}"/>
              </a:ext>
            </a:extLst>
          </p:cNvPr>
          <p:cNvSpPr txBox="1"/>
          <p:nvPr/>
        </p:nvSpPr>
        <p:spPr>
          <a:xfrm>
            <a:off x="175329" y="4626006"/>
            <a:ext cx="55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36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C2B8B-6AAF-4CFE-A92D-3A4B18E363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4797425"/>
            <a:ext cx="1738312" cy="231775"/>
          </a:xfrm>
        </p:spPr>
        <p:txBody>
          <a:bodyPr/>
          <a:lstStyle/>
          <a:p>
            <a:pPr defTabSz="288036">
              <a:spcAft>
                <a:spcPts val="600"/>
              </a:spcAft>
            </a:pPr>
            <a:fld id="{77B5598F-AEDE-4E30-818D-20901B001F1F}" type="slidenum">
              <a:rPr lang="en-US" sz="75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288036"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B5D1DA2-3173-4E3E-8CF2-910C6ACB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585" y="5432986"/>
            <a:ext cx="1594243" cy="5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2C55487-7A94-A374-2174-4144EE1E1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136289"/>
              </p:ext>
            </p:extLst>
          </p:nvPr>
        </p:nvGraphicFramePr>
        <p:xfrm>
          <a:off x="541625" y="1959887"/>
          <a:ext cx="3392200" cy="398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5C6D3413-8F61-229F-A0EF-1E7B59A7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Co-authors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E8348-B8B1-F70F-82C7-67AD6F492100}"/>
              </a:ext>
            </a:extLst>
          </p:cNvPr>
          <p:cNvSpPr txBox="1"/>
          <p:nvPr/>
        </p:nvSpPr>
        <p:spPr>
          <a:xfrm>
            <a:off x="5221448" y="5068668"/>
            <a:ext cx="470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1200"/>
              </a:spcBef>
              <a:spcAft>
                <a:spcPts val="600"/>
              </a:spcAft>
              <a:tabLst>
                <a:tab pos="-325755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Glanz JM, Binswanger IA, Clarke CL, et al., The association between buprenorphine treatment duration and mortality: a multi-site cohort study of people who discontinued treatment. </a:t>
            </a:r>
            <a:r>
              <a:rPr lang="en-US" sz="1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Addiction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2023.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118(2)97-107</a:t>
            </a:r>
            <a:endParaRPr lang="en-US" sz="14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D013C-C066-D4ED-99CF-C09B6ED05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4816" y="2108818"/>
            <a:ext cx="2290860" cy="22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8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2A21-376F-472F-AADD-CB495F20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0CDA4-A908-44B2-B2E0-FB5DFAD2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D45ADE-E8AC-EE90-5D7A-7CB0A3545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6715"/>
              </p:ext>
            </p:extLst>
          </p:nvPr>
        </p:nvGraphicFramePr>
        <p:xfrm>
          <a:off x="1476462" y="1858468"/>
          <a:ext cx="810469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29">
                  <a:extLst>
                    <a:ext uri="{9D8B030D-6E8A-4147-A177-3AD203B41FA5}">
                      <a16:colId xmlns:a16="http://schemas.microsoft.com/office/drawing/2014/main" val="3910775202"/>
                    </a:ext>
                  </a:extLst>
                </a:gridCol>
                <a:gridCol w="1709802">
                  <a:extLst>
                    <a:ext uri="{9D8B030D-6E8A-4147-A177-3AD203B41FA5}">
                      <a16:colId xmlns:a16="http://schemas.microsoft.com/office/drawing/2014/main" val="1005738101"/>
                    </a:ext>
                  </a:extLst>
                </a:gridCol>
                <a:gridCol w="3708864">
                  <a:extLst>
                    <a:ext uri="{9D8B030D-6E8A-4147-A177-3AD203B41FA5}">
                      <a16:colId xmlns:a16="http://schemas.microsoft.com/office/drawing/2014/main" val="2307522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Sites with available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All-cause mortality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Electronic health records (EHR): emergency dept, hospital or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1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All-cause mortality 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 vital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9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Non-fatal and fatal drug overdose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EHR and state vital records with cause of death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2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Non-fatal and fatal opioid overdose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EHR and state vital records with cause of death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8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95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8FCF-5BA6-4212-AE45-7F5D93487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7" y="2187102"/>
            <a:ext cx="5239765" cy="5016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Demographics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A6D81-625F-4C03-9B46-0864A6EA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Covariates considered as potential confounders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5F8979-7546-B7EF-7ACA-9242E4F3A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866" y="2724750"/>
            <a:ext cx="5239764" cy="704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/>
              <a:t>Age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Race and ethnicity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FA9865-1C1E-546D-3BC2-B0161C30B2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1233" y="2705322"/>
            <a:ext cx="5239763" cy="12810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Alcohol use disorder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Other drug use disorders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Mental health disorder diagnosis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err="1"/>
              <a:t>Charlson</a:t>
            </a:r>
            <a:r>
              <a:rPr lang="en-US" sz="2000" dirty="0"/>
              <a:t> comorbidity Index 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422425-8DBC-F767-74D3-345DE4B2E8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8799" y="3614254"/>
            <a:ext cx="5239763" cy="501651"/>
          </a:xfrm>
        </p:spPr>
        <p:txBody>
          <a:bodyPr>
            <a:normAutofit/>
          </a:bodyPr>
          <a:lstStyle/>
          <a:p>
            <a:r>
              <a:rPr lang="en-US" sz="2200" dirty="0"/>
              <a:t>Treatment/medications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3F3516-06C6-3A19-50D5-993734679C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Comorbidity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C4ACD85-9A42-0B75-D6B1-ACF7DC47FF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Markers of severity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ABDEFF0-916E-4DD0-ACD0-F60B848CB6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2866" y="4115905"/>
            <a:ext cx="5239764" cy="18185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Maximum dispensed buprenorphine dose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Year of final treatment episode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Number of treatment episodes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Other medication use in 6 months prior to starting the final episode of treatment (antidepressants, z-drugs, gabapentin, benzodiazepines)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Opioid dispensings in 30 days prior to final treatment episode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800" dirty="0"/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699D264-DC24-EF65-433D-C571B6C331A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95299" y="4512495"/>
            <a:ext cx="5239764" cy="13182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Indicators of injection drug use (HIV/AIDS, Hep C or related infections)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Prior drug overdose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Number emergency department visits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OUD severity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121CF-88A8-4496-AD77-D6EECBCE06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2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C62F-E626-484B-A67F-3D801ECB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Aim: Examine the association between buprenorphine treatment length and mortality/overdose risk among people who have discontinued</a:t>
            </a:r>
            <a:br>
              <a:rPr lang="en-US" sz="2600" dirty="0"/>
            </a:b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Propensity score analysis to control for confounding with inverse probability weighting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Frailty regression to analyze time-to-death or overdose post-treatment, adjusted for covariates via propensity score weighting</a:t>
            </a:r>
          </a:p>
          <a:p>
            <a:pPr lvl="1"/>
            <a:r>
              <a:rPr lang="en-US" sz="2600" dirty="0"/>
              <a:t>Three models – all-cause mortality and fatal/nonfatal overdose and opioid overdose as outcomes</a:t>
            </a:r>
          </a:p>
          <a:p>
            <a:pPr lvl="1"/>
            <a:r>
              <a:rPr lang="en-US" sz="2600" dirty="0"/>
              <a:t>Study site included in models as a random effect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4293B-43F3-4BD2-A34E-90F13EBD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C761C-5269-4F9B-9B1D-F912F267AA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93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>
            <a:extLst>
              <a:ext uri="{FF2B5EF4-FFF2-40B4-BE49-F238E27FC236}">
                <a16:creationId xmlns:a16="http://schemas.microsoft.com/office/drawing/2014/main" id="{08484A9D-B7EC-407D-BAC1-555C1C9C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274" y="461272"/>
            <a:ext cx="3785286" cy="691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18,651</a:t>
            </a:r>
            <a:r>
              <a:rPr lang="en-US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effectLst/>
                <a:latin typeface="+mj-lt"/>
                <a:ea typeface="Times New Roman" panose="02020603050405020304" pitchFamily="18" charset="0"/>
              </a:rPr>
              <a:t>Adults &gt;= age 18 had a prescription 	   for buprenorphine treatment between     	   1/1/2012 and 12/31/2017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7D1E76B1-13D2-4078-83DF-B5594962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508" y="2904114"/>
            <a:ext cx="4884358" cy="1500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6,990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Patient excluded for problems prior to follow-up: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2,895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Disenrolled while receiving buprenorphine treatment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2,062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Dispensed less than 8-day supply of buprenorphine</a:t>
            </a:r>
            <a:b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1,546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Still on treatment at end of study period</a:t>
            </a:r>
            <a:b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452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Missing or invalid buprenorphine days’ supply or dose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35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Died while on treatment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AB66B6DD-9327-4A6E-B827-DB2787764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791" y="4331584"/>
            <a:ext cx="3764769" cy="477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6,596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who initiated treatment and 	 stayed enrolled throughout treatment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4FD8D17D-8BEF-4478-BE1B-D6264372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508" y="4712179"/>
            <a:ext cx="4884354" cy="1068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/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46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Excluded for problems during the follow-up period: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46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Evidence of additional buprenorphine treatment from external claims with missing details such as days’ supply and dose 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C8570E16-0646-4899-9E79-0AE6E4D6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788" y="5641026"/>
            <a:ext cx="3764767" cy="755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6,550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Patients who discontinued 	buprenorphine and had at least one 	day of follow-up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37">
            <a:extLst>
              <a:ext uri="{FF2B5EF4-FFF2-40B4-BE49-F238E27FC236}">
                <a16:creationId xmlns:a16="http://schemas.microsoft.com/office/drawing/2014/main" id="{46DB31D4-FC94-4AA2-B158-EB7B09141477}"/>
              </a:ext>
            </a:extLst>
          </p:cNvPr>
          <p:cNvSpPr txBox="1"/>
          <p:nvPr/>
        </p:nvSpPr>
        <p:spPr>
          <a:xfrm>
            <a:off x="6698508" y="726248"/>
            <a:ext cx="4884360" cy="178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5,065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Patient-level exclusions: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4,107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Patients excluded because they had &lt; 90 days health plan enrollment before the first buprenorphine dispensing to </a:t>
            </a:r>
            <a:b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allow baseline covariate assessment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415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Had self-funded insurance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259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Did not have pharmacy insurance coverage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204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Had a cancer diagnosis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hospice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FD975A-AA60-4AD5-A4C5-5A6B29096B7C}"/>
              </a:ext>
            </a:extLst>
          </p:cNvPr>
          <p:cNvCxnSpPr>
            <a:cxnSpLocks/>
          </p:cNvCxnSpPr>
          <p:nvPr/>
        </p:nvCxnSpPr>
        <p:spPr>
          <a:xfrm flipV="1">
            <a:off x="3360171" y="1593950"/>
            <a:ext cx="3316203" cy="268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D4B0B9-F625-4244-A8C7-554AE77F98D8}"/>
              </a:ext>
            </a:extLst>
          </p:cNvPr>
          <p:cNvCxnSpPr>
            <a:cxnSpLocks/>
          </p:cNvCxnSpPr>
          <p:nvPr/>
        </p:nvCxnSpPr>
        <p:spPr>
          <a:xfrm>
            <a:off x="3360171" y="3654541"/>
            <a:ext cx="33383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915179-74A9-4C5F-A141-A19DB1B5E3C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371240" y="5246577"/>
            <a:ext cx="33272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B272FF-2672-4079-83A3-C03096626EC6}"/>
              </a:ext>
            </a:extLst>
          </p:cNvPr>
          <p:cNvCxnSpPr>
            <a:cxnSpLocks/>
            <a:stCxn id="32" idx="2"/>
            <a:endCxn id="7" idx="0"/>
          </p:cNvCxnSpPr>
          <p:nvPr/>
        </p:nvCxnSpPr>
        <p:spPr>
          <a:xfrm>
            <a:off x="3360174" y="2926547"/>
            <a:ext cx="2" cy="14050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EBCB4A-428A-4494-BD8C-5EE496DA8452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3360172" y="4809215"/>
            <a:ext cx="4" cy="8318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EBA1E0-91D4-4FBB-8984-5D661F21E6E4}"/>
              </a:ext>
            </a:extLst>
          </p:cNvPr>
          <p:cNvCxnSpPr>
            <a:cxnSpLocks/>
            <a:stCxn id="4" idx="2"/>
            <a:endCxn id="32" idx="0"/>
          </p:cNvCxnSpPr>
          <p:nvPr/>
        </p:nvCxnSpPr>
        <p:spPr>
          <a:xfrm>
            <a:off x="3349917" y="1152432"/>
            <a:ext cx="10257" cy="10024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2">
            <a:extLst>
              <a:ext uri="{FF2B5EF4-FFF2-40B4-BE49-F238E27FC236}">
                <a16:creationId xmlns:a16="http://schemas.microsoft.com/office/drawing/2014/main" id="{C15A6A66-4EF7-48FC-B203-46CA9417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788" y="2154875"/>
            <a:ext cx="3764772" cy="771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13,586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meeting basic inclusion 	  	  criteria for enrollment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were not in 	  hospice or have cancer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3A277-6A9C-423E-91A2-D039F91F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52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0E1C-6FF4-419F-8CBB-40E3A650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Cohort characteristics (N=6550)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0B6504-B5CF-415B-BA20-C867325D3E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904826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108">
                  <a:extLst>
                    <a:ext uri="{9D8B030D-6E8A-4147-A177-3AD203B41FA5}">
                      <a16:colId xmlns:a16="http://schemas.microsoft.com/office/drawing/2014/main" val="2175025486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51688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b="1" i="0" u="none" strike="noStrike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 or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62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start of treatment, 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(15)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555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gender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42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 and Ethnicity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01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Non-Hispanic Black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88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Hispanic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06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Non-Hispanic White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04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Non-Hispanic Asian, Pacific Islander, Native American, and other groups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5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Unknown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58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16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0E1C-6FF4-419F-8CBB-40E3A650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Cohort characteristics (N=6550)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0B6504-B5CF-415B-BA20-C867325D3E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90482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108">
                  <a:extLst>
                    <a:ext uri="{9D8B030D-6E8A-4147-A177-3AD203B41FA5}">
                      <a16:colId xmlns:a16="http://schemas.microsoft.com/office/drawing/2014/main" val="2175025486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51688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b="1" i="0" u="none" strike="noStrike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or median (IQR)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62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Opioid dispensed in 30 days prior to treatment episode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555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use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42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drug use related infection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01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88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overdose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06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Charlson co-morbidity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(0-1)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04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department utilization, 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(0-1)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597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DA9D44-5598-46A4-99C3-6947599EAA46}"/>
              </a:ext>
            </a:extLst>
          </p:cNvPr>
          <p:cNvSpPr txBox="1"/>
          <p:nvPr/>
        </p:nvSpPr>
        <p:spPr>
          <a:xfrm>
            <a:off x="1773716" y="5651653"/>
            <a:ext cx="775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*Also examined year treatment episode started, past 6 month medications (Z-drugs, antidepressants, gabapentin, benzodiazepines), OUD severity coding</a:t>
            </a:r>
          </a:p>
        </p:txBody>
      </p:sp>
    </p:spTree>
    <p:extLst>
      <p:ext uri="{BB962C8B-B14F-4D97-AF65-F5344CB8AC3E}">
        <p14:creationId xmlns:p14="http://schemas.microsoft.com/office/powerpoint/2010/main" val="2488935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9FB-9325-4D85-8C2D-33E849DB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48" y="146594"/>
            <a:ext cx="1102093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Cohort characteristics (N=6550)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26B3FE-E8A0-40E5-BF27-35CF89C1B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403590"/>
              </p:ext>
            </p:extLst>
          </p:nvPr>
        </p:nvGraphicFramePr>
        <p:xfrm>
          <a:off x="674914" y="1255486"/>
          <a:ext cx="10515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461">
                  <a:extLst>
                    <a:ext uri="{9D8B030D-6E8A-4147-A177-3AD203B41FA5}">
                      <a16:colId xmlns:a16="http://schemas.microsoft.com/office/drawing/2014/main" val="3227130186"/>
                    </a:ext>
                  </a:extLst>
                </a:gridCol>
                <a:gridCol w="3296139">
                  <a:extLst>
                    <a:ext uri="{9D8B030D-6E8A-4147-A177-3AD203B41FA5}">
                      <a16:colId xmlns:a16="http://schemas.microsoft.com/office/drawing/2014/main" val="1783527065"/>
                    </a:ext>
                  </a:extLst>
                </a:gridCol>
              </a:tblGrid>
              <a:tr h="60284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Mean (SD) or median (IQR) or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4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time on treatment, days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 (290)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53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time on treatment,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(27-203)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47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on treatment in groups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6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8-30 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35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31-90 days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26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91-180 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14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181-365 days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08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&gt;365 days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95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treatment episodes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(1-2)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861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post treatment cessation, 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(120-875)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67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maximum buprenorphine dose (mg/day)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(8-16)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74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 to naltrexone or methadone after episode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655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847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39C2-0E27-4C7A-8C90-A62F997C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Crude mortality rates (CMR) after stopping treatment by length of time on treatment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E09A24-8070-4088-B00E-AAF2AC15A48D}"/>
              </a:ext>
            </a:extLst>
          </p:cNvPr>
          <p:cNvGraphicFramePr/>
          <p:nvPr/>
        </p:nvGraphicFramePr>
        <p:xfrm>
          <a:off x="2032000" y="1690688"/>
          <a:ext cx="7914105" cy="496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151ABB-2216-44ED-9F8F-EEF03585F37E}"/>
              </a:ext>
            </a:extLst>
          </p:cNvPr>
          <p:cNvSpPr txBox="1"/>
          <p:nvPr/>
        </p:nvSpPr>
        <p:spPr>
          <a:xfrm>
            <a:off x="581526" y="5846544"/>
            <a:ext cx="339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N=191 deaths</a:t>
            </a:r>
          </a:p>
          <a:p>
            <a:r>
              <a:rPr lang="en-US" b="1"/>
              <a:t>10,471 person-years of follow-up</a:t>
            </a:r>
          </a:p>
        </p:txBody>
      </p:sp>
    </p:spTree>
    <p:extLst>
      <p:ext uri="{BB962C8B-B14F-4D97-AF65-F5344CB8AC3E}">
        <p14:creationId xmlns:p14="http://schemas.microsoft.com/office/powerpoint/2010/main" val="270316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11FD-A28A-41B2-8863-1D06E2A3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296"/>
            <a:ext cx="1102722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Survival curves for first 180 days of treatment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1AB61-7DA3-4C26-922B-6F987292B820}"/>
              </a:ext>
            </a:extLst>
          </p:cNvPr>
          <p:cNvSpPr txBox="1"/>
          <p:nvPr/>
        </p:nvSpPr>
        <p:spPr>
          <a:xfrm>
            <a:off x="10274731" y="3145018"/>
            <a:ext cx="242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&gt;365 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10A29-3A46-41E2-8233-DD68F8287526}"/>
              </a:ext>
            </a:extLst>
          </p:cNvPr>
          <p:cNvSpPr txBox="1"/>
          <p:nvPr/>
        </p:nvSpPr>
        <p:spPr>
          <a:xfrm>
            <a:off x="10274730" y="1974301"/>
            <a:ext cx="242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8-30 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AF69CB-411F-437C-85A6-AB21B83336D8}"/>
              </a:ext>
            </a:extLst>
          </p:cNvPr>
          <p:cNvSpPr txBox="1"/>
          <p:nvPr/>
        </p:nvSpPr>
        <p:spPr>
          <a:xfrm>
            <a:off x="10274729" y="2279092"/>
            <a:ext cx="242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181-365 days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76DAA2-98F4-4050-8739-B8F3DAAA753D}"/>
              </a:ext>
            </a:extLst>
          </p:cNvPr>
          <p:cNvSpPr txBox="1"/>
          <p:nvPr/>
        </p:nvSpPr>
        <p:spPr>
          <a:xfrm>
            <a:off x="10274731" y="4626025"/>
            <a:ext cx="242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91-180 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2775E-59A5-4DAA-8809-706AEDD16E63}"/>
              </a:ext>
            </a:extLst>
          </p:cNvPr>
          <p:cNvSpPr txBox="1"/>
          <p:nvPr/>
        </p:nvSpPr>
        <p:spPr>
          <a:xfrm>
            <a:off x="10274732" y="2610761"/>
            <a:ext cx="242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31-90 days</a:t>
            </a:r>
          </a:p>
        </p:txBody>
      </p:sp>
      <p:pic>
        <p:nvPicPr>
          <p:cNvPr id="1026" name="Picture 2" descr="Chart&#10;&#10;Description automatically generated">
            <a:extLst>
              <a:ext uri="{FF2B5EF4-FFF2-40B4-BE49-F238E27FC236}">
                <a16:creationId xmlns:a16="http://schemas.microsoft.com/office/drawing/2014/main" id="{8048E3F6-EEEA-403A-AB8B-21421F7D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0" y="1097806"/>
            <a:ext cx="8738961" cy="57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27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4217-FA29-4E81-83C0-B3EA6ECD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 statistically significant association between buprenorphine length of treatment and </a:t>
            </a:r>
            <a:r>
              <a:rPr lang="en-US" sz="3200" u="sng" dirty="0"/>
              <a:t>all-cause mortality</a:t>
            </a:r>
            <a:r>
              <a:rPr lang="en-US" sz="3200" dirty="0"/>
              <a:t> in adjusted and propensity-weighted model</a:t>
            </a:r>
            <a:endParaRPr lang="en-US" sz="3200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05F0DC-368E-4B7B-AE5F-A40B85F8F5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2217511"/>
          <a:ext cx="8598568" cy="328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695">
                  <a:extLst>
                    <a:ext uri="{9D8B030D-6E8A-4147-A177-3AD203B41FA5}">
                      <a16:colId xmlns:a16="http://schemas.microsoft.com/office/drawing/2014/main" val="88650430"/>
                    </a:ext>
                  </a:extLst>
                </a:gridCol>
                <a:gridCol w="4735873">
                  <a:extLst>
                    <a:ext uri="{9D8B030D-6E8A-4147-A177-3AD203B41FA5}">
                      <a16:colId xmlns:a16="http://schemas.microsoft.com/office/drawing/2014/main" val="2334361873"/>
                    </a:ext>
                  </a:extLst>
                </a:gridCol>
              </a:tblGrid>
              <a:tr h="1001106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Length of buprenorphine treatment</a:t>
                      </a:r>
                      <a:endParaRPr lang="en-US" sz="2400" b="1" kern="12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Hazard Ratio (95% CI)</a:t>
                      </a:r>
                      <a:endParaRPr lang="en-US" sz="2400" b="1" kern="12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067376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 dirty="0">
                          <a:effectLst/>
                        </a:rPr>
                        <a:t>8-30 days</a:t>
                      </a:r>
                      <a:endParaRPr lang="en-US" sz="2400" b="1" u="none" kern="1200" dirty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 (0.68, 2.31)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82222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</a:rPr>
                        <a:t>31-90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1.59 (0.85, 2.98)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723792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kern="1200">
                          <a:effectLst/>
                        </a:rPr>
                        <a:t>91-180 days</a:t>
                      </a:r>
                      <a:endParaRPr lang="en-US" sz="2400" b="0" u="none" kern="12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1.93 (1.00, 3.71)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643407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</a:rPr>
                        <a:t>181-365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 (0.35, 1.82)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867939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</a:rPr>
                        <a:t>&gt; 365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 dirty="0">
                          <a:effectLst/>
                        </a:rPr>
                        <a:t>1.00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21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2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75124BC1-518A-4B3A-A370-4B91A5619596}"/>
              </a:ext>
            </a:extLst>
          </p:cNvPr>
          <p:cNvSpPr>
            <a:spLocks/>
          </p:cNvSpPr>
          <p:nvPr/>
        </p:nvSpPr>
        <p:spPr bwMode="auto">
          <a:xfrm>
            <a:off x="7246939" y="4746625"/>
            <a:ext cx="854075" cy="806450"/>
          </a:xfrm>
          <a:custGeom>
            <a:avLst/>
            <a:gdLst>
              <a:gd name="T0" fmla="*/ 440 w 580"/>
              <a:gd name="T1" fmla="*/ 40 h 519"/>
              <a:gd name="T2" fmla="*/ 298 w 580"/>
              <a:gd name="T3" fmla="*/ 24 h 519"/>
              <a:gd name="T4" fmla="*/ 194 w 580"/>
              <a:gd name="T5" fmla="*/ 14 h 519"/>
              <a:gd name="T6" fmla="*/ 186 w 580"/>
              <a:gd name="T7" fmla="*/ 6 h 519"/>
              <a:gd name="T8" fmla="*/ 0 w 580"/>
              <a:gd name="T9" fmla="*/ 68 h 519"/>
              <a:gd name="T10" fmla="*/ 26 w 580"/>
              <a:gd name="T11" fmla="*/ 50 h 519"/>
              <a:gd name="T12" fmla="*/ 42 w 580"/>
              <a:gd name="T13" fmla="*/ 42 h 519"/>
              <a:gd name="T14" fmla="*/ 96 w 580"/>
              <a:gd name="T15" fmla="*/ 50 h 519"/>
              <a:gd name="T16" fmla="*/ 104 w 580"/>
              <a:gd name="T17" fmla="*/ 58 h 519"/>
              <a:gd name="T18" fmla="*/ 96 w 580"/>
              <a:gd name="T19" fmla="*/ 66 h 519"/>
              <a:gd name="T20" fmla="*/ 174 w 580"/>
              <a:gd name="T21" fmla="*/ 113 h 519"/>
              <a:gd name="T22" fmla="*/ 220 w 580"/>
              <a:gd name="T23" fmla="*/ 113 h 519"/>
              <a:gd name="T24" fmla="*/ 252 w 580"/>
              <a:gd name="T25" fmla="*/ 97 h 519"/>
              <a:gd name="T26" fmla="*/ 260 w 580"/>
              <a:gd name="T27" fmla="*/ 90 h 519"/>
              <a:gd name="T28" fmla="*/ 292 w 580"/>
              <a:gd name="T29" fmla="*/ 90 h 519"/>
              <a:gd name="T30" fmla="*/ 322 w 580"/>
              <a:gd name="T31" fmla="*/ 121 h 519"/>
              <a:gd name="T32" fmla="*/ 330 w 580"/>
              <a:gd name="T33" fmla="*/ 137 h 519"/>
              <a:gd name="T34" fmla="*/ 370 w 580"/>
              <a:gd name="T35" fmla="*/ 169 h 519"/>
              <a:gd name="T36" fmla="*/ 376 w 580"/>
              <a:gd name="T37" fmla="*/ 285 h 519"/>
              <a:gd name="T38" fmla="*/ 384 w 580"/>
              <a:gd name="T39" fmla="*/ 277 h 519"/>
              <a:gd name="T40" fmla="*/ 384 w 580"/>
              <a:gd name="T41" fmla="*/ 309 h 519"/>
              <a:gd name="T42" fmla="*/ 416 w 580"/>
              <a:gd name="T43" fmla="*/ 371 h 519"/>
              <a:gd name="T44" fmla="*/ 432 w 580"/>
              <a:gd name="T45" fmla="*/ 387 h 519"/>
              <a:gd name="T46" fmla="*/ 432 w 580"/>
              <a:gd name="T47" fmla="*/ 403 h 519"/>
              <a:gd name="T48" fmla="*/ 462 w 580"/>
              <a:gd name="T49" fmla="*/ 457 h 519"/>
              <a:gd name="T50" fmla="*/ 486 w 580"/>
              <a:gd name="T51" fmla="*/ 465 h 519"/>
              <a:gd name="T52" fmla="*/ 494 w 580"/>
              <a:gd name="T53" fmla="*/ 511 h 519"/>
              <a:gd name="T54" fmla="*/ 502 w 580"/>
              <a:gd name="T55" fmla="*/ 519 h 519"/>
              <a:gd name="T56" fmla="*/ 556 w 580"/>
              <a:gd name="T57" fmla="*/ 503 h 519"/>
              <a:gd name="T58" fmla="*/ 572 w 580"/>
              <a:gd name="T59" fmla="*/ 503 h 519"/>
              <a:gd name="T60" fmla="*/ 580 w 580"/>
              <a:gd name="T61" fmla="*/ 441 h 519"/>
              <a:gd name="T62" fmla="*/ 540 w 580"/>
              <a:gd name="T63" fmla="*/ 261 h 519"/>
              <a:gd name="T64" fmla="*/ 470 w 580"/>
              <a:gd name="T65" fmla="*/ 42 h 519"/>
              <a:gd name="T66" fmla="*/ 470 w 580"/>
              <a:gd name="T67" fmla="*/ 12 h 519"/>
              <a:gd name="T68" fmla="*/ 458 w 580"/>
              <a:gd name="T69" fmla="*/ 14 h 519"/>
              <a:gd name="T70" fmla="*/ 452 w 580"/>
              <a:gd name="T71" fmla="*/ 20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0" h="519">
                <a:moveTo>
                  <a:pt x="452" y="20"/>
                </a:moveTo>
                <a:lnTo>
                  <a:pt x="440" y="40"/>
                </a:lnTo>
                <a:lnTo>
                  <a:pt x="318" y="40"/>
                </a:lnTo>
                <a:lnTo>
                  <a:pt x="298" y="24"/>
                </a:lnTo>
                <a:lnTo>
                  <a:pt x="212" y="24"/>
                </a:lnTo>
                <a:lnTo>
                  <a:pt x="194" y="14"/>
                </a:lnTo>
                <a:lnTo>
                  <a:pt x="186" y="0"/>
                </a:lnTo>
                <a:lnTo>
                  <a:pt x="186" y="6"/>
                </a:lnTo>
                <a:lnTo>
                  <a:pt x="0" y="6"/>
                </a:lnTo>
                <a:lnTo>
                  <a:pt x="0" y="68"/>
                </a:lnTo>
                <a:lnTo>
                  <a:pt x="18" y="66"/>
                </a:lnTo>
                <a:lnTo>
                  <a:pt x="26" y="50"/>
                </a:lnTo>
                <a:lnTo>
                  <a:pt x="34" y="50"/>
                </a:lnTo>
                <a:lnTo>
                  <a:pt x="42" y="42"/>
                </a:lnTo>
                <a:lnTo>
                  <a:pt x="42" y="58"/>
                </a:lnTo>
                <a:lnTo>
                  <a:pt x="96" y="50"/>
                </a:lnTo>
                <a:lnTo>
                  <a:pt x="104" y="50"/>
                </a:lnTo>
                <a:lnTo>
                  <a:pt x="104" y="58"/>
                </a:lnTo>
                <a:lnTo>
                  <a:pt x="96" y="58"/>
                </a:lnTo>
                <a:lnTo>
                  <a:pt x="96" y="66"/>
                </a:lnTo>
                <a:lnTo>
                  <a:pt x="158" y="90"/>
                </a:lnTo>
                <a:lnTo>
                  <a:pt x="174" y="113"/>
                </a:lnTo>
                <a:lnTo>
                  <a:pt x="182" y="121"/>
                </a:lnTo>
                <a:lnTo>
                  <a:pt x="220" y="113"/>
                </a:lnTo>
                <a:lnTo>
                  <a:pt x="236" y="97"/>
                </a:lnTo>
                <a:lnTo>
                  <a:pt x="252" y="97"/>
                </a:lnTo>
                <a:lnTo>
                  <a:pt x="252" y="90"/>
                </a:lnTo>
                <a:lnTo>
                  <a:pt x="260" y="90"/>
                </a:lnTo>
                <a:lnTo>
                  <a:pt x="268" y="90"/>
                </a:lnTo>
                <a:lnTo>
                  <a:pt x="292" y="90"/>
                </a:lnTo>
                <a:lnTo>
                  <a:pt x="314" y="121"/>
                </a:lnTo>
                <a:lnTo>
                  <a:pt x="322" y="121"/>
                </a:lnTo>
                <a:lnTo>
                  <a:pt x="322" y="137"/>
                </a:lnTo>
                <a:lnTo>
                  <a:pt x="330" y="137"/>
                </a:lnTo>
                <a:lnTo>
                  <a:pt x="354" y="161"/>
                </a:lnTo>
                <a:lnTo>
                  <a:pt x="370" y="169"/>
                </a:lnTo>
                <a:lnTo>
                  <a:pt x="376" y="177"/>
                </a:lnTo>
                <a:lnTo>
                  <a:pt x="376" y="285"/>
                </a:lnTo>
                <a:lnTo>
                  <a:pt x="384" y="285"/>
                </a:lnTo>
                <a:lnTo>
                  <a:pt x="384" y="277"/>
                </a:lnTo>
                <a:lnTo>
                  <a:pt x="392" y="277"/>
                </a:lnTo>
                <a:lnTo>
                  <a:pt x="384" y="309"/>
                </a:lnTo>
                <a:lnTo>
                  <a:pt x="392" y="325"/>
                </a:lnTo>
                <a:lnTo>
                  <a:pt x="416" y="371"/>
                </a:lnTo>
                <a:lnTo>
                  <a:pt x="432" y="363"/>
                </a:lnTo>
                <a:lnTo>
                  <a:pt x="432" y="387"/>
                </a:lnTo>
                <a:lnTo>
                  <a:pt x="440" y="387"/>
                </a:lnTo>
                <a:lnTo>
                  <a:pt x="432" y="403"/>
                </a:lnTo>
                <a:lnTo>
                  <a:pt x="456" y="449"/>
                </a:lnTo>
                <a:lnTo>
                  <a:pt x="462" y="457"/>
                </a:lnTo>
                <a:lnTo>
                  <a:pt x="478" y="457"/>
                </a:lnTo>
                <a:lnTo>
                  <a:pt x="486" y="465"/>
                </a:lnTo>
                <a:lnTo>
                  <a:pt x="494" y="497"/>
                </a:lnTo>
                <a:lnTo>
                  <a:pt x="494" y="511"/>
                </a:lnTo>
                <a:lnTo>
                  <a:pt x="502" y="511"/>
                </a:lnTo>
                <a:lnTo>
                  <a:pt x="502" y="519"/>
                </a:lnTo>
                <a:lnTo>
                  <a:pt x="534" y="519"/>
                </a:lnTo>
                <a:lnTo>
                  <a:pt x="556" y="503"/>
                </a:lnTo>
                <a:lnTo>
                  <a:pt x="564" y="511"/>
                </a:lnTo>
                <a:lnTo>
                  <a:pt x="572" y="503"/>
                </a:lnTo>
                <a:lnTo>
                  <a:pt x="564" y="497"/>
                </a:lnTo>
                <a:lnTo>
                  <a:pt x="580" y="441"/>
                </a:lnTo>
                <a:lnTo>
                  <a:pt x="580" y="363"/>
                </a:lnTo>
                <a:lnTo>
                  <a:pt x="540" y="261"/>
                </a:lnTo>
                <a:lnTo>
                  <a:pt x="540" y="223"/>
                </a:lnTo>
                <a:lnTo>
                  <a:pt x="470" y="42"/>
                </a:lnTo>
                <a:lnTo>
                  <a:pt x="470" y="34"/>
                </a:lnTo>
                <a:lnTo>
                  <a:pt x="470" y="12"/>
                </a:lnTo>
                <a:lnTo>
                  <a:pt x="472" y="8"/>
                </a:lnTo>
                <a:lnTo>
                  <a:pt x="458" y="14"/>
                </a:lnTo>
                <a:lnTo>
                  <a:pt x="452" y="20"/>
                </a:lnTo>
                <a:lnTo>
                  <a:pt x="452" y="2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A604663-C73C-4680-8015-A86B1A4DE210}"/>
              </a:ext>
            </a:extLst>
          </p:cNvPr>
          <p:cNvSpPr>
            <a:spLocks/>
          </p:cNvSpPr>
          <p:nvPr/>
        </p:nvSpPr>
        <p:spPr bwMode="auto">
          <a:xfrm>
            <a:off x="7132638" y="4071939"/>
            <a:ext cx="387350" cy="788987"/>
          </a:xfrm>
          <a:custGeom>
            <a:avLst/>
            <a:gdLst>
              <a:gd name="T0" fmla="*/ 132 w 132"/>
              <a:gd name="T1" fmla="*/ 220 h 254"/>
              <a:gd name="T2" fmla="*/ 132 w 132"/>
              <a:gd name="T3" fmla="*/ 217 h 254"/>
              <a:gd name="T4" fmla="*/ 131 w 132"/>
              <a:gd name="T5" fmla="*/ 216 h 254"/>
              <a:gd name="T6" fmla="*/ 131 w 132"/>
              <a:gd name="T7" fmla="*/ 132 h 254"/>
              <a:gd name="T8" fmla="*/ 125 w 132"/>
              <a:gd name="T9" fmla="*/ 116 h 254"/>
              <a:gd name="T10" fmla="*/ 125 w 132"/>
              <a:gd name="T11" fmla="*/ 90 h 254"/>
              <a:gd name="T12" fmla="*/ 119 w 132"/>
              <a:gd name="T13" fmla="*/ 77 h 254"/>
              <a:gd name="T14" fmla="*/ 119 w 132"/>
              <a:gd name="T15" fmla="*/ 71 h 254"/>
              <a:gd name="T16" fmla="*/ 115 w 132"/>
              <a:gd name="T17" fmla="*/ 63 h 254"/>
              <a:gd name="T18" fmla="*/ 115 w 132"/>
              <a:gd name="T19" fmla="*/ 22 h 254"/>
              <a:gd name="T20" fmla="*/ 111 w 132"/>
              <a:gd name="T21" fmla="*/ 9 h 254"/>
              <a:gd name="T22" fmla="*/ 111 w 132"/>
              <a:gd name="T23" fmla="*/ 0 h 254"/>
              <a:gd name="T24" fmla="*/ 16 w 132"/>
              <a:gd name="T25" fmla="*/ 0 h 254"/>
              <a:gd name="T26" fmla="*/ 16 w 132"/>
              <a:gd name="T27" fmla="*/ 56 h 254"/>
              <a:gd name="T28" fmla="*/ 16 w 132"/>
              <a:gd name="T29" fmla="*/ 68 h 254"/>
              <a:gd name="T30" fmla="*/ 16 w 132"/>
              <a:gd name="T31" fmla="*/ 68 h 254"/>
              <a:gd name="T32" fmla="*/ 7 w 132"/>
              <a:gd name="T33" fmla="*/ 92 h 254"/>
              <a:gd name="T34" fmla="*/ 6 w 132"/>
              <a:gd name="T35" fmla="*/ 108 h 254"/>
              <a:gd name="T36" fmla="*/ 1 w 132"/>
              <a:gd name="T37" fmla="*/ 157 h 254"/>
              <a:gd name="T38" fmla="*/ 1 w 132"/>
              <a:gd name="T39" fmla="*/ 248 h 254"/>
              <a:gd name="T40" fmla="*/ 1 w 132"/>
              <a:gd name="T41" fmla="*/ 248 h 254"/>
              <a:gd name="T42" fmla="*/ 17 w 132"/>
              <a:gd name="T43" fmla="*/ 250 h 254"/>
              <a:gd name="T44" fmla="*/ 17 w 132"/>
              <a:gd name="T45" fmla="*/ 246 h 254"/>
              <a:gd name="T46" fmla="*/ 25 w 132"/>
              <a:gd name="T47" fmla="*/ 223 h 254"/>
              <a:gd name="T48" fmla="*/ 25 w 132"/>
              <a:gd name="T49" fmla="*/ 246 h 254"/>
              <a:gd name="T50" fmla="*/ 25 w 132"/>
              <a:gd name="T51" fmla="*/ 250 h 254"/>
              <a:gd name="T52" fmla="*/ 25 w 132"/>
              <a:gd name="T53" fmla="*/ 254 h 254"/>
              <a:gd name="T54" fmla="*/ 39 w 132"/>
              <a:gd name="T55" fmla="*/ 251 h 254"/>
              <a:gd name="T56" fmla="*/ 39 w 132"/>
              <a:gd name="T57" fmla="*/ 220 h 254"/>
              <a:gd name="T58" fmla="*/ 132 w 132"/>
              <a:gd name="T59" fmla="*/ 22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2" h="254">
                <a:moveTo>
                  <a:pt x="132" y="220"/>
                </a:moveTo>
                <a:cubicBezTo>
                  <a:pt x="132" y="217"/>
                  <a:pt x="132" y="217"/>
                  <a:pt x="132" y="217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131" y="132"/>
                  <a:pt x="131" y="132"/>
                  <a:pt x="131" y="132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0"/>
                  <a:pt x="111" y="0"/>
                  <a:pt x="1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78"/>
                  <a:pt x="7" y="90"/>
                  <a:pt x="7" y="92"/>
                </a:cubicBezTo>
                <a:cubicBezTo>
                  <a:pt x="7" y="93"/>
                  <a:pt x="7" y="99"/>
                  <a:pt x="6" y="108"/>
                </a:cubicBezTo>
                <a:cubicBezTo>
                  <a:pt x="3" y="126"/>
                  <a:pt x="0" y="154"/>
                  <a:pt x="1" y="157"/>
                </a:cubicBezTo>
                <a:cubicBezTo>
                  <a:pt x="2" y="161"/>
                  <a:pt x="1" y="227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7" y="250"/>
                  <a:pt x="17" y="250"/>
                  <a:pt x="17" y="250"/>
                </a:cubicBezTo>
                <a:cubicBezTo>
                  <a:pt x="17" y="246"/>
                  <a:pt x="17" y="246"/>
                  <a:pt x="17" y="246"/>
                </a:cubicBezTo>
                <a:cubicBezTo>
                  <a:pt x="25" y="223"/>
                  <a:pt x="25" y="223"/>
                  <a:pt x="25" y="223"/>
                </a:cubicBezTo>
                <a:cubicBezTo>
                  <a:pt x="25" y="246"/>
                  <a:pt x="25" y="246"/>
                  <a:pt x="25" y="246"/>
                </a:cubicBezTo>
                <a:cubicBezTo>
                  <a:pt x="25" y="250"/>
                  <a:pt x="25" y="250"/>
                  <a:pt x="25" y="250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39" y="220"/>
                  <a:pt x="39" y="220"/>
                  <a:pt x="39" y="220"/>
                </a:cubicBezTo>
                <a:lnTo>
                  <a:pt x="132" y="22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DDCE334-7A33-4762-BD70-6B83C340F02E}"/>
              </a:ext>
            </a:extLst>
          </p:cNvPr>
          <p:cNvSpPr>
            <a:spLocks/>
          </p:cNvSpPr>
          <p:nvPr/>
        </p:nvSpPr>
        <p:spPr bwMode="auto">
          <a:xfrm>
            <a:off x="6764339" y="4071939"/>
            <a:ext cx="414337" cy="788987"/>
          </a:xfrm>
          <a:custGeom>
            <a:avLst/>
            <a:gdLst>
              <a:gd name="T0" fmla="*/ 131 w 141"/>
              <a:gd name="T1" fmla="*/ 108 h 254"/>
              <a:gd name="T2" fmla="*/ 141 w 141"/>
              <a:gd name="T3" fmla="*/ 68 h 254"/>
              <a:gd name="T4" fmla="*/ 141 w 141"/>
              <a:gd name="T5" fmla="*/ 56 h 254"/>
              <a:gd name="T6" fmla="*/ 47 w 141"/>
              <a:gd name="T7" fmla="*/ 0 h 254"/>
              <a:gd name="T8" fmla="*/ 44 w 141"/>
              <a:gd name="T9" fmla="*/ 10 h 254"/>
              <a:gd name="T10" fmla="*/ 37 w 141"/>
              <a:gd name="T11" fmla="*/ 35 h 254"/>
              <a:gd name="T12" fmla="*/ 32 w 141"/>
              <a:gd name="T13" fmla="*/ 44 h 254"/>
              <a:gd name="T14" fmla="*/ 30 w 141"/>
              <a:gd name="T15" fmla="*/ 46 h 254"/>
              <a:gd name="T16" fmla="*/ 27 w 141"/>
              <a:gd name="T17" fmla="*/ 49 h 254"/>
              <a:gd name="T18" fmla="*/ 25 w 141"/>
              <a:gd name="T19" fmla="*/ 50 h 254"/>
              <a:gd name="T20" fmla="*/ 24 w 141"/>
              <a:gd name="T21" fmla="*/ 50 h 254"/>
              <a:gd name="T22" fmla="*/ 17 w 141"/>
              <a:gd name="T23" fmla="*/ 59 h 254"/>
              <a:gd name="T24" fmla="*/ 19 w 141"/>
              <a:gd name="T25" fmla="*/ 75 h 254"/>
              <a:gd name="T26" fmla="*/ 20 w 141"/>
              <a:gd name="T27" fmla="*/ 86 h 254"/>
              <a:gd name="T28" fmla="*/ 19 w 141"/>
              <a:gd name="T29" fmla="*/ 87 h 254"/>
              <a:gd name="T30" fmla="*/ 18 w 141"/>
              <a:gd name="T31" fmla="*/ 88 h 254"/>
              <a:gd name="T32" fmla="*/ 17 w 141"/>
              <a:gd name="T33" fmla="*/ 89 h 254"/>
              <a:gd name="T34" fmla="*/ 17 w 141"/>
              <a:gd name="T35" fmla="*/ 90 h 254"/>
              <a:gd name="T36" fmla="*/ 14 w 141"/>
              <a:gd name="T37" fmla="*/ 100 h 254"/>
              <a:gd name="T38" fmla="*/ 14 w 141"/>
              <a:gd name="T39" fmla="*/ 148 h 254"/>
              <a:gd name="T40" fmla="*/ 0 w 141"/>
              <a:gd name="T41" fmla="*/ 195 h 254"/>
              <a:gd name="T42" fmla="*/ 60 w 141"/>
              <a:gd name="T43" fmla="*/ 200 h 254"/>
              <a:gd name="T44" fmla="*/ 55 w 141"/>
              <a:gd name="T45" fmla="*/ 205 h 254"/>
              <a:gd name="T46" fmla="*/ 59 w 141"/>
              <a:gd name="T47" fmla="*/ 217 h 254"/>
              <a:gd name="T48" fmla="*/ 63 w 141"/>
              <a:gd name="T49" fmla="*/ 220 h 254"/>
              <a:gd name="T50" fmla="*/ 61 w 141"/>
              <a:gd name="T51" fmla="*/ 241 h 254"/>
              <a:gd name="T52" fmla="*/ 56 w 141"/>
              <a:gd name="T53" fmla="*/ 249 h 254"/>
              <a:gd name="T54" fmla="*/ 57 w 141"/>
              <a:gd name="T55" fmla="*/ 249 h 254"/>
              <a:gd name="T56" fmla="*/ 87 w 141"/>
              <a:gd name="T57" fmla="*/ 254 h 254"/>
              <a:gd name="T58" fmla="*/ 103 w 141"/>
              <a:gd name="T59" fmla="*/ 250 h 254"/>
              <a:gd name="T60" fmla="*/ 126 w 141"/>
              <a:gd name="T61" fmla="*/ 248 h 254"/>
              <a:gd name="T62" fmla="*/ 126 w 141"/>
              <a:gd name="T63" fmla="*/ 15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254">
                <a:moveTo>
                  <a:pt x="126" y="157"/>
                </a:moveTo>
                <a:cubicBezTo>
                  <a:pt x="125" y="154"/>
                  <a:pt x="128" y="126"/>
                  <a:pt x="131" y="108"/>
                </a:cubicBezTo>
                <a:cubicBezTo>
                  <a:pt x="132" y="99"/>
                  <a:pt x="132" y="93"/>
                  <a:pt x="132" y="92"/>
                </a:cubicBezTo>
                <a:cubicBezTo>
                  <a:pt x="132" y="90"/>
                  <a:pt x="137" y="78"/>
                  <a:pt x="141" y="68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56"/>
                  <a:pt x="141" y="56"/>
                  <a:pt x="141" y="56"/>
                </a:cubicBezTo>
                <a:cubicBezTo>
                  <a:pt x="141" y="0"/>
                  <a:pt x="141" y="0"/>
                  <a:pt x="14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10"/>
                  <a:pt x="44" y="10"/>
                  <a:pt x="44" y="10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5" y="39"/>
                  <a:pt x="32" y="44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6"/>
                  <a:pt x="29" y="47"/>
                  <a:pt x="27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2"/>
                  <a:pt x="19" y="56"/>
                  <a:pt x="17" y="59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68"/>
                  <a:pt x="19" y="75"/>
                  <a:pt x="19" y="75"/>
                </a:cubicBezTo>
                <a:cubicBezTo>
                  <a:pt x="19" y="78"/>
                  <a:pt x="20" y="81"/>
                  <a:pt x="20" y="84"/>
                </a:cubicBez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7"/>
                  <a:pt x="19" y="87"/>
                  <a:pt x="19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91"/>
                  <a:pt x="16" y="93"/>
                  <a:pt x="14" y="99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95"/>
                  <a:pt x="0" y="195"/>
                  <a:pt x="0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200"/>
                  <a:pt x="60" y="200"/>
                  <a:pt x="60" y="200"/>
                </a:cubicBezTo>
                <a:cubicBezTo>
                  <a:pt x="61" y="201"/>
                  <a:pt x="61" y="202"/>
                  <a:pt x="60" y="203"/>
                </a:cubicBezTo>
                <a:cubicBezTo>
                  <a:pt x="59" y="205"/>
                  <a:pt x="56" y="205"/>
                  <a:pt x="55" y="20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59" y="217"/>
                  <a:pt x="59" y="217"/>
                  <a:pt x="59" y="217"/>
                </a:cubicBezTo>
                <a:cubicBezTo>
                  <a:pt x="59" y="220"/>
                  <a:pt x="59" y="220"/>
                  <a:pt x="59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61" y="233"/>
                  <a:pt x="61" y="233"/>
                  <a:pt x="61" y="233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1" y="243"/>
                  <a:pt x="58" y="244"/>
                  <a:pt x="56" y="244"/>
                </a:cubicBezTo>
                <a:cubicBezTo>
                  <a:pt x="56" y="249"/>
                  <a:pt x="56" y="249"/>
                  <a:pt x="56" y="249"/>
                </a:cubicBezTo>
                <a:cubicBezTo>
                  <a:pt x="57" y="249"/>
                  <a:pt x="57" y="249"/>
                  <a:pt x="57" y="249"/>
                </a:cubicBezTo>
                <a:cubicBezTo>
                  <a:pt x="57" y="249"/>
                  <a:pt x="57" y="249"/>
                  <a:pt x="57" y="249"/>
                </a:cubicBezTo>
                <a:cubicBezTo>
                  <a:pt x="64" y="246"/>
                  <a:pt x="64" y="246"/>
                  <a:pt x="64" y="246"/>
                </a:cubicBezTo>
                <a:cubicBezTo>
                  <a:pt x="87" y="254"/>
                  <a:pt x="87" y="254"/>
                  <a:pt x="87" y="254"/>
                </a:cubicBezTo>
                <a:cubicBezTo>
                  <a:pt x="95" y="250"/>
                  <a:pt x="95" y="250"/>
                  <a:pt x="95" y="250"/>
                </a:cubicBezTo>
                <a:cubicBezTo>
                  <a:pt x="103" y="250"/>
                  <a:pt x="103" y="250"/>
                  <a:pt x="103" y="250"/>
                </a:cubicBezTo>
                <a:cubicBezTo>
                  <a:pt x="110" y="246"/>
                  <a:pt x="110" y="246"/>
                  <a:pt x="110" y="246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26" y="227"/>
                  <a:pt x="127" y="161"/>
                  <a:pt x="126" y="15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67B13FB-9D15-4477-BBDE-0DD8C7276E83}"/>
              </a:ext>
            </a:extLst>
          </p:cNvPr>
          <p:cNvSpPr>
            <a:spLocks/>
          </p:cNvSpPr>
          <p:nvPr/>
        </p:nvSpPr>
        <p:spPr bwMode="auto">
          <a:xfrm>
            <a:off x="7578725" y="3829050"/>
            <a:ext cx="1041400" cy="509588"/>
          </a:xfrm>
          <a:custGeom>
            <a:avLst/>
            <a:gdLst>
              <a:gd name="T0" fmla="*/ 103 w 353"/>
              <a:gd name="T1" fmla="*/ 22 h 164"/>
              <a:gd name="T2" fmla="*/ 95 w 353"/>
              <a:gd name="T3" fmla="*/ 25 h 164"/>
              <a:gd name="T4" fmla="*/ 94 w 353"/>
              <a:gd name="T5" fmla="*/ 29 h 164"/>
              <a:gd name="T6" fmla="*/ 66 w 353"/>
              <a:gd name="T7" fmla="*/ 34 h 164"/>
              <a:gd name="T8" fmla="*/ 50 w 353"/>
              <a:gd name="T9" fmla="*/ 45 h 164"/>
              <a:gd name="T10" fmla="*/ 42 w 353"/>
              <a:gd name="T11" fmla="*/ 48 h 164"/>
              <a:gd name="T12" fmla="*/ 31 w 353"/>
              <a:gd name="T13" fmla="*/ 52 h 164"/>
              <a:gd name="T14" fmla="*/ 19 w 353"/>
              <a:gd name="T15" fmla="*/ 58 h 164"/>
              <a:gd name="T16" fmla="*/ 7 w 353"/>
              <a:gd name="T17" fmla="*/ 65 h 164"/>
              <a:gd name="T18" fmla="*/ 3 w 353"/>
              <a:gd name="T19" fmla="*/ 70 h 164"/>
              <a:gd name="T20" fmla="*/ 0 w 353"/>
              <a:gd name="T21" fmla="*/ 73 h 164"/>
              <a:gd name="T22" fmla="*/ 0 w 353"/>
              <a:gd name="T23" fmla="*/ 78 h 164"/>
              <a:gd name="T24" fmla="*/ 73 w 353"/>
              <a:gd name="T25" fmla="*/ 74 h 164"/>
              <a:gd name="T26" fmla="*/ 70 w 353"/>
              <a:gd name="T27" fmla="*/ 74 h 164"/>
              <a:gd name="T28" fmla="*/ 75 w 353"/>
              <a:gd name="T29" fmla="*/ 71 h 164"/>
              <a:gd name="T30" fmla="*/ 140 w 353"/>
              <a:gd name="T31" fmla="*/ 71 h 164"/>
              <a:gd name="T32" fmla="*/ 154 w 353"/>
              <a:gd name="T33" fmla="*/ 78 h 164"/>
              <a:gd name="T34" fmla="*/ 193 w 353"/>
              <a:gd name="T35" fmla="*/ 88 h 164"/>
              <a:gd name="T36" fmla="*/ 206 w 353"/>
              <a:gd name="T37" fmla="*/ 95 h 164"/>
              <a:gd name="T38" fmla="*/ 211 w 353"/>
              <a:gd name="T39" fmla="*/ 107 h 164"/>
              <a:gd name="T40" fmla="*/ 226 w 353"/>
              <a:gd name="T41" fmla="*/ 122 h 164"/>
              <a:gd name="T42" fmla="*/ 230 w 353"/>
              <a:gd name="T43" fmla="*/ 125 h 164"/>
              <a:gd name="T44" fmla="*/ 239 w 353"/>
              <a:gd name="T45" fmla="*/ 144 h 164"/>
              <a:gd name="T46" fmla="*/ 255 w 353"/>
              <a:gd name="T47" fmla="*/ 163 h 164"/>
              <a:gd name="T48" fmla="*/ 255 w 353"/>
              <a:gd name="T49" fmla="*/ 163 h 164"/>
              <a:gd name="T50" fmla="*/ 255 w 353"/>
              <a:gd name="T51" fmla="*/ 164 h 164"/>
              <a:gd name="T52" fmla="*/ 271 w 353"/>
              <a:gd name="T53" fmla="*/ 152 h 164"/>
              <a:gd name="T54" fmla="*/ 298 w 353"/>
              <a:gd name="T55" fmla="*/ 133 h 164"/>
              <a:gd name="T56" fmla="*/ 325 w 353"/>
              <a:gd name="T57" fmla="*/ 125 h 164"/>
              <a:gd name="T58" fmla="*/ 325 w 353"/>
              <a:gd name="T59" fmla="*/ 113 h 164"/>
              <a:gd name="T60" fmla="*/ 317 w 353"/>
              <a:gd name="T61" fmla="*/ 117 h 164"/>
              <a:gd name="T62" fmla="*/ 314 w 353"/>
              <a:gd name="T63" fmla="*/ 113 h 164"/>
              <a:gd name="T64" fmla="*/ 317 w 353"/>
              <a:gd name="T65" fmla="*/ 105 h 164"/>
              <a:gd name="T66" fmla="*/ 321 w 353"/>
              <a:gd name="T67" fmla="*/ 98 h 164"/>
              <a:gd name="T68" fmla="*/ 317 w 353"/>
              <a:gd name="T69" fmla="*/ 94 h 164"/>
              <a:gd name="T70" fmla="*/ 325 w 353"/>
              <a:gd name="T71" fmla="*/ 94 h 164"/>
              <a:gd name="T72" fmla="*/ 337 w 353"/>
              <a:gd name="T73" fmla="*/ 98 h 164"/>
              <a:gd name="T74" fmla="*/ 349 w 353"/>
              <a:gd name="T75" fmla="*/ 86 h 164"/>
              <a:gd name="T76" fmla="*/ 349 w 353"/>
              <a:gd name="T77" fmla="*/ 74 h 164"/>
              <a:gd name="T78" fmla="*/ 341 w 353"/>
              <a:gd name="T79" fmla="*/ 82 h 164"/>
              <a:gd name="T80" fmla="*/ 337 w 353"/>
              <a:gd name="T81" fmla="*/ 70 h 164"/>
              <a:gd name="T82" fmla="*/ 314 w 353"/>
              <a:gd name="T83" fmla="*/ 55 h 164"/>
              <a:gd name="T84" fmla="*/ 317 w 353"/>
              <a:gd name="T85" fmla="*/ 62 h 164"/>
              <a:gd name="T86" fmla="*/ 325 w 353"/>
              <a:gd name="T87" fmla="*/ 66 h 164"/>
              <a:gd name="T88" fmla="*/ 337 w 353"/>
              <a:gd name="T89" fmla="*/ 59 h 164"/>
              <a:gd name="T90" fmla="*/ 346 w 353"/>
              <a:gd name="T91" fmla="*/ 59 h 164"/>
              <a:gd name="T92" fmla="*/ 347 w 353"/>
              <a:gd name="T93" fmla="*/ 57 h 164"/>
              <a:gd name="T94" fmla="*/ 341 w 353"/>
              <a:gd name="T95" fmla="*/ 47 h 164"/>
              <a:gd name="T96" fmla="*/ 345 w 353"/>
              <a:gd name="T97" fmla="*/ 23 h 164"/>
              <a:gd name="T98" fmla="*/ 329 w 353"/>
              <a:gd name="T99" fmla="*/ 23 h 164"/>
              <a:gd name="T100" fmla="*/ 321 w 353"/>
              <a:gd name="T101" fmla="*/ 16 h 164"/>
              <a:gd name="T102" fmla="*/ 333 w 353"/>
              <a:gd name="T103" fmla="*/ 16 h 164"/>
              <a:gd name="T104" fmla="*/ 325 w 353"/>
              <a:gd name="T105" fmla="*/ 12 h 164"/>
              <a:gd name="T106" fmla="*/ 325 w 353"/>
              <a:gd name="T107" fmla="*/ 4 h 164"/>
              <a:gd name="T108" fmla="*/ 106 w 353"/>
              <a:gd name="T10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" h="164">
                <a:moveTo>
                  <a:pt x="106" y="15"/>
                </a:moveTo>
                <a:cubicBezTo>
                  <a:pt x="103" y="22"/>
                  <a:pt x="103" y="22"/>
                  <a:pt x="103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95" y="25"/>
                  <a:pt x="95" y="25"/>
                  <a:pt x="95" y="25"/>
                </a:cubicBezTo>
                <a:cubicBezTo>
                  <a:pt x="94" y="26"/>
                  <a:pt x="94" y="27"/>
                  <a:pt x="94" y="28"/>
                </a:cubicBezTo>
                <a:cubicBezTo>
                  <a:pt x="94" y="29"/>
                  <a:pt x="94" y="29"/>
                  <a:pt x="94" y="29"/>
                </a:cubicBezTo>
                <a:cubicBezTo>
                  <a:pt x="84" y="34"/>
                  <a:pt x="84" y="34"/>
                  <a:pt x="84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5"/>
                  <a:pt x="50" y="45"/>
                  <a:pt x="50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1" y="52"/>
                  <a:pt x="31" y="52"/>
                  <a:pt x="31" y="52"/>
                </a:cubicBezTo>
                <a:cubicBezTo>
                  <a:pt x="27" y="58"/>
                  <a:pt x="27" y="58"/>
                  <a:pt x="27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9" y="65"/>
                  <a:pt x="7" y="65"/>
                </a:cubicBezTo>
                <a:cubicBezTo>
                  <a:pt x="5" y="65"/>
                  <a:pt x="4" y="68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4"/>
                  <a:pt x="0" y="75"/>
                </a:cubicBezTo>
                <a:cubicBezTo>
                  <a:pt x="0" y="78"/>
                  <a:pt x="0" y="78"/>
                  <a:pt x="0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2"/>
                  <a:pt x="74" y="71"/>
                  <a:pt x="75" y="71"/>
                </a:cubicBezTo>
                <a:cubicBezTo>
                  <a:pt x="76" y="71"/>
                  <a:pt x="78" y="70"/>
                  <a:pt x="95" y="70"/>
                </a:cubicBezTo>
                <a:cubicBezTo>
                  <a:pt x="109" y="70"/>
                  <a:pt x="127" y="70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65" y="88"/>
                  <a:pt x="165" y="88"/>
                  <a:pt x="165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8" y="90"/>
                  <a:pt x="198" y="90"/>
                  <a:pt x="198" y="90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211" y="99"/>
                  <a:pt x="211" y="99"/>
                  <a:pt x="211" y="99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20" y="114"/>
                  <a:pt x="220" y="114"/>
                  <a:pt x="220" y="114"/>
                </a:cubicBezTo>
                <a:cubicBezTo>
                  <a:pt x="226" y="122"/>
                  <a:pt x="226" y="122"/>
                  <a:pt x="226" y="122"/>
                </a:cubicBezTo>
                <a:cubicBezTo>
                  <a:pt x="230" y="125"/>
                  <a:pt x="230" y="125"/>
                  <a:pt x="230" y="125"/>
                </a:cubicBezTo>
                <a:cubicBezTo>
                  <a:pt x="230" y="125"/>
                  <a:pt x="230" y="125"/>
                  <a:pt x="230" y="125"/>
                </a:cubicBezTo>
                <a:cubicBezTo>
                  <a:pt x="239" y="132"/>
                  <a:pt x="239" y="132"/>
                  <a:pt x="239" y="132"/>
                </a:cubicBezTo>
                <a:cubicBezTo>
                  <a:pt x="239" y="144"/>
                  <a:pt x="239" y="144"/>
                  <a:pt x="239" y="144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71" y="160"/>
                  <a:pt x="271" y="160"/>
                  <a:pt x="271" y="160"/>
                </a:cubicBezTo>
                <a:cubicBezTo>
                  <a:pt x="271" y="152"/>
                  <a:pt x="271" y="152"/>
                  <a:pt x="271" y="152"/>
                </a:cubicBezTo>
                <a:cubicBezTo>
                  <a:pt x="278" y="141"/>
                  <a:pt x="278" y="141"/>
                  <a:pt x="278" y="141"/>
                </a:cubicBezTo>
                <a:cubicBezTo>
                  <a:pt x="298" y="133"/>
                  <a:pt x="298" y="133"/>
                  <a:pt x="298" y="133"/>
                </a:cubicBezTo>
                <a:cubicBezTo>
                  <a:pt x="314" y="133"/>
                  <a:pt x="314" y="133"/>
                  <a:pt x="314" y="133"/>
                </a:cubicBezTo>
                <a:cubicBezTo>
                  <a:pt x="325" y="125"/>
                  <a:pt x="325" y="125"/>
                  <a:pt x="325" y="125"/>
                </a:cubicBezTo>
                <a:cubicBezTo>
                  <a:pt x="325" y="121"/>
                  <a:pt x="325" y="121"/>
                  <a:pt x="325" y="121"/>
                </a:cubicBezTo>
                <a:cubicBezTo>
                  <a:pt x="325" y="113"/>
                  <a:pt x="325" y="113"/>
                  <a:pt x="325" y="113"/>
                </a:cubicBezTo>
                <a:cubicBezTo>
                  <a:pt x="317" y="113"/>
                  <a:pt x="317" y="113"/>
                  <a:pt x="317" y="113"/>
                </a:cubicBezTo>
                <a:cubicBezTo>
                  <a:pt x="317" y="117"/>
                  <a:pt x="317" y="117"/>
                  <a:pt x="317" y="117"/>
                </a:cubicBezTo>
                <a:cubicBezTo>
                  <a:pt x="314" y="117"/>
                  <a:pt x="314" y="117"/>
                  <a:pt x="314" y="117"/>
                </a:cubicBezTo>
                <a:cubicBezTo>
                  <a:pt x="314" y="113"/>
                  <a:pt x="314" y="113"/>
                  <a:pt x="314" y="113"/>
                </a:cubicBezTo>
                <a:cubicBezTo>
                  <a:pt x="317" y="109"/>
                  <a:pt x="317" y="109"/>
                  <a:pt x="317" y="109"/>
                </a:cubicBezTo>
                <a:cubicBezTo>
                  <a:pt x="317" y="105"/>
                  <a:pt x="317" y="105"/>
                  <a:pt x="317" y="105"/>
                </a:cubicBezTo>
                <a:cubicBezTo>
                  <a:pt x="321" y="102"/>
                  <a:pt x="321" y="102"/>
                  <a:pt x="321" y="102"/>
                </a:cubicBezTo>
                <a:cubicBezTo>
                  <a:pt x="321" y="98"/>
                  <a:pt x="321" y="98"/>
                  <a:pt x="321" y="98"/>
                </a:cubicBezTo>
                <a:cubicBezTo>
                  <a:pt x="310" y="94"/>
                  <a:pt x="310" y="94"/>
                  <a:pt x="310" y="94"/>
                </a:cubicBezTo>
                <a:cubicBezTo>
                  <a:pt x="317" y="94"/>
                  <a:pt x="317" y="94"/>
                  <a:pt x="317" y="94"/>
                </a:cubicBezTo>
                <a:cubicBezTo>
                  <a:pt x="321" y="90"/>
                  <a:pt x="321" y="90"/>
                  <a:pt x="321" y="90"/>
                </a:cubicBezTo>
                <a:cubicBezTo>
                  <a:pt x="325" y="94"/>
                  <a:pt x="325" y="94"/>
                  <a:pt x="325" y="94"/>
                </a:cubicBezTo>
                <a:cubicBezTo>
                  <a:pt x="329" y="98"/>
                  <a:pt x="329" y="98"/>
                  <a:pt x="329" y="98"/>
                </a:cubicBezTo>
                <a:cubicBezTo>
                  <a:pt x="337" y="98"/>
                  <a:pt x="337" y="98"/>
                  <a:pt x="337" y="98"/>
                </a:cubicBezTo>
                <a:cubicBezTo>
                  <a:pt x="341" y="98"/>
                  <a:pt x="341" y="98"/>
                  <a:pt x="341" y="98"/>
                </a:cubicBezTo>
                <a:cubicBezTo>
                  <a:pt x="349" y="86"/>
                  <a:pt x="349" y="86"/>
                  <a:pt x="349" y="86"/>
                </a:cubicBezTo>
                <a:cubicBezTo>
                  <a:pt x="353" y="86"/>
                  <a:pt x="353" y="86"/>
                  <a:pt x="353" y="86"/>
                </a:cubicBezTo>
                <a:cubicBezTo>
                  <a:pt x="349" y="74"/>
                  <a:pt x="349" y="74"/>
                  <a:pt x="349" y="74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1" y="82"/>
                  <a:pt x="341" y="82"/>
                  <a:pt x="341" y="82"/>
                </a:cubicBezTo>
                <a:cubicBezTo>
                  <a:pt x="337" y="78"/>
                  <a:pt x="337" y="78"/>
                  <a:pt x="337" y="78"/>
                </a:cubicBezTo>
                <a:cubicBezTo>
                  <a:pt x="337" y="70"/>
                  <a:pt x="337" y="70"/>
                  <a:pt x="337" y="70"/>
                </a:cubicBezTo>
                <a:cubicBezTo>
                  <a:pt x="317" y="70"/>
                  <a:pt x="317" y="70"/>
                  <a:pt x="317" y="70"/>
                </a:cubicBezTo>
                <a:cubicBezTo>
                  <a:pt x="314" y="55"/>
                  <a:pt x="314" y="55"/>
                  <a:pt x="314" y="55"/>
                </a:cubicBezTo>
                <a:cubicBezTo>
                  <a:pt x="317" y="55"/>
                  <a:pt x="317" y="55"/>
                  <a:pt x="317" y="55"/>
                </a:cubicBezTo>
                <a:cubicBezTo>
                  <a:pt x="317" y="62"/>
                  <a:pt x="317" y="62"/>
                  <a:pt x="317" y="62"/>
                </a:cubicBezTo>
                <a:cubicBezTo>
                  <a:pt x="321" y="66"/>
                  <a:pt x="321" y="66"/>
                  <a:pt x="321" y="66"/>
                </a:cubicBezTo>
                <a:cubicBezTo>
                  <a:pt x="325" y="66"/>
                  <a:pt x="325" y="66"/>
                  <a:pt x="325" y="66"/>
                </a:cubicBezTo>
                <a:cubicBezTo>
                  <a:pt x="333" y="59"/>
                  <a:pt x="333" y="59"/>
                  <a:pt x="333" y="59"/>
                </a:cubicBezTo>
                <a:cubicBezTo>
                  <a:pt x="337" y="59"/>
                  <a:pt x="337" y="59"/>
                  <a:pt x="337" y="59"/>
                </a:cubicBezTo>
                <a:cubicBezTo>
                  <a:pt x="341" y="59"/>
                  <a:pt x="341" y="59"/>
                  <a:pt x="341" y="59"/>
                </a:cubicBezTo>
                <a:cubicBezTo>
                  <a:pt x="346" y="59"/>
                  <a:pt x="346" y="59"/>
                  <a:pt x="346" y="59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47" y="57"/>
                  <a:pt x="347" y="57"/>
                  <a:pt x="347" y="57"/>
                </a:cubicBezTo>
                <a:cubicBezTo>
                  <a:pt x="345" y="47"/>
                  <a:pt x="345" y="47"/>
                  <a:pt x="345" y="47"/>
                </a:cubicBezTo>
                <a:cubicBezTo>
                  <a:pt x="341" y="47"/>
                  <a:pt x="341" y="47"/>
                  <a:pt x="341" y="47"/>
                </a:cubicBezTo>
                <a:cubicBezTo>
                  <a:pt x="345" y="35"/>
                  <a:pt x="345" y="35"/>
                  <a:pt x="345" y="35"/>
                </a:cubicBezTo>
                <a:cubicBezTo>
                  <a:pt x="345" y="23"/>
                  <a:pt x="345" y="23"/>
                  <a:pt x="345" y="23"/>
                </a:cubicBezTo>
                <a:cubicBezTo>
                  <a:pt x="333" y="23"/>
                  <a:pt x="333" y="23"/>
                  <a:pt x="333" y="23"/>
                </a:cubicBezTo>
                <a:cubicBezTo>
                  <a:pt x="329" y="23"/>
                  <a:pt x="329" y="23"/>
                  <a:pt x="329" y="23"/>
                </a:cubicBezTo>
                <a:cubicBezTo>
                  <a:pt x="321" y="20"/>
                  <a:pt x="321" y="20"/>
                  <a:pt x="321" y="20"/>
                </a:cubicBezTo>
                <a:cubicBezTo>
                  <a:pt x="321" y="16"/>
                  <a:pt x="321" y="16"/>
                  <a:pt x="321" y="16"/>
                </a:cubicBezTo>
                <a:cubicBezTo>
                  <a:pt x="329" y="16"/>
                  <a:pt x="329" y="16"/>
                  <a:pt x="329" y="16"/>
                </a:cubicBezTo>
                <a:cubicBezTo>
                  <a:pt x="333" y="16"/>
                  <a:pt x="333" y="16"/>
                  <a:pt x="333" y="16"/>
                </a:cubicBezTo>
                <a:cubicBezTo>
                  <a:pt x="329" y="12"/>
                  <a:pt x="329" y="12"/>
                  <a:pt x="329" y="12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5" y="8"/>
                  <a:pt x="325" y="8"/>
                  <a:pt x="325" y="8"/>
                </a:cubicBezTo>
                <a:cubicBezTo>
                  <a:pt x="325" y="4"/>
                  <a:pt x="325" y="4"/>
                  <a:pt x="325" y="4"/>
                </a:cubicBezTo>
                <a:cubicBezTo>
                  <a:pt x="329" y="0"/>
                  <a:pt x="329" y="0"/>
                  <a:pt x="329" y="0"/>
                </a:cubicBezTo>
                <a:cubicBezTo>
                  <a:pt x="106" y="0"/>
                  <a:pt x="106" y="0"/>
                  <a:pt x="106" y="0"/>
                </a:cubicBezTo>
                <a:lnTo>
                  <a:pt x="106" y="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3126F5E-AD5C-4253-902A-9FB39C3F9B0B}"/>
              </a:ext>
            </a:extLst>
          </p:cNvPr>
          <p:cNvSpPr>
            <a:spLocks/>
          </p:cNvSpPr>
          <p:nvPr/>
        </p:nvSpPr>
        <p:spPr bwMode="auto">
          <a:xfrm>
            <a:off x="7740650" y="4046538"/>
            <a:ext cx="590550" cy="512762"/>
          </a:xfrm>
          <a:custGeom>
            <a:avLst/>
            <a:gdLst>
              <a:gd name="T0" fmla="*/ 200 w 200"/>
              <a:gd name="T1" fmla="*/ 93 h 165"/>
              <a:gd name="T2" fmla="*/ 199 w 200"/>
              <a:gd name="T3" fmla="*/ 93 h 165"/>
              <a:gd name="T4" fmla="*/ 184 w 200"/>
              <a:gd name="T5" fmla="*/ 62 h 165"/>
              <a:gd name="T6" fmla="*/ 175 w 200"/>
              <a:gd name="T7" fmla="*/ 55 h 165"/>
              <a:gd name="T8" fmla="*/ 165 w 200"/>
              <a:gd name="T9" fmla="*/ 44 h 165"/>
              <a:gd name="T10" fmla="*/ 156 w 200"/>
              <a:gd name="T11" fmla="*/ 29 h 165"/>
              <a:gd name="T12" fmla="*/ 143 w 200"/>
              <a:gd name="T13" fmla="*/ 20 h 165"/>
              <a:gd name="T14" fmla="*/ 110 w 200"/>
              <a:gd name="T15" fmla="*/ 18 h 165"/>
              <a:gd name="T16" fmla="*/ 85 w 200"/>
              <a:gd name="T17" fmla="*/ 1 h 165"/>
              <a:gd name="T18" fmla="*/ 40 w 200"/>
              <a:gd name="T19" fmla="*/ 0 h 165"/>
              <a:gd name="T20" fmla="*/ 18 w 200"/>
              <a:gd name="T21" fmla="*/ 2 h 165"/>
              <a:gd name="T22" fmla="*/ 18 w 200"/>
              <a:gd name="T23" fmla="*/ 4 h 165"/>
              <a:gd name="T24" fmla="*/ 18 w 200"/>
              <a:gd name="T25" fmla="*/ 4 h 165"/>
              <a:gd name="T26" fmla="*/ 0 w 200"/>
              <a:gd name="T27" fmla="*/ 8 h 165"/>
              <a:gd name="T28" fmla="*/ 15 w 200"/>
              <a:gd name="T29" fmla="*/ 41 h 165"/>
              <a:gd name="T30" fmla="*/ 26 w 200"/>
              <a:gd name="T31" fmla="*/ 56 h 165"/>
              <a:gd name="T32" fmla="*/ 37 w 200"/>
              <a:gd name="T33" fmla="*/ 70 h 165"/>
              <a:gd name="T34" fmla="*/ 44 w 200"/>
              <a:gd name="T35" fmla="*/ 80 h 165"/>
              <a:gd name="T36" fmla="*/ 54 w 200"/>
              <a:gd name="T37" fmla="*/ 85 h 165"/>
              <a:gd name="T38" fmla="*/ 60 w 200"/>
              <a:gd name="T39" fmla="*/ 94 h 165"/>
              <a:gd name="T40" fmla="*/ 68 w 200"/>
              <a:gd name="T41" fmla="*/ 108 h 165"/>
              <a:gd name="T42" fmla="*/ 77 w 200"/>
              <a:gd name="T43" fmla="*/ 117 h 165"/>
              <a:gd name="T44" fmla="*/ 84 w 200"/>
              <a:gd name="T45" fmla="*/ 141 h 165"/>
              <a:gd name="T46" fmla="*/ 90 w 200"/>
              <a:gd name="T47" fmla="*/ 153 h 165"/>
              <a:gd name="T48" fmla="*/ 102 w 200"/>
              <a:gd name="T49" fmla="*/ 163 h 165"/>
              <a:gd name="T50" fmla="*/ 105 w 200"/>
              <a:gd name="T51" fmla="*/ 165 h 165"/>
              <a:gd name="T52" fmla="*/ 99 w 200"/>
              <a:gd name="T53" fmla="*/ 156 h 165"/>
              <a:gd name="T54" fmla="*/ 122 w 200"/>
              <a:gd name="T55" fmla="*/ 156 h 165"/>
              <a:gd name="T56" fmla="*/ 141 w 200"/>
              <a:gd name="T57" fmla="*/ 145 h 165"/>
              <a:gd name="T58" fmla="*/ 145 w 200"/>
              <a:gd name="T59" fmla="*/ 141 h 165"/>
              <a:gd name="T60" fmla="*/ 157 w 200"/>
              <a:gd name="T61" fmla="*/ 133 h 165"/>
              <a:gd name="T62" fmla="*/ 161 w 200"/>
              <a:gd name="T63" fmla="*/ 125 h 165"/>
              <a:gd name="T64" fmla="*/ 165 w 200"/>
              <a:gd name="T65" fmla="*/ 117 h 165"/>
              <a:gd name="T66" fmla="*/ 173 w 200"/>
              <a:gd name="T67" fmla="*/ 106 h 165"/>
              <a:gd name="T68" fmla="*/ 184 w 200"/>
              <a:gd name="T69" fmla="*/ 98 h 165"/>
              <a:gd name="T70" fmla="*/ 200 w 200"/>
              <a:gd name="T71" fmla="*/ 9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0" h="165">
                <a:moveTo>
                  <a:pt x="200" y="93"/>
                </a:moveTo>
                <a:cubicBezTo>
                  <a:pt x="200" y="93"/>
                  <a:pt x="200" y="93"/>
                  <a:pt x="200" y="93"/>
                </a:cubicBezTo>
                <a:cubicBezTo>
                  <a:pt x="200" y="93"/>
                  <a:pt x="200" y="93"/>
                  <a:pt x="200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84" y="74"/>
                  <a:pt x="184" y="74"/>
                  <a:pt x="184" y="74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56" y="37"/>
                  <a:pt x="156" y="37"/>
                  <a:pt x="156" y="37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99" y="8"/>
                  <a:pt x="99" y="8"/>
                  <a:pt x="99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72" y="0"/>
                  <a:pt x="54" y="0"/>
                  <a:pt x="40" y="0"/>
                </a:cubicBezTo>
                <a:cubicBezTo>
                  <a:pt x="23" y="0"/>
                  <a:pt x="21" y="1"/>
                  <a:pt x="20" y="1"/>
                </a:cubicBezTo>
                <a:cubicBezTo>
                  <a:pt x="19" y="1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25"/>
                  <a:pt x="0" y="25"/>
                  <a:pt x="0" y="25"/>
                </a:cubicBezTo>
                <a:cubicBezTo>
                  <a:pt x="15" y="41"/>
                  <a:pt x="15" y="41"/>
                  <a:pt x="15" y="41"/>
                </a:cubicBezTo>
                <a:cubicBezTo>
                  <a:pt x="25" y="44"/>
                  <a:pt x="25" y="44"/>
                  <a:pt x="25" y="44"/>
                </a:cubicBezTo>
                <a:cubicBezTo>
                  <a:pt x="26" y="56"/>
                  <a:pt x="26" y="56"/>
                  <a:pt x="26" y="56"/>
                </a:cubicBezTo>
                <a:cubicBezTo>
                  <a:pt x="29" y="65"/>
                  <a:pt x="29" y="65"/>
                  <a:pt x="29" y="65"/>
                </a:cubicBezTo>
                <a:cubicBezTo>
                  <a:pt x="37" y="70"/>
                  <a:pt x="37" y="70"/>
                  <a:pt x="37" y="70"/>
                </a:cubicBezTo>
                <a:cubicBezTo>
                  <a:pt x="37" y="76"/>
                  <a:pt x="37" y="76"/>
                  <a:pt x="37" y="76"/>
                </a:cubicBezTo>
                <a:cubicBezTo>
                  <a:pt x="44" y="80"/>
                  <a:pt x="44" y="80"/>
                  <a:pt x="44" y="80"/>
                </a:cubicBezTo>
                <a:cubicBezTo>
                  <a:pt x="49" y="80"/>
                  <a:pt x="49" y="80"/>
                  <a:pt x="49" y="80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94"/>
                  <a:pt x="54" y="94"/>
                  <a:pt x="54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3" y="113"/>
                  <a:pt x="73" y="113"/>
                  <a:pt x="73" y="113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2" y="160"/>
                  <a:pt x="102" y="160"/>
                  <a:pt x="102" y="160"/>
                </a:cubicBezTo>
                <a:cubicBezTo>
                  <a:pt x="99" y="156"/>
                  <a:pt x="99" y="156"/>
                  <a:pt x="99" y="156"/>
                </a:cubicBezTo>
                <a:cubicBezTo>
                  <a:pt x="102" y="156"/>
                  <a:pt x="102" y="156"/>
                  <a:pt x="102" y="156"/>
                </a:cubicBezTo>
                <a:cubicBezTo>
                  <a:pt x="122" y="156"/>
                  <a:pt x="122" y="156"/>
                  <a:pt x="122" y="156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5" y="145"/>
                  <a:pt x="145" y="145"/>
                  <a:pt x="145" y="145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49" y="137"/>
                  <a:pt x="149" y="137"/>
                  <a:pt x="149" y="137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1" y="125"/>
                  <a:pt x="161" y="125"/>
                  <a:pt x="161" y="125"/>
                </a:cubicBezTo>
                <a:cubicBezTo>
                  <a:pt x="161" y="121"/>
                  <a:pt x="161" y="121"/>
                  <a:pt x="161" y="121"/>
                </a:cubicBezTo>
                <a:cubicBezTo>
                  <a:pt x="165" y="117"/>
                  <a:pt x="165" y="117"/>
                  <a:pt x="165" y="117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4" y="102"/>
                  <a:pt x="184" y="102"/>
                  <a:pt x="184" y="102"/>
                </a:cubicBezTo>
                <a:cubicBezTo>
                  <a:pt x="184" y="98"/>
                  <a:pt x="184" y="98"/>
                  <a:pt x="184" y="98"/>
                </a:cubicBezTo>
                <a:cubicBezTo>
                  <a:pt x="200" y="94"/>
                  <a:pt x="200" y="94"/>
                  <a:pt x="200" y="94"/>
                </a:cubicBezTo>
                <a:cubicBezTo>
                  <a:pt x="200" y="93"/>
                  <a:pt x="200" y="93"/>
                  <a:pt x="200" y="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4CE8A17-A238-4D35-B145-49FD99D8951D}"/>
              </a:ext>
            </a:extLst>
          </p:cNvPr>
          <p:cNvSpPr>
            <a:spLocks/>
          </p:cNvSpPr>
          <p:nvPr/>
        </p:nvSpPr>
        <p:spPr bwMode="auto">
          <a:xfrm>
            <a:off x="7458076" y="4071938"/>
            <a:ext cx="595313" cy="736600"/>
          </a:xfrm>
          <a:custGeom>
            <a:avLst/>
            <a:gdLst>
              <a:gd name="T0" fmla="*/ 396 w 404"/>
              <a:gd name="T1" fmla="*/ 310 h 474"/>
              <a:gd name="T2" fmla="*/ 382 w 404"/>
              <a:gd name="T3" fmla="*/ 290 h 474"/>
              <a:gd name="T4" fmla="*/ 372 w 404"/>
              <a:gd name="T5" fmla="*/ 290 h 474"/>
              <a:gd name="T6" fmla="*/ 360 w 404"/>
              <a:gd name="T7" fmla="*/ 282 h 474"/>
              <a:gd name="T8" fmla="*/ 360 w 404"/>
              <a:gd name="T9" fmla="*/ 266 h 474"/>
              <a:gd name="T10" fmla="*/ 346 w 404"/>
              <a:gd name="T11" fmla="*/ 252 h 474"/>
              <a:gd name="T12" fmla="*/ 346 w 404"/>
              <a:gd name="T13" fmla="*/ 218 h 474"/>
              <a:gd name="T14" fmla="*/ 338 w 404"/>
              <a:gd name="T15" fmla="*/ 210 h 474"/>
              <a:gd name="T16" fmla="*/ 328 w 404"/>
              <a:gd name="T17" fmla="*/ 200 h 474"/>
              <a:gd name="T18" fmla="*/ 312 w 404"/>
              <a:gd name="T19" fmla="*/ 190 h 474"/>
              <a:gd name="T20" fmla="*/ 312 w 404"/>
              <a:gd name="T21" fmla="*/ 172 h 474"/>
              <a:gd name="T22" fmla="*/ 300 w 404"/>
              <a:gd name="T23" fmla="*/ 172 h 474"/>
              <a:gd name="T24" fmla="*/ 300 w 404"/>
              <a:gd name="T25" fmla="*/ 154 h 474"/>
              <a:gd name="T26" fmla="*/ 290 w 404"/>
              <a:gd name="T27" fmla="*/ 144 h 474"/>
              <a:gd name="T28" fmla="*/ 280 w 404"/>
              <a:gd name="T29" fmla="*/ 144 h 474"/>
              <a:gd name="T30" fmla="*/ 266 w 404"/>
              <a:gd name="T31" fmla="*/ 136 h 474"/>
              <a:gd name="T32" fmla="*/ 266 w 404"/>
              <a:gd name="T33" fmla="*/ 124 h 474"/>
              <a:gd name="T34" fmla="*/ 250 w 404"/>
              <a:gd name="T35" fmla="*/ 114 h 474"/>
              <a:gd name="T36" fmla="*/ 244 w 404"/>
              <a:gd name="T37" fmla="*/ 96 h 474"/>
              <a:gd name="T38" fmla="*/ 242 w 404"/>
              <a:gd name="T39" fmla="*/ 72 h 474"/>
              <a:gd name="T40" fmla="*/ 222 w 404"/>
              <a:gd name="T41" fmla="*/ 66 h 474"/>
              <a:gd name="T42" fmla="*/ 192 w 404"/>
              <a:gd name="T43" fmla="*/ 34 h 474"/>
              <a:gd name="T44" fmla="*/ 192 w 404"/>
              <a:gd name="T45" fmla="*/ 0 h 474"/>
              <a:gd name="T46" fmla="*/ 192 w 404"/>
              <a:gd name="T47" fmla="*/ 0 h 474"/>
              <a:gd name="T48" fmla="*/ 82 w 404"/>
              <a:gd name="T49" fmla="*/ 0 h 474"/>
              <a:gd name="T50" fmla="*/ 82 w 404"/>
              <a:gd name="T51" fmla="*/ 0 h 474"/>
              <a:gd name="T52" fmla="*/ 0 w 404"/>
              <a:gd name="T53" fmla="*/ 0 h 474"/>
              <a:gd name="T54" fmla="*/ 0 w 404"/>
              <a:gd name="T55" fmla="*/ 18 h 474"/>
              <a:gd name="T56" fmla="*/ 8 w 404"/>
              <a:gd name="T57" fmla="*/ 44 h 474"/>
              <a:gd name="T58" fmla="*/ 8 w 404"/>
              <a:gd name="T59" fmla="*/ 126 h 474"/>
              <a:gd name="T60" fmla="*/ 16 w 404"/>
              <a:gd name="T61" fmla="*/ 142 h 474"/>
              <a:gd name="T62" fmla="*/ 16 w 404"/>
              <a:gd name="T63" fmla="*/ 154 h 474"/>
              <a:gd name="T64" fmla="*/ 28 w 404"/>
              <a:gd name="T65" fmla="*/ 180 h 474"/>
              <a:gd name="T66" fmla="*/ 28 w 404"/>
              <a:gd name="T67" fmla="*/ 232 h 474"/>
              <a:gd name="T68" fmla="*/ 40 w 404"/>
              <a:gd name="T69" fmla="*/ 264 h 474"/>
              <a:gd name="T70" fmla="*/ 40 w 404"/>
              <a:gd name="T71" fmla="*/ 432 h 474"/>
              <a:gd name="T72" fmla="*/ 42 w 404"/>
              <a:gd name="T73" fmla="*/ 434 h 474"/>
              <a:gd name="T74" fmla="*/ 50 w 404"/>
              <a:gd name="T75" fmla="*/ 448 h 474"/>
              <a:gd name="T76" fmla="*/ 68 w 404"/>
              <a:gd name="T77" fmla="*/ 458 h 474"/>
              <a:gd name="T78" fmla="*/ 154 w 404"/>
              <a:gd name="T79" fmla="*/ 458 h 474"/>
              <a:gd name="T80" fmla="*/ 174 w 404"/>
              <a:gd name="T81" fmla="*/ 474 h 474"/>
              <a:gd name="T82" fmla="*/ 296 w 404"/>
              <a:gd name="T83" fmla="*/ 474 h 474"/>
              <a:gd name="T84" fmla="*/ 308 w 404"/>
              <a:gd name="T85" fmla="*/ 454 h 474"/>
              <a:gd name="T86" fmla="*/ 314 w 404"/>
              <a:gd name="T87" fmla="*/ 448 h 474"/>
              <a:gd name="T88" fmla="*/ 328 w 404"/>
              <a:gd name="T89" fmla="*/ 442 h 474"/>
              <a:gd name="T90" fmla="*/ 374 w 404"/>
              <a:gd name="T91" fmla="*/ 344 h 474"/>
              <a:gd name="T92" fmla="*/ 382 w 404"/>
              <a:gd name="T93" fmla="*/ 344 h 474"/>
              <a:gd name="T94" fmla="*/ 374 w 404"/>
              <a:gd name="T95" fmla="*/ 336 h 474"/>
              <a:gd name="T96" fmla="*/ 382 w 404"/>
              <a:gd name="T97" fmla="*/ 336 h 474"/>
              <a:gd name="T98" fmla="*/ 390 w 404"/>
              <a:gd name="T99" fmla="*/ 328 h 474"/>
              <a:gd name="T100" fmla="*/ 396 w 404"/>
              <a:gd name="T101" fmla="*/ 328 h 474"/>
              <a:gd name="T102" fmla="*/ 404 w 404"/>
              <a:gd name="T103" fmla="*/ 320 h 474"/>
              <a:gd name="T104" fmla="*/ 404 w 404"/>
              <a:gd name="T105" fmla="*/ 318 h 474"/>
              <a:gd name="T106" fmla="*/ 400 w 404"/>
              <a:gd name="T107" fmla="*/ 314 h 474"/>
              <a:gd name="T108" fmla="*/ 396 w 404"/>
              <a:gd name="T109" fmla="*/ 310 h 474"/>
              <a:gd name="T110" fmla="*/ 396 w 404"/>
              <a:gd name="T111" fmla="*/ 31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4" h="474">
                <a:moveTo>
                  <a:pt x="396" y="310"/>
                </a:moveTo>
                <a:lnTo>
                  <a:pt x="382" y="290"/>
                </a:lnTo>
                <a:lnTo>
                  <a:pt x="372" y="290"/>
                </a:lnTo>
                <a:lnTo>
                  <a:pt x="360" y="282"/>
                </a:lnTo>
                <a:lnTo>
                  <a:pt x="360" y="266"/>
                </a:lnTo>
                <a:lnTo>
                  <a:pt x="346" y="252"/>
                </a:lnTo>
                <a:lnTo>
                  <a:pt x="346" y="218"/>
                </a:lnTo>
                <a:lnTo>
                  <a:pt x="338" y="210"/>
                </a:lnTo>
                <a:lnTo>
                  <a:pt x="328" y="200"/>
                </a:lnTo>
                <a:lnTo>
                  <a:pt x="312" y="190"/>
                </a:lnTo>
                <a:lnTo>
                  <a:pt x="312" y="172"/>
                </a:lnTo>
                <a:lnTo>
                  <a:pt x="300" y="172"/>
                </a:lnTo>
                <a:lnTo>
                  <a:pt x="300" y="154"/>
                </a:lnTo>
                <a:lnTo>
                  <a:pt x="290" y="144"/>
                </a:lnTo>
                <a:lnTo>
                  <a:pt x="280" y="144"/>
                </a:lnTo>
                <a:lnTo>
                  <a:pt x="266" y="136"/>
                </a:lnTo>
                <a:lnTo>
                  <a:pt x="266" y="124"/>
                </a:lnTo>
                <a:lnTo>
                  <a:pt x="250" y="114"/>
                </a:lnTo>
                <a:lnTo>
                  <a:pt x="244" y="96"/>
                </a:lnTo>
                <a:lnTo>
                  <a:pt x="242" y="72"/>
                </a:lnTo>
                <a:lnTo>
                  <a:pt x="222" y="66"/>
                </a:lnTo>
                <a:lnTo>
                  <a:pt x="192" y="34"/>
                </a:lnTo>
                <a:lnTo>
                  <a:pt x="192" y="0"/>
                </a:lnTo>
                <a:lnTo>
                  <a:pt x="192" y="0"/>
                </a:lnTo>
                <a:lnTo>
                  <a:pt x="82" y="0"/>
                </a:lnTo>
                <a:lnTo>
                  <a:pt x="82" y="0"/>
                </a:lnTo>
                <a:lnTo>
                  <a:pt x="0" y="0"/>
                </a:lnTo>
                <a:lnTo>
                  <a:pt x="0" y="18"/>
                </a:lnTo>
                <a:lnTo>
                  <a:pt x="8" y="44"/>
                </a:lnTo>
                <a:lnTo>
                  <a:pt x="8" y="126"/>
                </a:lnTo>
                <a:lnTo>
                  <a:pt x="16" y="142"/>
                </a:lnTo>
                <a:lnTo>
                  <a:pt x="16" y="154"/>
                </a:lnTo>
                <a:lnTo>
                  <a:pt x="28" y="180"/>
                </a:lnTo>
                <a:lnTo>
                  <a:pt x="28" y="232"/>
                </a:lnTo>
                <a:lnTo>
                  <a:pt x="40" y="264"/>
                </a:lnTo>
                <a:lnTo>
                  <a:pt x="40" y="432"/>
                </a:lnTo>
                <a:lnTo>
                  <a:pt x="42" y="434"/>
                </a:lnTo>
                <a:lnTo>
                  <a:pt x="50" y="448"/>
                </a:lnTo>
                <a:lnTo>
                  <a:pt x="68" y="458"/>
                </a:lnTo>
                <a:lnTo>
                  <a:pt x="154" y="458"/>
                </a:lnTo>
                <a:lnTo>
                  <a:pt x="174" y="474"/>
                </a:lnTo>
                <a:lnTo>
                  <a:pt x="296" y="474"/>
                </a:lnTo>
                <a:lnTo>
                  <a:pt x="308" y="454"/>
                </a:lnTo>
                <a:lnTo>
                  <a:pt x="314" y="448"/>
                </a:lnTo>
                <a:lnTo>
                  <a:pt x="328" y="442"/>
                </a:lnTo>
                <a:lnTo>
                  <a:pt x="374" y="344"/>
                </a:lnTo>
                <a:lnTo>
                  <a:pt x="382" y="344"/>
                </a:lnTo>
                <a:lnTo>
                  <a:pt x="374" y="336"/>
                </a:lnTo>
                <a:lnTo>
                  <a:pt x="382" y="336"/>
                </a:lnTo>
                <a:lnTo>
                  <a:pt x="390" y="328"/>
                </a:lnTo>
                <a:lnTo>
                  <a:pt x="396" y="328"/>
                </a:lnTo>
                <a:lnTo>
                  <a:pt x="404" y="320"/>
                </a:lnTo>
                <a:lnTo>
                  <a:pt x="404" y="318"/>
                </a:lnTo>
                <a:lnTo>
                  <a:pt x="400" y="314"/>
                </a:lnTo>
                <a:lnTo>
                  <a:pt x="396" y="310"/>
                </a:lnTo>
                <a:lnTo>
                  <a:pt x="396" y="31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C9F13B6-425A-4146-9364-7A0F169D8CC5}"/>
              </a:ext>
            </a:extLst>
          </p:cNvPr>
          <p:cNvSpPr>
            <a:spLocks/>
          </p:cNvSpPr>
          <p:nvPr/>
        </p:nvSpPr>
        <p:spPr bwMode="auto">
          <a:xfrm>
            <a:off x="9061450" y="3109914"/>
            <a:ext cx="71438" cy="104775"/>
          </a:xfrm>
          <a:custGeom>
            <a:avLst/>
            <a:gdLst>
              <a:gd name="T0" fmla="*/ 22 w 24"/>
              <a:gd name="T1" fmla="*/ 7 h 34"/>
              <a:gd name="T2" fmla="*/ 16 w 24"/>
              <a:gd name="T3" fmla="*/ 0 h 34"/>
              <a:gd name="T4" fmla="*/ 0 w 24"/>
              <a:gd name="T5" fmla="*/ 0 h 34"/>
              <a:gd name="T6" fmla="*/ 0 w 24"/>
              <a:gd name="T7" fmla="*/ 34 h 34"/>
              <a:gd name="T8" fmla="*/ 1 w 24"/>
              <a:gd name="T9" fmla="*/ 34 h 34"/>
              <a:gd name="T10" fmla="*/ 14 w 24"/>
              <a:gd name="T11" fmla="*/ 32 h 34"/>
              <a:gd name="T12" fmla="*/ 17 w 24"/>
              <a:gd name="T13" fmla="*/ 28 h 34"/>
              <a:gd name="T14" fmla="*/ 21 w 24"/>
              <a:gd name="T15" fmla="*/ 16 h 34"/>
              <a:gd name="T16" fmla="*/ 21 w 24"/>
              <a:gd name="T17" fmla="*/ 12 h 34"/>
              <a:gd name="T18" fmla="*/ 24 w 24"/>
              <a:gd name="T19" fmla="*/ 15 h 34"/>
              <a:gd name="T20" fmla="*/ 22 w 24"/>
              <a:gd name="T21" fmla="*/ 9 h 34"/>
              <a:gd name="T22" fmla="*/ 22 w 24"/>
              <a:gd name="T23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4">
                <a:moveTo>
                  <a:pt x="22" y="7"/>
                </a:moveTo>
                <a:cubicBezTo>
                  <a:pt x="16" y="0"/>
                  <a:pt x="16" y="0"/>
                  <a:pt x="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4" y="32"/>
                  <a:pt x="14" y="32"/>
                  <a:pt x="14" y="32"/>
                </a:cubicBezTo>
                <a:cubicBezTo>
                  <a:pt x="17" y="28"/>
                  <a:pt x="17" y="28"/>
                  <a:pt x="17" y="28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2"/>
                  <a:pt x="21" y="12"/>
                  <a:pt x="21" y="12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3" y="11"/>
                  <a:pt x="22" y="9"/>
                </a:cubicBezTo>
                <a:lnTo>
                  <a:pt x="22" y="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F963E79-51BB-4243-98A7-9E6FDD7ED3B1}"/>
              </a:ext>
            </a:extLst>
          </p:cNvPr>
          <p:cNvSpPr>
            <a:spLocks/>
          </p:cNvSpPr>
          <p:nvPr/>
        </p:nvSpPr>
        <p:spPr bwMode="auto">
          <a:xfrm>
            <a:off x="4159251" y="3719513"/>
            <a:ext cx="652463" cy="982662"/>
          </a:xfrm>
          <a:custGeom>
            <a:avLst/>
            <a:gdLst>
              <a:gd name="T0" fmla="*/ 24 w 221"/>
              <a:gd name="T1" fmla="*/ 0 h 316"/>
              <a:gd name="T2" fmla="*/ 24 w 221"/>
              <a:gd name="T3" fmla="*/ 57 h 316"/>
              <a:gd name="T4" fmla="*/ 4 w 221"/>
              <a:gd name="T5" fmla="*/ 44 h 316"/>
              <a:gd name="T6" fmla="*/ 0 w 221"/>
              <a:gd name="T7" fmla="*/ 66 h 316"/>
              <a:gd name="T8" fmla="*/ 7 w 221"/>
              <a:gd name="T9" fmla="*/ 73 h 316"/>
              <a:gd name="T10" fmla="*/ 10 w 221"/>
              <a:gd name="T11" fmla="*/ 79 h 316"/>
              <a:gd name="T12" fmla="*/ 7 w 221"/>
              <a:gd name="T13" fmla="*/ 82 h 316"/>
              <a:gd name="T14" fmla="*/ 7 w 221"/>
              <a:gd name="T15" fmla="*/ 113 h 316"/>
              <a:gd name="T16" fmla="*/ 12 w 221"/>
              <a:gd name="T17" fmla="*/ 134 h 316"/>
              <a:gd name="T18" fmla="*/ 8 w 221"/>
              <a:gd name="T19" fmla="*/ 146 h 316"/>
              <a:gd name="T20" fmla="*/ 6 w 221"/>
              <a:gd name="T21" fmla="*/ 155 h 316"/>
              <a:gd name="T22" fmla="*/ 7 w 221"/>
              <a:gd name="T23" fmla="*/ 156 h 316"/>
              <a:gd name="T24" fmla="*/ 7 w 221"/>
              <a:gd name="T25" fmla="*/ 157 h 316"/>
              <a:gd name="T26" fmla="*/ 5 w 221"/>
              <a:gd name="T27" fmla="*/ 167 h 316"/>
              <a:gd name="T28" fmla="*/ 4 w 221"/>
              <a:gd name="T29" fmla="*/ 177 h 316"/>
              <a:gd name="T30" fmla="*/ 5 w 221"/>
              <a:gd name="T31" fmla="*/ 177 h 316"/>
              <a:gd name="T32" fmla="*/ 5 w 221"/>
              <a:gd name="T33" fmla="*/ 178 h 316"/>
              <a:gd name="T34" fmla="*/ 5 w 221"/>
              <a:gd name="T35" fmla="*/ 195 h 316"/>
              <a:gd name="T36" fmla="*/ 12 w 221"/>
              <a:gd name="T37" fmla="*/ 205 h 316"/>
              <a:gd name="T38" fmla="*/ 12 w 221"/>
              <a:gd name="T39" fmla="*/ 211 h 316"/>
              <a:gd name="T40" fmla="*/ 12 w 221"/>
              <a:gd name="T41" fmla="*/ 212 h 316"/>
              <a:gd name="T42" fmla="*/ 12 w 221"/>
              <a:gd name="T43" fmla="*/ 215 h 316"/>
              <a:gd name="T44" fmla="*/ 10 w 221"/>
              <a:gd name="T45" fmla="*/ 221 h 316"/>
              <a:gd name="T46" fmla="*/ 8 w 221"/>
              <a:gd name="T47" fmla="*/ 227 h 316"/>
              <a:gd name="T48" fmla="*/ 8 w 221"/>
              <a:gd name="T49" fmla="*/ 237 h 316"/>
              <a:gd name="T50" fmla="*/ 8 w 221"/>
              <a:gd name="T51" fmla="*/ 249 h 316"/>
              <a:gd name="T52" fmla="*/ 9 w 221"/>
              <a:gd name="T53" fmla="*/ 251 h 316"/>
              <a:gd name="T54" fmla="*/ 8 w 221"/>
              <a:gd name="T55" fmla="*/ 259 h 316"/>
              <a:gd name="T56" fmla="*/ 4 w 221"/>
              <a:gd name="T57" fmla="*/ 265 h 316"/>
              <a:gd name="T58" fmla="*/ 144 w 221"/>
              <a:gd name="T59" fmla="*/ 316 h 316"/>
              <a:gd name="T60" fmla="*/ 221 w 221"/>
              <a:gd name="T61" fmla="*/ 316 h 316"/>
              <a:gd name="T62" fmla="*/ 221 w 221"/>
              <a:gd name="T63" fmla="*/ 0 h 316"/>
              <a:gd name="T64" fmla="*/ 24 w 221"/>
              <a:gd name="T65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1" h="316">
                <a:moveTo>
                  <a:pt x="24" y="0"/>
                </a:moveTo>
                <a:cubicBezTo>
                  <a:pt x="24" y="57"/>
                  <a:pt x="24" y="57"/>
                  <a:pt x="24" y="57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66"/>
                  <a:pt x="0" y="66"/>
                  <a:pt x="0" y="66"/>
                </a:cubicBezTo>
                <a:cubicBezTo>
                  <a:pt x="7" y="73"/>
                  <a:pt x="7" y="73"/>
                  <a:pt x="7" y="73"/>
                </a:cubicBezTo>
                <a:cubicBezTo>
                  <a:pt x="10" y="75"/>
                  <a:pt x="11" y="77"/>
                  <a:pt x="10" y="79"/>
                </a:cubicBezTo>
                <a:cubicBezTo>
                  <a:pt x="10" y="81"/>
                  <a:pt x="8" y="82"/>
                  <a:pt x="7" y="82"/>
                </a:cubicBezTo>
                <a:cubicBezTo>
                  <a:pt x="7" y="113"/>
                  <a:pt x="7" y="113"/>
                  <a:pt x="7" y="113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8" y="146"/>
                  <a:pt x="8" y="146"/>
                  <a:pt x="8" y="146"/>
                </a:cubicBezTo>
                <a:cubicBezTo>
                  <a:pt x="5" y="154"/>
                  <a:pt x="6" y="155"/>
                  <a:pt x="6" y="155"/>
                </a:cubicBezTo>
                <a:cubicBezTo>
                  <a:pt x="7" y="156"/>
                  <a:pt x="7" y="156"/>
                  <a:pt x="7" y="156"/>
                </a:cubicBezTo>
                <a:cubicBezTo>
                  <a:pt x="7" y="157"/>
                  <a:pt x="7" y="157"/>
                  <a:pt x="7" y="157"/>
                </a:cubicBezTo>
                <a:cubicBezTo>
                  <a:pt x="5" y="167"/>
                  <a:pt x="5" y="167"/>
                  <a:pt x="5" y="167"/>
                </a:cubicBezTo>
                <a:cubicBezTo>
                  <a:pt x="3" y="176"/>
                  <a:pt x="4" y="176"/>
                  <a:pt x="4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8"/>
                  <a:pt x="5" y="178"/>
                  <a:pt x="5" y="178"/>
                </a:cubicBezTo>
                <a:cubicBezTo>
                  <a:pt x="5" y="195"/>
                  <a:pt x="5" y="195"/>
                  <a:pt x="5" y="195"/>
                </a:cubicBezTo>
                <a:cubicBezTo>
                  <a:pt x="12" y="205"/>
                  <a:pt x="12" y="205"/>
                  <a:pt x="12" y="205"/>
                </a:cubicBezTo>
                <a:cubicBezTo>
                  <a:pt x="12" y="211"/>
                  <a:pt x="12" y="211"/>
                  <a:pt x="12" y="211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3"/>
                  <a:pt x="12" y="214"/>
                  <a:pt x="12" y="215"/>
                </a:cubicBezTo>
                <a:cubicBezTo>
                  <a:pt x="12" y="217"/>
                  <a:pt x="11" y="219"/>
                  <a:pt x="10" y="221"/>
                </a:cubicBezTo>
                <a:cubicBezTo>
                  <a:pt x="8" y="224"/>
                  <a:pt x="7" y="226"/>
                  <a:pt x="8" y="227"/>
                </a:cubicBezTo>
                <a:cubicBezTo>
                  <a:pt x="10" y="230"/>
                  <a:pt x="8" y="237"/>
                  <a:pt x="8" y="237"/>
                </a:cubicBezTo>
                <a:cubicBezTo>
                  <a:pt x="8" y="237"/>
                  <a:pt x="7" y="245"/>
                  <a:pt x="8" y="249"/>
                </a:cubicBezTo>
                <a:cubicBezTo>
                  <a:pt x="8" y="250"/>
                  <a:pt x="9" y="251"/>
                  <a:pt x="9" y="251"/>
                </a:cubicBezTo>
                <a:cubicBezTo>
                  <a:pt x="10" y="254"/>
                  <a:pt x="11" y="255"/>
                  <a:pt x="8" y="259"/>
                </a:cubicBezTo>
                <a:cubicBezTo>
                  <a:pt x="4" y="265"/>
                  <a:pt x="4" y="265"/>
                  <a:pt x="4" y="265"/>
                </a:cubicBezTo>
                <a:cubicBezTo>
                  <a:pt x="144" y="316"/>
                  <a:pt x="144" y="316"/>
                  <a:pt x="144" y="316"/>
                </a:cubicBezTo>
                <a:cubicBezTo>
                  <a:pt x="221" y="316"/>
                  <a:pt x="221" y="316"/>
                  <a:pt x="221" y="316"/>
                </a:cubicBezTo>
                <a:cubicBezTo>
                  <a:pt x="221" y="0"/>
                  <a:pt x="221" y="0"/>
                  <a:pt x="221" y="0"/>
                </a:cubicBezTo>
                <a:lnTo>
                  <a:pt x="2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287D037-1C6F-4182-9619-1A2AB4986E14}"/>
              </a:ext>
            </a:extLst>
          </p:cNvPr>
          <p:cNvSpPr>
            <a:spLocks/>
          </p:cNvSpPr>
          <p:nvPr/>
        </p:nvSpPr>
        <p:spPr bwMode="auto">
          <a:xfrm>
            <a:off x="4811713" y="3719513"/>
            <a:ext cx="671512" cy="982662"/>
          </a:xfrm>
          <a:custGeom>
            <a:avLst/>
            <a:gdLst>
              <a:gd name="T0" fmla="*/ 184 w 456"/>
              <a:gd name="T1" fmla="*/ 592 h 632"/>
              <a:gd name="T2" fmla="*/ 186 w 456"/>
              <a:gd name="T3" fmla="*/ 592 h 632"/>
              <a:gd name="T4" fmla="*/ 456 w 456"/>
              <a:gd name="T5" fmla="*/ 592 h 632"/>
              <a:gd name="T6" fmla="*/ 456 w 456"/>
              <a:gd name="T7" fmla="*/ 80 h 632"/>
              <a:gd name="T8" fmla="*/ 456 w 456"/>
              <a:gd name="T9" fmla="*/ 80 h 632"/>
              <a:gd name="T10" fmla="*/ 456 w 456"/>
              <a:gd name="T11" fmla="*/ 0 h 632"/>
              <a:gd name="T12" fmla="*/ 2 w 456"/>
              <a:gd name="T13" fmla="*/ 0 h 632"/>
              <a:gd name="T14" fmla="*/ 0 w 456"/>
              <a:gd name="T15" fmla="*/ 0 h 632"/>
              <a:gd name="T16" fmla="*/ 0 w 456"/>
              <a:gd name="T17" fmla="*/ 632 h 632"/>
              <a:gd name="T18" fmla="*/ 48 w 456"/>
              <a:gd name="T19" fmla="*/ 632 h 632"/>
              <a:gd name="T20" fmla="*/ 48 w 456"/>
              <a:gd name="T21" fmla="*/ 594 h 632"/>
              <a:gd name="T22" fmla="*/ 176 w 456"/>
              <a:gd name="T23" fmla="*/ 594 h 632"/>
              <a:gd name="T24" fmla="*/ 176 w 456"/>
              <a:gd name="T25" fmla="*/ 592 h 632"/>
              <a:gd name="T26" fmla="*/ 184 w 456"/>
              <a:gd name="T27" fmla="*/ 592 h 632"/>
              <a:gd name="T28" fmla="*/ 184 w 456"/>
              <a:gd name="T29" fmla="*/ 59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6" h="632">
                <a:moveTo>
                  <a:pt x="184" y="592"/>
                </a:moveTo>
                <a:lnTo>
                  <a:pt x="186" y="592"/>
                </a:lnTo>
                <a:lnTo>
                  <a:pt x="456" y="592"/>
                </a:lnTo>
                <a:lnTo>
                  <a:pt x="456" y="80"/>
                </a:lnTo>
                <a:lnTo>
                  <a:pt x="456" y="80"/>
                </a:lnTo>
                <a:lnTo>
                  <a:pt x="456" y="0"/>
                </a:lnTo>
                <a:lnTo>
                  <a:pt x="2" y="0"/>
                </a:lnTo>
                <a:lnTo>
                  <a:pt x="0" y="0"/>
                </a:lnTo>
                <a:lnTo>
                  <a:pt x="0" y="632"/>
                </a:lnTo>
                <a:lnTo>
                  <a:pt x="48" y="632"/>
                </a:lnTo>
                <a:lnTo>
                  <a:pt x="48" y="594"/>
                </a:lnTo>
                <a:lnTo>
                  <a:pt x="176" y="594"/>
                </a:lnTo>
                <a:lnTo>
                  <a:pt x="176" y="592"/>
                </a:lnTo>
                <a:lnTo>
                  <a:pt x="184" y="592"/>
                </a:lnTo>
                <a:lnTo>
                  <a:pt x="184" y="59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B95B522-7383-412F-970A-B0AA99F46E84}"/>
              </a:ext>
            </a:extLst>
          </p:cNvPr>
          <p:cNvSpPr>
            <a:spLocks/>
          </p:cNvSpPr>
          <p:nvPr/>
        </p:nvSpPr>
        <p:spPr bwMode="auto">
          <a:xfrm>
            <a:off x="3044825" y="2960689"/>
            <a:ext cx="1150938" cy="1582737"/>
          </a:xfrm>
          <a:custGeom>
            <a:avLst/>
            <a:gdLst>
              <a:gd name="T0" fmla="*/ 387 w 391"/>
              <a:gd name="T1" fmla="*/ 493 h 509"/>
              <a:gd name="T2" fmla="*/ 387 w 391"/>
              <a:gd name="T3" fmla="*/ 471 h 509"/>
              <a:gd name="T4" fmla="*/ 391 w 391"/>
              <a:gd name="T5" fmla="*/ 459 h 509"/>
              <a:gd name="T6" fmla="*/ 391 w 391"/>
              <a:gd name="T7" fmla="*/ 455 h 509"/>
              <a:gd name="T8" fmla="*/ 384 w 391"/>
              <a:gd name="T9" fmla="*/ 439 h 509"/>
              <a:gd name="T10" fmla="*/ 384 w 391"/>
              <a:gd name="T11" fmla="*/ 421 h 509"/>
              <a:gd name="T12" fmla="*/ 384 w 391"/>
              <a:gd name="T13" fmla="*/ 411 h 509"/>
              <a:gd name="T14" fmla="*/ 386 w 391"/>
              <a:gd name="T15" fmla="*/ 400 h 509"/>
              <a:gd name="T16" fmla="*/ 387 w 391"/>
              <a:gd name="T17" fmla="*/ 390 h 509"/>
              <a:gd name="T18" fmla="*/ 386 w 391"/>
              <a:gd name="T19" fmla="*/ 357 h 509"/>
              <a:gd name="T20" fmla="*/ 169 w 391"/>
              <a:gd name="T21" fmla="*/ 142 h 509"/>
              <a:gd name="T22" fmla="*/ 0 w 391"/>
              <a:gd name="T23" fmla="*/ 0 h 509"/>
              <a:gd name="T24" fmla="*/ 15 w 391"/>
              <a:gd name="T25" fmla="*/ 80 h 509"/>
              <a:gd name="T26" fmla="*/ 4 w 391"/>
              <a:gd name="T27" fmla="*/ 123 h 509"/>
              <a:gd name="T28" fmla="*/ 11 w 391"/>
              <a:gd name="T29" fmla="*/ 139 h 509"/>
              <a:gd name="T30" fmla="*/ 27 w 391"/>
              <a:gd name="T31" fmla="*/ 170 h 509"/>
              <a:gd name="T32" fmla="*/ 35 w 391"/>
              <a:gd name="T33" fmla="*/ 209 h 509"/>
              <a:gd name="T34" fmla="*/ 58 w 391"/>
              <a:gd name="T35" fmla="*/ 236 h 509"/>
              <a:gd name="T36" fmla="*/ 58 w 391"/>
              <a:gd name="T37" fmla="*/ 248 h 509"/>
              <a:gd name="T38" fmla="*/ 70 w 391"/>
              <a:gd name="T39" fmla="*/ 252 h 509"/>
              <a:gd name="T40" fmla="*/ 74 w 391"/>
              <a:gd name="T41" fmla="*/ 252 h 509"/>
              <a:gd name="T42" fmla="*/ 78 w 391"/>
              <a:gd name="T43" fmla="*/ 240 h 509"/>
              <a:gd name="T44" fmla="*/ 97 w 391"/>
              <a:gd name="T45" fmla="*/ 244 h 509"/>
              <a:gd name="T46" fmla="*/ 86 w 391"/>
              <a:gd name="T47" fmla="*/ 248 h 509"/>
              <a:gd name="T48" fmla="*/ 86 w 391"/>
              <a:gd name="T49" fmla="*/ 256 h 509"/>
              <a:gd name="T50" fmla="*/ 93 w 391"/>
              <a:gd name="T51" fmla="*/ 271 h 509"/>
              <a:gd name="T52" fmla="*/ 82 w 391"/>
              <a:gd name="T53" fmla="*/ 260 h 509"/>
              <a:gd name="T54" fmla="*/ 78 w 391"/>
              <a:gd name="T55" fmla="*/ 263 h 509"/>
              <a:gd name="T56" fmla="*/ 89 w 391"/>
              <a:gd name="T57" fmla="*/ 299 h 509"/>
              <a:gd name="T58" fmla="*/ 105 w 391"/>
              <a:gd name="T59" fmla="*/ 306 h 509"/>
              <a:gd name="T60" fmla="*/ 97 w 391"/>
              <a:gd name="T61" fmla="*/ 318 h 509"/>
              <a:gd name="T62" fmla="*/ 136 w 391"/>
              <a:gd name="T63" fmla="*/ 369 h 509"/>
              <a:gd name="T64" fmla="*/ 140 w 391"/>
              <a:gd name="T65" fmla="*/ 381 h 509"/>
              <a:gd name="T66" fmla="*/ 148 w 391"/>
              <a:gd name="T67" fmla="*/ 388 h 509"/>
              <a:gd name="T68" fmla="*/ 148 w 391"/>
              <a:gd name="T69" fmla="*/ 396 h 509"/>
              <a:gd name="T70" fmla="*/ 152 w 391"/>
              <a:gd name="T71" fmla="*/ 416 h 509"/>
              <a:gd name="T72" fmla="*/ 179 w 391"/>
              <a:gd name="T73" fmla="*/ 423 h 509"/>
              <a:gd name="T74" fmla="*/ 187 w 391"/>
              <a:gd name="T75" fmla="*/ 420 h 509"/>
              <a:gd name="T76" fmla="*/ 203 w 391"/>
              <a:gd name="T77" fmla="*/ 431 h 509"/>
              <a:gd name="T78" fmla="*/ 222 w 391"/>
              <a:gd name="T79" fmla="*/ 439 h 509"/>
              <a:gd name="T80" fmla="*/ 226 w 391"/>
              <a:gd name="T81" fmla="*/ 435 h 509"/>
              <a:gd name="T82" fmla="*/ 234 w 391"/>
              <a:gd name="T83" fmla="*/ 443 h 509"/>
              <a:gd name="T84" fmla="*/ 246 w 391"/>
              <a:gd name="T85" fmla="*/ 455 h 509"/>
              <a:gd name="T86" fmla="*/ 281 w 391"/>
              <a:gd name="T87" fmla="*/ 486 h 509"/>
              <a:gd name="T88" fmla="*/ 285 w 391"/>
              <a:gd name="T89" fmla="*/ 509 h 509"/>
              <a:gd name="T90" fmla="*/ 374 w 391"/>
              <a:gd name="T91" fmla="*/ 505 h 509"/>
              <a:gd name="T92" fmla="*/ 387 w 391"/>
              <a:gd name="T93" fmla="*/ 50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1" h="509">
                <a:moveTo>
                  <a:pt x="388" y="495"/>
                </a:moveTo>
                <a:cubicBezTo>
                  <a:pt x="388" y="495"/>
                  <a:pt x="387" y="494"/>
                  <a:pt x="387" y="493"/>
                </a:cubicBezTo>
                <a:cubicBezTo>
                  <a:pt x="386" y="489"/>
                  <a:pt x="387" y="481"/>
                  <a:pt x="387" y="481"/>
                </a:cubicBezTo>
                <a:cubicBezTo>
                  <a:pt x="387" y="481"/>
                  <a:pt x="389" y="474"/>
                  <a:pt x="387" y="471"/>
                </a:cubicBezTo>
                <a:cubicBezTo>
                  <a:pt x="386" y="470"/>
                  <a:pt x="387" y="468"/>
                  <a:pt x="389" y="465"/>
                </a:cubicBezTo>
                <a:cubicBezTo>
                  <a:pt x="390" y="463"/>
                  <a:pt x="391" y="461"/>
                  <a:pt x="391" y="459"/>
                </a:cubicBezTo>
                <a:cubicBezTo>
                  <a:pt x="391" y="458"/>
                  <a:pt x="391" y="457"/>
                  <a:pt x="391" y="456"/>
                </a:cubicBezTo>
                <a:cubicBezTo>
                  <a:pt x="391" y="455"/>
                  <a:pt x="391" y="455"/>
                  <a:pt x="391" y="455"/>
                </a:cubicBezTo>
                <a:cubicBezTo>
                  <a:pt x="391" y="449"/>
                  <a:pt x="391" y="449"/>
                  <a:pt x="391" y="449"/>
                </a:cubicBezTo>
                <a:cubicBezTo>
                  <a:pt x="384" y="439"/>
                  <a:pt x="384" y="439"/>
                  <a:pt x="384" y="439"/>
                </a:cubicBezTo>
                <a:cubicBezTo>
                  <a:pt x="384" y="422"/>
                  <a:pt x="384" y="422"/>
                  <a:pt x="384" y="422"/>
                </a:cubicBezTo>
                <a:cubicBezTo>
                  <a:pt x="384" y="421"/>
                  <a:pt x="384" y="421"/>
                  <a:pt x="384" y="421"/>
                </a:cubicBezTo>
                <a:cubicBezTo>
                  <a:pt x="383" y="421"/>
                  <a:pt x="383" y="421"/>
                  <a:pt x="383" y="421"/>
                </a:cubicBezTo>
                <a:cubicBezTo>
                  <a:pt x="383" y="420"/>
                  <a:pt x="382" y="420"/>
                  <a:pt x="384" y="411"/>
                </a:cubicBezTo>
                <a:cubicBezTo>
                  <a:pt x="386" y="401"/>
                  <a:pt x="386" y="401"/>
                  <a:pt x="386" y="401"/>
                </a:cubicBezTo>
                <a:cubicBezTo>
                  <a:pt x="386" y="400"/>
                  <a:pt x="386" y="400"/>
                  <a:pt x="386" y="400"/>
                </a:cubicBezTo>
                <a:cubicBezTo>
                  <a:pt x="385" y="399"/>
                  <a:pt x="385" y="399"/>
                  <a:pt x="385" y="399"/>
                </a:cubicBezTo>
                <a:cubicBezTo>
                  <a:pt x="385" y="399"/>
                  <a:pt x="384" y="398"/>
                  <a:pt x="387" y="390"/>
                </a:cubicBezTo>
                <a:cubicBezTo>
                  <a:pt x="391" y="378"/>
                  <a:pt x="391" y="378"/>
                  <a:pt x="391" y="378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5" y="80"/>
                  <a:pt x="15" y="80"/>
                  <a:pt x="15" y="80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4" y="123"/>
                  <a:pt x="4" y="123"/>
                  <a:pt x="4" y="123"/>
                </a:cubicBezTo>
                <a:cubicBezTo>
                  <a:pt x="7" y="135"/>
                  <a:pt x="7" y="135"/>
                  <a:pt x="7" y="135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27" y="166"/>
                  <a:pt x="27" y="166"/>
                  <a:pt x="27" y="166"/>
                </a:cubicBezTo>
                <a:cubicBezTo>
                  <a:pt x="27" y="170"/>
                  <a:pt x="27" y="170"/>
                  <a:pt x="27" y="170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8" y="236"/>
                  <a:pt x="58" y="236"/>
                  <a:pt x="58" y="236"/>
                </a:cubicBezTo>
                <a:cubicBezTo>
                  <a:pt x="58" y="244"/>
                  <a:pt x="58" y="244"/>
                  <a:pt x="58" y="244"/>
                </a:cubicBezTo>
                <a:cubicBezTo>
                  <a:pt x="58" y="248"/>
                  <a:pt x="58" y="248"/>
                  <a:pt x="58" y="248"/>
                </a:cubicBezTo>
                <a:cubicBezTo>
                  <a:pt x="66" y="252"/>
                  <a:pt x="66" y="252"/>
                  <a:pt x="66" y="252"/>
                </a:cubicBezTo>
                <a:cubicBezTo>
                  <a:pt x="70" y="252"/>
                  <a:pt x="70" y="252"/>
                  <a:pt x="70" y="252"/>
                </a:cubicBezTo>
                <a:cubicBezTo>
                  <a:pt x="74" y="256"/>
                  <a:pt x="74" y="256"/>
                  <a:pt x="74" y="256"/>
                </a:cubicBezTo>
                <a:cubicBezTo>
                  <a:pt x="74" y="252"/>
                  <a:pt x="74" y="252"/>
                  <a:pt x="74" y="252"/>
                </a:cubicBezTo>
                <a:cubicBezTo>
                  <a:pt x="78" y="252"/>
                  <a:pt x="78" y="252"/>
                  <a:pt x="78" y="252"/>
                </a:cubicBezTo>
                <a:cubicBezTo>
                  <a:pt x="78" y="240"/>
                  <a:pt x="78" y="240"/>
                  <a:pt x="78" y="240"/>
                </a:cubicBezTo>
                <a:cubicBezTo>
                  <a:pt x="86" y="240"/>
                  <a:pt x="86" y="240"/>
                  <a:pt x="86" y="240"/>
                </a:cubicBezTo>
                <a:cubicBezTo>
                  <a:pt x="97" y="244"/>
                  <a:pt x="97" y="244"/>
                  <a:pt x="97" y="244"/>
                </a:cubicBezTo>
                <a:cubicBezTo>
                  <a:pt x="89" y="248"/>
                  <a:pt x="89" y="248"/>
                  <a:pt x="89" y="248"/>
                </a:cubicBezTo>
                <a:cubicBezTo>
                  <a:pt x="86" y="248"/>
                  <a:pt x="86" y="248"/>
                  <a:pt x="86" y="248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6" y="256"/>
                  <a:pt x="86" y="256"/>
                  <a:pt x="86" y="256"/>
                </a:cubicBezTo>
                <a:cubicBezTo>
                  <a:pt x="93" y="267"/>
                  <a:pt x="93" y="267"/>
                  <a:pt x="93" y="267"/>
                </a:cubicBezTo>
                <a:cubicBezTo>
                  <a:pt x="93" y="271"/>
                  <a:pt x="93" y="271"/>
                  <a:pt x="93" y="271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2" y="260"/>
                  <a:pt x="82" y="260"/>
                  <a:pt x="82" y="260"/>
                </a:cubicBezTo>
                <a:cubicBezTo>
                  <a:pt x="78" y="260"/>
                  <a:pt x="78" y="260"/>
                  <a:pt x="78" y="260"/>
                </a:cubicBezTo>
                <a:cubicBezTo>
                  <a:pt x="78" y="263"/>
                  <a:pt x="78" y="263"/>
                  <a:pt x="78" y="263"/>
                </a:cubicBezTo>
                <a:cubicBezTo>
                  <a:pt x="82" y="291"/>
                  <a:pt x="82" y="291"/>
                  <a:pt x="82" y="291"/>
                </a:cubicBezTo>
                <a:cubicBezTo>
                  <a:pt x="89" y="299"/>
                  <a:pt x="89" y="299"/>
                  <a:pt x="89" y="299"/>
                </a:cubicBezTo>
                <a:cubicBezTo>
                  <a:pt x="101" y="299"/>
                  <a:pt x="101" y="299"/>
                  <a:pt x="101" y="299"/>
                </a:cubicBezTo>
                <a:cubicBezTo>
                  <a:pt x="105" y="306"/>
                  <a:pt x="105" y="306"/>
                  <a:pt x="105" y="306"/>
                </a:cubicBezTo>
                <a:cubicBezTo>
                  <a:pt x="105" y="314"/>
                  <a:pt x="105" y="314"/>
                  <a:pt x="105" y="314"/>
                </a:cubicBezTo>
                <a:cubicBezTo>
                  <a:pt x="97" y="318"/>
                  <a:pt x="97" y="318"/>
                  <a:pt x="97" y="318"/>
                </a:cubicBezTo>
                <a:cubicBezTo>
                  <a:pt x="101" y="326"/>
                  <a:pt x="101" y="326"/>
                  <a:pt x="101" y="326"/>
                </a:cubicBezTo>
                <a:cubicBezTo>
                  <a:pt x="136" y="369"/>
                  <a:pt x="136" y="369"/>
                  <a:pt x="136" y="369"/>
                </a:cubicBezTo>
                <a:cubicBezTo>
                  <a:pt x="140" y="373"/>
                  <a:pt x="140" y="373"/>
                  <a:pt x="140" y="373"/>
                </a:cubicBezTo>
                <a:cubicBezTo>
                  <a:pt x="140" y="381"/>
                  <a:pt x="140" y="381"/>
                  <a:pt x="140" y="381"/>
                </a:cubicBezTo>
                <a:cubicBezTo>
                  <a:pt x="148" y="384"/>
                  <a:pt x="148" y="384"/>
                  <a:pt x="148" y="384"/>
                </a:cubicBezTo>
                <a:cubicBezTo>
                  <a:pt x="148" y="388"/>
                  <a:pt x="148" y="388"/>
                  <a:pt x="148" y="388"/>
                </a:cubicBezTo>
                <a:cubicBezTo>
                  <a:pt x="152" y="392"/>
                  <a:pt x="152" y="392"/>
                  <a:pt x="152" y="392"/>
                </a:cubicBezTo>
                <a:cubicBezTo>
                  <a:pt x="148" y="396"/>
                  <a:pt x="148" y="396"/>
                  <a:pt x="148" y="396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152" y="416"/>
                  <a:pt x="152" y="416"/>
                  <a:pt x="152" y="416"/>
                </a:cubicBezTo>
                <a:cubicBezTo>
                  <a:pt x="171" y="420"/>
                  <a:pt x="171" y="420"/>
                  <a:pt x="171" y="420"/>
                </a:cubicBezTo>
                <a:cubicBezTo>
                  <a:pt x="179" y="423"/>
                  <a:pt x="179" y="423"/>
                  <a:pt x="179" y="423"/>
                </a:cubicBezTo>
                <a:cubicBezTo>
                  <a:pt x="183" y="420"/>
                  <a:pt x="183" y="420"/>
                  <a:pt x="183" y="420"/>
                </a:cubicBezTo>
                <a:cubicBezTo>
                  <a:pt x="187" y="420"/>
                  <a:pt x="187" y="420"/>
                  <a:pt x="187" y="420"/>
                </a:cubicBezTo>
                <a:cubicBezTo>
                  <a:pt x="199" y="427"/>
                  <a:pt x="199" y="427"/>
                  <a:pt x="199" y="427"/>
                </a:cubicBezTo>
                <a:cubicBezTo>
                  <a:pt x="203" y="431"/>
                  <a:pt x="203" y="431"/>
                  <a:pt x="203" y="431"/>
                </a:cubicBezTo>
                <a:cubicBezTo>
                  <a:pt x="218" y="439"/>
                  <a:pt x="218" y="439"/>
                  <a:pt x="218" y="439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5"/>
                  <a:pt x="222" y="435"/>
                  <a:pt x="222" y="435"/>
                </a:cubicBezTo>
                <a:cubicBezTo>
                  <a:pt x="226" y="435"/>
                  <a:pt x="226" y="435"/>
                  <a:pt x="226" y="435"/>
                </a:cubicBezTo>
                <a:cubicBezTo>
                  <a:pt x="230" y="439"/>
                  <a:pt x="230" y="439"/>
                  <a:pt x="230" y="439"/>
                </a:cubicBezTo>
                <a:cubicBezTo>
                  <a:pt x="234" y="443"/>
                  <a:pt x="234" y="443"/>
                  <a:pt x="234" y="443"/>
                </a:cubicBezTo>
                <a:cubicBezTo>
                  <a:pt x="238" y="451"/>
                  <a:pt x="238" y="451"/>
                  <a:pt x="238" y="451"/>
                </a:cubicBezTo>
                <a:cubicBezTo>
                  <a:pt x="246" y="455"/>
                  <a:pt x="246" y="455"/>
                  <a:pt x="246" y="455"/>
                </a:cubicBezTo>
                <a:cubicBezTo>
                  <a:pt x="277" y="478"/>
                  <a:pt x="277" y="478"/>
                  <a:pt x="277" y="478"/>
                </a:cubicBezTo>
                <a:cubicBezTo>
                  <a:pt x="281" y="486"/>
                  <a:pt x="281" y="486"/>
                  <a:pt x="281" y="486"/>
                </a:cubicBezTo>
                <a:cubicBezTo>
                  <a:pt x="281" y="490"/>
                  <a:pt x="281" y="490"/>
                  <a:pt x="281" y="490"/>
                </a:cubicBezTo>
                <a:cubicBezTo>
                  <a:pt x="285" y="509"/>
                  <a:pt x="285" y="509"/>
                  <a:pt x="285" y="509"/>
                </a:cubicBezTo>
                <a:cubicBezTo>
                  <a:pt x="370" y="502"/>
                  <a:pt x="370" y="502"/>
                  <a:pt x="370" y="502"/>
                </a:cubicBezTo>
                <a:cubicBezTo>
                  <a:pt x="374" y="505"/>
                  <a:pt x="374" y="505"/>
                  <a:pt x="374" y="505"/>
                </a:cubicBezTo>
                <a:cubicBezTo>
                  <a:pt x="383" y="509"/>
                  <a:pt x="383" y="509"/>
                  <a:pt x="383" y="509"/>
                </a:cubicBezTo>
                <a:cubicBezTo>
                  <a:pt x="387" y="503"/>
                  <a:pt x="387" y="503"/>
                  <a:pt x="387" y="503"/>
                </a:cubicBezTo>
                <a:cubicBezTo>
                  <a:pt x="390" y="499"/>
                  <a:pt x="389" y="498"/>
                  <a:pt x="388" y="495"/>
                </a:cubicBezTo>
                <a:close/>
              </a:path>
            </a:pathLst>
          </a:custGeom>
          <a:solidFill>
            <a:srgbClr val="0054A6"/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7801DF7-2833-4FF4-88EB-3887AE0220F9}"/>
              </a:ext>
            </a:extLst>
          </p:cNvPr>
          <p:cNvSpPr>
            <a:spLocks/>
          </p:cNvSpPr>
          <p:nvPr/>
        </p:nvSpPr>
        <p:spPr bwMode="auto">
          <a:xfrm>
            <a:off x="7794625" y="3517900"/>
            <a:ext cx="755650" cy="311150"/>
          </a:xfrm>
          <a:custGeom>
            <a:avLst/>
            <a:gdLst>
              <a:gd name="T0" fmla="*/ 213 w 256"/>
              <a:gd name="T1" fmla="*/ 40 h 100"/>
              <a:gd name="T2" fmla="*/ 203 w 256"/>
              <a:gd name="T3" fmla="*/ 32 h 100"/>
              <a:gd name="T4" fmla="*/ 207 w 256"/>
              <a:gd name="T5" fmla="*/ 21 h 100"/>
              <a:gd name="T6" fmla="*/ 201 w 256"/>
              <a:gd name="T7" fmla="*/ 0 h 100"/>
              <a:gd name="T8" fmla="*/ 199 w 256"/>
              <a:gd name="T9" fmla="*/ 0 h 100"/>
              <a:gd name="T10" fmla="*/ 191 w 256"/>
              <a:gd name="T11" fmla="*/ 4 h 100"/>
              <a:gd name="T12" fmla="*/ 183 w 256"/>
              <a:gd name="T13" fmla="*/ 4 h 100"/>
              <a:gd name="T14" fmla="*/ 171 w 256"/>
              <a:gd name="T15" fmla="*/ 0 h 100"/>
              <a:gd name="T16" fmla="*/ 167 w 256"/>
              <a:gd name="T17" fmla="*/ 10 h 100"/>
              <a:gd name="T18" fmla="*/ 160 w 256"/>
              <a:gd name="T19" fmla="*/ 15 h 100"/>
              <a:gd name="T20" fmla="*/ 152 w 256"/>
              <a:gd name="T21" fmla="*/ 24 h 100"/>
              <a:gd name="T22" fmla="*/ 142 w 256"/>
              <a:gd name="T23" fmla="*/ 32 h 100"/>
              <a:gd name="T24" fmla="*/ 142 w 256"/>
              <a:gd name="T25" fmla="*/ 39 h 100"/>
              <a:gd name="T26" fmla="*/ 125 w 256"/>
              <a:gd name="T27" fmla="*/ 42 h 100"/>
              <a:gd name="T28" fmla="*/ 124 w 256"/>
              <a:gd name="T29" fmla="*/ 53 h 100"/>
              <a:gd name="T30" fmla="*/ 120 w 256"/>
              <a:gd name="T31" fmla="*/ 58 h 100"/>
              <a:gd name="T32" fmla="*/ 120 w 256"/>
              <a:gd name="T33" fmla="*/ 59 h 100"/>
              <a:gd name="T34" fmla="*/ 120 w 256"/>
              <a:gd name="T35" fmla="*/ 61 h 100"/>
              <a:gd name="T36" fmla="*/ 119 w 256"/>
              <a:gd name="T37" fmla="*/ 61 h 100"/>
              <a:gd name="T38" fmla="*/ 116 w 256"/>
              <a:gd name="T39" fmla="*/ 60 h 100"/>
              <a:gd name="T40" fmla="*/ 109 w 256"/>
              <a:gd name="T41" fmla="*/ 71 h 100"/>
              <a:gd name="T42" fmla="*/ 86 w 256"/>
              <a:gd name="T43" fmla="*/ 75 h 100"/>
              <a:gd name="T44" fmla="*/ 69 w 256"/>
              <a:gd name="T45" fmla="*/ 79 h 100"/>
              <a:gd name="T46" fmla="*/ 67 w 256"/>
              <a:gd name="T47" fmla="*/ 79 h 100"/>
              <a:gd name="T48" fmla="*/ 63 w 256"/>
              <a:gd name="T49" fmla="*/ 79 h 100"/>
              <a:gd name="T50" fmla="*/ 60 w 256"/>
              <a:gd name="T51" fmla="*/ 78 h 100"/>
              <a:gd name="T52" fmla="*/ 55 w 256"/>
              <a:gd name="T53" fmla="*/ 78 h 100"/>
              <a:gd name="T54" fmla="*/ 55 w 256"/>
              <a:gd name="T55" fmla="*/ 78 h 100"/>
              <a:gd name="T56" fmla="*/ 52 w 256"/>
              <a:gd name="T57" fmla="*/ 78 h 100"/>
              <a:gd name="T58" fmla="*/ 49 w 256"/>
              <a:gd name="T59" fmla="*/ 78 h 100"/>
              <a:gd name="T60" fmla="*/ 44 w 256"/>
              <a:gd name="T61" fmla="*/ 78 h 100"/>
              <a:gd name="T62" fmla="*/ 40 w 256"/>
              <a:gd name="T63" fmla="*/ 77 h 100"/>
              <a:gd name="T64" fmla="*/ 36 w 256"/>
              <a:gd name="T65" fmla="*/ 78 h 100"/>
              <a:gd name="T66" fmla="*/ 34 w 256"/>
              <a:gd name="T67" fmla="*/ 77 h 100"/>
              <a:gd name="T68" fmla="*/ 28 w 256"/>
              <a:gd name="T69" fmla="*/ 77 h 100"/>
              <a:gd name="T70" fmla="*/ 27 w 256"/>
              <a:gd name="T71" fmla="*/ 77 h 100"/>
              <a:gd name="T72" fmla="*/ 24 w 256"/>
              <a:gd name="T73" fmla="*/ 77 h 100"/>
              <a:gd name="T74" fmla="*/ 23 w 256"/>
              <a:gd name="T75" fmla="*/ 79 h 100"/>
              <a:gd name="T76" fmla="*/ 22 w 256"/>
              <a:gd name="T77" fmla="*/ 86 h 100"/>
              <a:gd name="T78" fmla="*/ 13 w 256"/>
              <a:gd name="T79" fmla="*/ 91 h 100"/>
              <a:gd name="T80" fmla="*/ 2 w 256"/>
              <a:gd name="T81" fmla="*/ 99 h 100"/>
              <a:gd name="T82" fmla="*/ 33 w 256"/>
              <a:gd name="T83" fmla="*/ 100 h 100"/>
              <a:gd name="T84" fmla="*/ 33 w 256"/>
              <a:gd name="T85" fmla="*/ 100 h 100"/>
              <a:gd name="T86" fmla="*/ 256 w 256"/>
              <a:gd name="T87" fmla="*/ 100 h 100"/>
              <a:gd name="T88" fmla="*/ 252 w 256"/>
              <a:gd name="T89" fmla="*/ 92 h 100"/>
              <a:gd name="T90" fmla="*/ 252 w 256"/>
              <a:gd name="T91" fmla="*/ 84 h 100"/>
              <a:gd name="T92" fmla="*/ 256 w 256"/>
              <a:gd name="T93" fmla="*/ 73 h 100"/>
              <a:gd name="T94" fmla="*/ 237 w 256"/>
              <a:gd name="T95" fmla="*/ 61 h 100"/>
              <a:gd name="T96" fmla="*/ 217 w 256"/>
              <a:gd name="T97" fmla="*/ 49 h 100"/>
              <a:gd name="T98" fmla="*/ 217 w 256"/>
              <a:gd name="T99" fmla="*/ 4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" h="100">
                <a:moveTo>
                  <a:pt x="217" y="45"/>
                </a:moveTo>
                <a:cubicBezTo>
                  <a:pt x="213" y="40"/>
                  <a:pt x="213" y="40"/>
                  <a:pt x="213" y="40"/>
                </a:cubicBezTo>
                <a:cubicBezTo>
                  <a:pt x="207" y="36"/>
                  <a:pt x="207" y="36"/>
                  <a:pt x="207" y="36"/>
                </a:cubicBezTo>
                <a:cubicBezTo>
                  <a:pt x="203" y="32"/>
                  <a:pt x="203" y="32"/>
                  <a:pt x="203" y="32"/>
                </a:cubicBezTo>
                <a:cubicBezTo>
                  <a:pt x="207" y="27"/>
                  <a:pt x="207" y="27"/>
                  <a:pt x="207" y="27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1" y="15"/>
                  <a:pt x="201" y="15"/>
                  <a:pt x="201" y="15"/>
                </a:cubicBezTo>
                <a:cubicBezTo>
                  <a:pt x="201" y="0"/>
                  <a:pt x="201" y="0"/>
                  <a:pt x="201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4"/>
                  <a:pt x="191" y="4"/>
                  <a:pt x="191" y="4"/>
                </a:cubicBezTo>
                <a:cubicBezTo>
                  <a:pt x="188" y="7"/>
                  <a:pt x="188" y="7"/>
                  <a:pt x="188" y="7"/>
                </a:cubicBezTo>
                <a:cubicBezTo>
                  <a:pt x="183" y="4"/>
                  <a:pt x="183" y="4"/>
                  <a:pt x="183" y="4"/>
                </a:cubicBezTo>
                <a:cubicBezTo>
                  <a:pt x="179" y="3"/>
                  <a:pt x="179" y="3"/>
                  <a:pt x="179" y="3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5"/>
                  <a:pt x="171" y="5"/>
                  <a:pt x="171" y="5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5" y="10"/>
                  <a:pt x="165" y="10"/>
                  <a:pt x="165" y="10"/>
                </a:cubicBezTo>
                <a:cubicBezTo>
                  <a:pt x="164" y="10"/>
                  <a:pt x="163" y="12"/>
                  <a:pt x="160" y="15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7" y="25"/>
                  <a:pt x="144" y="30"/>
                  <a:pt x="142" y="32"/>
                </a:cubicBezTo>
                <a:cubicBezTo>
                  <a:pt x="140" y="34"/>
                  <a:pt x="140" y="36"/>
                  <a:pt x="141" y="37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6" y="43"/>
                  <a:pt x="127" y="49"/>
                  <a:pt x="125" y="51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23" y="54"/>
                  <a:pt x="121" y="57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18" y="61"/>
                  <a:pt x="117" y="60"/>
                  <a:pt x="116" y="60"/>
                </a:cubicBezTo>
                <a:cubicBezTo>
                  <a:pt x="115" y="63"/>
                  <a:pt x="114" y="65"/>
                  <a:pt x="113" y="66"/>
                </a:cubicBezTo>
                <a:cubicBezTo>
                  <a:pt x="113" y="68"/>
                  <a:pt x="109" y="70"/>
                  <a:pt x="109" y="71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75" y="77"/>
                  <a:pt x="75" y="77"/>
                  <a:pt x="75" y="77"/>
                </a:cubicBezTo>
                <a:cubicBezTo>
                  <a:pt x="75" y="78"/>
                  <a:pt x="72" y="79"/>
                  <a:pt x="69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9"/>
                  <a:pt x="68" y="79"/>
                  <a:pt x="67" y="79"/>
                </a:cubicBezTo>
                <a:cubicBezTo>
                  <a:pt x="66" y="79"/>
                  <a:pt x="65" y="79"/>
                  <a:pt x="6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62" y="78"/>
                  <a:pt x="61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4" y="78"/>
                  <a:pt x="53" y="78"/>
                  <a:pt x="52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50" y="78"/>
                  <a:pt x="49" y="78"/>
                </a:cubicBezTo>
                <a:cubicBezTo>
                  <a:pt x="48" y="78"/>
                  <a:pt x="47" y="78"/>
                  <a:pt x="46" y="78"/>
                </a:cubicBezTo>
                <a:cubicBezTo>
                  <a:pt x="46" y="78"/>
                  <a:pt x="45" y="78"/>
                  <a:pt x="44" y="78"/>
                </a:cubicBezTo>
                <a:cubicBezTo>
                  <a:pt x="43" y="78"/>
                  <a:pt x="42" y="78"/>
                  <a:pt x="42" y="77"/>
                </a:cubicBezTo>
                <a:cubicBezTo>
                  <a:pt x="41" y="77"/>
                  <a:pt x="41" y="77"/>
                  <a:pt x="40" y="77"/>
                </a:cubicBezTo>
                <a:cubicBezTo>
                  <a:pt x="40" y="77"/>
                  <a:pt x="39" y="77"/>
                  <a:pt x="38" y="77"/>
                </a:cubicBezTo>
                <a:cubicBezTo>
                  <a:pt x="38" y="78"/>
                  <a:pt x="37" y="78"/>
                  <a:pt x="36" y="78"/>
                </a:cubicBezTo>
                <a:cubicBezTo>
                  <a:pt x="36" y="78"/>
                  <a:pt x="36" y="78"/>
                  <a:pt x="35" y="77"/>
                </a:cubicBezTo>
                <a:cubicBezTo>
                  <a:pt x="35" y="77"/>
                  <a:pt x="35" y="77"/>
                  <a:pt x="34" y="77"/>
                </a:cubicBezTo>
                <a:cubicBezTo>
                  <a:pt x="33" y="77"/>
                  <a:pt x="32" y="77"/>
                  <a:pt x="31" y="77"/>
                </a:cubicBezTo>
                <a:cubicBezTo>
                  <a:pt x="30" y="77"/>
                  <a:pt x="29" y="77"/>
                  <a:pt x="28" y="77"/>
                </a:cubicBezTo>
                <a:cubicBezTo>
                  <a:pt x="28" y="77"/>
                  <a:pt x="28" y="77"/>
                  <a:pt x="28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6" y="77"/>
                  <a:pt x="26" y="77"/>
                  <a:pt x="25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8"/>
                  <a:pt x="23" y="78"/>
                  <a:pt x="23" y="79"/>
                </a:cubicBezTo>
                <a:cubicBezTo>
                  <a:pt x="23" y="80"/>
                  <a:pt x="23" y="80"/>
                  <a:pt x="23" y="82"/>
                </a:cubicBezTo>
                <a:cubicBezTo>
                  <a:pt x="22" y="83"/>
                  <a:pt x="22" y="85"/>
                  <a:pt x="22" y="86"/>
                </a:cubicBezTo>
                <a:cubicBezTo>
                  <a:pt x="23" y="87"/>
                  <a:pt x="23" y="87"/>
                  <a:pt x="23" y="87"/>
                </a:cubicBezTo>
                <a:cubicBezTo>
                  <a:pt x="13" y="91"/>
                  <a:pt x="13" y="91"/>
                  <a:pt x="13" y="91"/>
                </a:cubicBezTo>
                <a:cubicBezTo>
                  <a:pt x="12" y="92"/>
                  <a:pt x="9" y="94"/>
                  <a:pt x="6" y="96"/>
                </a:cubicBezTo>
                <a:cubicBezTo>
                  <a:pt x="5" y="96"/>
                  <a:pt x="3" y="98"/>
                  <a:pt x="2" y="99"/>
                </a:cubicBezTo>
                <a:cubicBezTo>
                  <a:pt x="0" y="100"/>
                  <a:pt x="0" y="100"/>
                  <a:pt x="0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6" y="96"/>
                  <a:pt x="256" y="96"/>
                  <a:pt x="256" y="96"/>
                </a:cubicBezTo>
                <a:cubicBezTo>
                  <a:pt x="252" y="92"/>
                  <a:pt x="252" y="92"/>
                  <a:pt x="252" y="92"/>
                </a:cubicBezTo>
                <a:cubicBezTo>
                  <a:pt x="252" y="88"/>
                  <a:pt x="252" y="88"/>
                  <a:pt x="252" y="88"/>
                </a:cubicBezTo>
                <a:cubicBezTo>
                  <a:pt x="252" y="84"/>
                  <a:pt x="252" y="84"/>
                  <a:pt x="252" y="84"/>
                </a:cubicBezTo>
                <a:cubicBezTo>
                  <a:pt x="256" y="77"/>
                  <a:pt x="256" y="77"/>
                  <a:pt x="256" y="77"/>
                </a:cubicBezTo>
                <a:cubicBezTo>
                  <a:pt x="256" y="73"/>
                  <a:pt x="256" y="73"/>
                  <a:pt x="256" y="73"/>
                </a:cubicBezTo>
                <a:cubicBezTo>
                  <a:pt x="252" y="69"/>
                  <a:pt x="252" y="69"/>
                  <a:pt x="252" y="69"/>
                </a:cubicBezTo>
                <a:cubicBezTo>
                  <a:pt x="237" y="61"/>
                  <a:pt x="237" y="61"/>
                  <a:pt x="237" y="61"/>
                </a:cubicBezTo>
                <a:cubicBezTo>
                  <a:pt x="229" y="57"/>
                  <a:pt x="229" y="57"/>
                  <a:pt x="229" y="57"/>
                </a:cubicBezTo>
                <a:cubicBezTo>
                  <a:pt x="217" y="49"/>
                  <a:pt x="217" y="49"/>
                  <a:pt x="217" y="49"/>
                </a:cubicBezTo>
                <a:cubicBezTo>
                  <a:pt x="217" y="47"/>
                  <a:pt x="217" y="47"/>
                  <a:pt x="217" y="47"/>
                </a:cubicBezTo>
                <a:cubicBezTo>
                  <a:pt x="217" y="47"/>
                  <a:pt x="217" y="47"/>
                  <a:pt x="217" y="47"/>
                </a:cubicBezTo>
                <a:lnTo>
                  <a:pt x="217" y="4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F33D57D-6188-427C-B274-745112C1C9DA}"/>
              </a:ext>
            </a:extLst>
          </p:cNvPr>
          <p:cNvSpPr>
            <a:spLocks/>
          </p:cNvSpPr>
          <p:nvPr/>
        </p:nvSpPr>
        <p:spPr bwMode="auto">
          <a:xfrm>
            <a:off x="5083175" y="3844926"/>
            <a:ext cx="1485900" cy="1611313"/>
          </a:xfrm>
          <a:custGeom>
            <a:avLst/>
            <a:gdLst>
              <a:gd name="T0" fmla="*/ 492 w 505"/>
              <a:gd name="T1" fmla="*/ 336 h 518"/>
              <a:gd name="T2" fmla="*/ 491 w 505"/>
              <a:gd name="T3" fmla="*/ 335 h 518"/>
              <a:gd name="T4" fmla="*/ 495 w 505"/>
              <a:gd name="T5" fmla="*/ 332 h 518"/>
              <a:gd name="T6" fmla="*/ 498 w 505"/>
              <a:gd name="T7" fmla="*/ 328 h 518"/>
              <a:gd name="T8" fmla="*/ 500 w 505"/>
              <a:gd name="T9" fmla="*/ 323 h 518"/>
              <a:gd name="T10" fmla="*/ 501 w 505"/>
              <a:gd name="T11" fmla="*/ 322 h 518"/>
              <a:gd name="T12" fmla="*/ 502 w 505"/>
              <a:gd name="T13" fmla="*/ 315 h 518"/>
              <a:gd name="T14" fmla="*/ 502 w 505"/>
              <a:gd name="T15" fmla="*/ 309 h 518"/>
              <a:gd name="T16" fmla="*/ 502 w 505"/>
              <a:gd name="T17" fmla="*/ 284 h 518"/>
              <a:gd name="T18" fmla="*/ 498 w 505"/>
              <a:gd name="T19" fmla="*/ 276 h 518"/>
              <a:gd name="T20" fmla="*/ 487 w 505"/>
              <a:gd name="T21" fmla="*/ 266 h 518"/>
              <a:gd name="T22" fmla="*/ 482 w 505"/>
              <a:gd name="T23" fmla="*/ 209 h 518"/>
              <a:gd name="T24" fmla="*/ 473 w 505"/>
              <a:gd name="T25" fmla="*/ 139 h 518"/>
              <a:gd name="T26" fmla="*/ 456 w 505"/>
              <a:gd name="T27" fmla="*/ 139 h 518"/>
              <a:gd name="T28" fmla="*/ 454 w 505"/>
              <a:gd name="T29" fmla="*/ 139 h 518"/>
              <a:gd name="T30" fmla="*/ 444 w 505"/>
              <a:gd name="T31" fmla="*/ 133 h 518"/>
              <a:gd name="T32" fmla="*/ 428 w 505"/>
              <a:gd name="T33" fmla="*/ 129 h 518"/>
              <a:gd name="T34" fmla="*/ 412 w 505"/>
              <a:gd name="T35" fmla="*/ 131 h 518"/>
              <a:gd name="T36" fmla="*/ 407 w 505"/>
              <a:gd name="T37" fmla="*/ 134 h 518"/>
              <a:gd name="T38" fmla="*/ 398 w 505"/>
              <a:gd name="T39" fmla="*/ 137 h 518"/>
              <a:gd name="T40" fmla="*/ 343 w 505"/>
              <a:gd name="T41" fmla="*/ 127 h 518"/>
              <a:gd name="T42" fmla="*/ 333 w 505"/>
              <a:gd name="T43" fmla="*/ 127 h 518"/>
              <a:gd name="T44" fmla="*/ 325 w 505"/>
              <a:gd name="T45" fmla="*/ 120 h 518"/>
              <a:gd name="T46" fmla="*/ 304 w 505"/>
              <a:gd name="T47" fmla="*/ 109 h 518"/>
              <a:gd name="T48" fmla="*/ 293 w 505"/>
              <a:gd name="T49" fmla="*/ 108 h 518"/>
              <a:gd name="T50" fmla="*/ 291 w 505"/>
              <a:gd name="T51" fmla="*/ 109 h 518"/>
              <a:gd name="T52" fmla="*/ 276 w 505"/>
              <a:gd name="T53" fmla="*/ 104 h 518"/>
              <a:gd name="T54" fmla="*/ 253 w 505"/>
              <a:gd name="T55" fmla="*/ 89 h 518"/>
              <a:gd name="T56" fmla="*/ 136 w 505"/>
              <a:gd name="T57" fmla="*/ 256 h 518"/>
              <a:gd name="T58" fmla="*/ 0 w 505"/>
              <a:gd name="T59" fmla="*/ 257 h 518"/>
              <a:gd name="T60" fmla="*/ 22 w 505"/>
              <a:gd name="T61" fmla="*/ 272 h 518"/>
              <a:gd name="T62" fmla="*/ 73 w 505"/>
              <a:gd name="T63" fmla="*/ 342 h 518"/>
              <a:gd name="T64" fmla="*/ 151 w 505"/>
              <a:gd name="T65" fmla="*/ 346 h 518"/>
              <a:gd name="T66" fmla="*/ 198 w 505"/>
              <a:gd name="T67" fmla="*/ 346 h 518"/>
              <a:gd name="T68" fmla="*/ 252 w 505"/>
              <a:gd name="T69" fmla="*/ 420 h 518"/>
              <a:gd name="T70" fmla="*/ 279 w 505"/>
              <a:gd name="T71" fmla="*/ 475 h 518"/>
              <a:gd name="T72" fmla="*/ 315 w 505"/>
              <a:gd name="T73" fmla="*/ 502 h 518"/>
              <a:gd name="T74" fmla="*/ 358 w 505"/>
              <a:gd name="T75" fmla="*/ 518 h 518"/>
              <a:gd name="T76" fmla="*/ 361 w 505"/>
              <a:gd name="T77" fmla="*/ 502 h 518"/>
              <a:gd name="T78" fmla="*/ 358 w 505"/>
              <a:gd name="T79" fmla="*/ 471 h 518"/>
              <a:gd name="T80" fmla="*/ 354 w 505"/>
              <a:gd name="T81" fmla="*/ 459 h 518"/>
              <a:gd name="T82" fmla="*/ 365 w 505"/>
              <a:gd name="T83" fmla="*/ 444 h 518"/>
              <a:gd name="T84" fmla="*/ 373 w 505"/>
              <a:gd name="T85" fmla="*/ 428 h 518"/>
              <a:gd name="T86" fmla="*/ 369 w 505"/>
              <a:gd name="T87" fmla="*/ 424 h 518"/>
              <a:gd name="T88" fmla="*/ 385 w 505"/>
              <a:gd name="T89" fmla="*/ 413 h 518"/>
              <a:gd name="T90" fmla="*/ 397 w 505"/>
              <a:gd name="T91" fmla="*/ 405 h 518"/>
              <a:gd name="T92" fmla="*/ 397 w 505"/>
              <a:gd name="T93" fmla="*/ 397 h 518"/>
              <a:gd name="T94" fmla="*/ 404 w 505"/>
              <a:gd name="T95" fmla="*/ 397 h 518"/>
              <a:gd name="T96" fmla="*/ 412 w 505"/>
              <a:gd name="T97" fmla="*/ 401 h 518"/>
              <a:gd name="T98" fmla="*/ 404 w 505"/>
              <a:gd name="T99" fmla="*/ 409 h 518"/>
              <a:gd name="T100" fmla="*/ 451 w 505"/>
              <a:gd name="T101" fmla="*/ 374 h 518"/>
              <a:gd name="T102" fmla="*/ 455 w 505"/>
              <a:gd name="T103" fmla="*/ 346 h 518"/>
              <a:gd name="T104" fmla="*/ 463 w 505"/>
              <a:gd name="T105" fmla="*/ 358 h 518"/>
              <a:gd name="T106" fmla="*/ 479 w 505"/>
              <a:gd name="T107" fmla="*/ 350 h 518"/>
              <a:gd name="T108" fmla="*/ 483 w 505"/>
              <a:gd name="T109" fmla="*/ 34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5" h="518">
                <a:moveTo>
                  <a:pt x="483" y="341"/>
                </a:moveTo>
                <a:cubicBezTo>
                  <a:pt x="488" y="340"/>
                  <a:pt x="491" y="338"/>
                  <a:pt x="492" y="336"/>
                </a:cubicBezTo>
                <a:cubicBezTo>
                  <a:pt x="492" y="336"/>
                  <a:pt x="492" y="336"/>
                  <a:pt x="492" y="336"/>
                </a:cubicBezTo>
                <a:cubicBezTo>
                  <a:pt x="492" y="336"/>
                  <a:pt x="492" y="336"/>
                  <a:pt x="492" y="336"/>
                </a:cubicBezTo>
                <a:cubicBezTo>
                  <a:pt x="492" y="336"/>
                  <a:pt x="492" y="336"/>
                  <a:pt x="492" y="336"/>
                </a:cubicBezTo>
                <a:cubicBezTo>
                  <a:pt x="491" y="335"/>
                  <a:pt x="491" y="335"/>
                  <a:pt x="491" y="335"/>
                </a:cubicBezTo>
                <a:cubicBezTo>
                  <a:pt x="493" y="334"/>
                  <a:pt x="493" y="334"/>
                  <a:pt x="493" y="334"/>
                </a:cubicBezTo>
                <a:cubicBezTo>
                  <a:pt x="494" y="333"/>
                  <a:pt x="494" y="332"/>
                  <a:pt x="494" y="332"/>
                </a:cubicBezTo>
                <a:cubicBezTo>
                  <a:pt x="495" y="332"/>
                  <a:pt x="495" y="332"/>
                  <a:pt x="495" y="332"/>
                </a:cubicBezTo>
                <a:cubicBezTo>
                  <a:pt x="495" y="332"/>
                  <a:pt x="495" y="332"/>
                  <a:pt x="495" y="332"/>
                </a:cubicBezTo>
                <a:cubicBezTo>
                  <a:pt x="495" y="332"/>
                  <a:pt x="496" y="331"/>
                  <a:pt x="497" y="329"/>
                </a:cubicBezTo>
                <a:cubicBezTo>
                  <a:pt x="497" y="328"/>
                  <a:pt x="498" y="328"/>
                  <a:pt x="498" y="328"/>
                </a:cubicBezTo>
                <a:cubicBezTo>
                  <a:pt x="499" y="327"/>
                  <a:pt x="499" y="327"/>
                  <a:pt x="499" y="327"/>
                </a:cubicBezTo>
                <a:cubicBezTo>
                  <a:pt x="499" y="327"/>
                  <a:pt x="499" y="327"/>
                  <a:pt x="499" y="327"/>
                </a:cubicBezTo>
                <a:cubicBezTo>
                  <a:pt x="500" y="323"/>
                  <a:pt x="500" y="323"/>
                  <a:pt x="500" y="323"/>
                </a:cubicBezTo>
                <a:cubicBezTo>
                  <a:pt x="500" y="323"/>
                  <a:pt x="500" y="323"/>
                  <a:pt x="500" y="323"/>
                </a:cubicBezTo>
                <a:cubicBezTo>
                  <a:pt x="501" y="323"/>
                  <a:pt x="501" y="323"/>
                  <a:pt x="501" y="323"/>
                </a:cubicBezTo>
                <a:cubicBezTo>
                  <a:pt x="501" y="322"/>
                  <a:pt x="501" y="322"/>
                  <a:pt x="501" y="322"/>
                </a:cubicBezTo>
                <a:cubicBezTo>
                  <a:pt x="501" y="322"/>
                  <a:pt x="501" y="322"/>
                  <a:pt x="501" y="322"/>
                </a:cubicBezTo>
                <a:cubicBezTo>
                  <a:pt x="501" y="322"/>
                  <a:pt x="501" y="320"/>
                  <a:pt x="502" y="318"/>
                </a:cubicBezTo>
                <a:cubicBezTo>
                  <a:pt x="502" y="317"/>
                  <a:pt x="502" y="316"/>
                  <a:pt x="502" y="315"/>
                </a:cubicBezTo>
                <a:cubicBezTo>
                  <a:pt x="502" y="314"/>
                  <a:pt x="502" y="314"/>
                  <a:pt x="502" y="314"/>
                </a:cubicBezTo>
                <a:cubicBezTo>
                  <a:pt x="502" y="314"/>
                  <a:pt x="502" y="314"/>
                  <a:pt x="502" y="314"/>
                </a:cubicBezTo>
                <a:cubicBezTo>
                  <a:pt x="502" y="314"/>
                  <a:pt x="502" y="312"/>
                  <a:pt x="502" y="309"/>
                </a:cubicBezTo>
                <a:cubicBezTo>
                  <a:pt x="502" y="298"/>
                  <a:pt x="502" y="298"/>
                  <a:pt x="502" y="298"/>
                </a:cubicBezTo>
                <a:cubicBezTo>
                  <a:pt x="502" y="295"/>
                  <a:pt x="503" y="293"/>
                  <a:pt x="504" y="291"/>
                </a:cubicBezTo>
                <a:cubicBezTo>
                  <a:pt x="505" y="289"/>
                  <a:pt x="505" y="288"/>
                  <a:pt x="502" y="284"/>
                </a:cubicBezTo>
                <a:cubicBezTo>
                  <a:pt x="498" y="277"/>
                  <a:pt x="498" y="277"/>
                  <a:pt x="498" y="277"/>
                </a:cubicBezTo>
                <a:cubicBezTo>
                  <a:pt x="498" y="276"/>
                  <a:pt x="498" y="276"/>
                  <a:pt x="498" y="276"/>
                </a:cubicBezTo>
                <a:cubicBezTo>
                  <a:pt x="498" y="276"/>
                  <a:pt x="498" y="276"/>
                  <a:pt x="498" y="276"/>
                </a:cubicBezTo>
                <a:cubicBezTo>
                  <a:pt x="498" y="275"/>
                  <a:pt x="497" y="274"/>
                  <a:pt x="493" y="271"/>
                </a:cubicBezTo>
                <a:cubicBezTo>
                  <a:pt x="487" y="266"/>
                  <a:pt x="487" y="266"/>
                  <a:pt x="487" y="266"/>
                </a:cubicBezTo>
                <a:cubicBezTo>
                  <a:pt x="487" y="266"/>
                  <a:pt x="487" y="266"/>
                  <a:pt x="487" y="266"/>
                </a:cubicBezTo>
                <a:cubicBezTo>
                  <a:pt x="486" y="265"/>
                  <a:pt x="486" y="263"/>
                  <a:pt x="486" y="260"/>
                </a:cubicBezTo>
                <a:cubicBezTo>
                  <a:pt x="486" y="226"/>
                  <a:pt x="486" y="226"/>
                  <a:pt x="486" y="226"/>
                </a:cubicBezTo>
                <a:cubicBezTo>
                  <a:pt x="482" y="209"/>
                  <a:pt x="482" y="209"/>
                  <a:pt x="482" y="209"/>
                </a:cubicBezTo>
                <a:cubicBezTo>
                  <a:pt x="482" y="173"/>
                  <a:pt x="482" y="173"/>
                  <a:pt x="482" y="173"/>
                </a:cubicBezTo>
                <a:cubicBezTo>
                  <a:pt x="482" y="142"/>
                  <a:pt x="482" y="142"/>
                  <a:pt x="482" y="142"/>
                </a:cubicBezTo>
                <a:cubicBezTo>
                  <a:pt x="473" y="139"/>
                  <a:pt x="473" y="139"/>
                  <a:pt x="473" y="139"/>
                </a:cubicBezTo>
                <a:cubicBezTo>
                  <a:pt x="461" y="139"/>
                  <a:pt x="461" y="139"/>
                  <a:pt x="461" y="139"/>
                </a:cubicBezTo>
                <a:cubicBezTo>
                  <a:pt x="459" y="137"/>
                  <a:pt x="459" y="137"/>
                  <a:pt x="459" y="137"/>
                </a:cubicBezTo>
                <a:cubicBezTo>
                  <a:pt x="456" y="139"/>
                  <a:pt x="456" y="139"/>
                  <a:pt x="456" y="139"/>
                </a:cubicBezTo>
                <a:cubicBezTo>
                  <a:pt x="455" y="139"/>
                  <a:pt x="455" y="139"/>
                  <a:pt x="455" y="139"/>
                </a:cubicBezTo>
                <a:cubicBezTo>
                  <a:pt x="454" y="139"/>
                  <a:pt x="454" y="139"/>
                  <a:pt x="454" y="139"/>
                </a:cubicBezTo>
                <a:cubicBezTo>
                  <a:pt x="454" y="139"/>
                  <a:pt x="454" y="139"/>
                  <a:pt x="454" y="139"/>
                </a:cubicBezTo>
                <a:cubicBezTo>
                  <a:pt x="452" y="138"/>
                  <a:pt x="452" y="136"/>
                  <a:pt x="452" y="135"/>
                </a:cubicBezTo>
                <a:cubicBezTo>
                  <a:pt x="444" y="134"/>
                  <a:pt x="444" y="134"/>
                  <a:pt x="444" y="134"/>
                </a:cubicBezTo>
                <a:cubicBezTo>
                  <a:pt x="444" y="133"/>
                  <a:pt x="444" y="133"/>
                  <a:pt x="444" y="133"/>
                </a:cubicBezTo>
                <a:cubicBezTo>
                  <a:pt x="443" y="132"/>
                  <a:pt x="440" y="128"/>
                  <a:pt x="436" y="126"/>
                </a:cubicBezTo>
                <a:cubicBezTo>
                  <a:pt x="435" y="126"/>
                  <a:pt x="434" y="126"/>
                  <a:pt x="434" y="126"/>
                </a:cubicBezTo>
                <a:cubicBezTo>
                  <a:pt x="431" y="126"/>
                  <a:pt x="428" y="128"/>
                  <a:pt x="428" y="129"/>
                </a:cubicBezTo>
                <a:cubicBezTo>
                  <a:pt x="427" y="130"/>
                  <a:pt x="427" y="130"/>
                  <a:pt x="427" y="130"/>
                </a:cubicBezTo>
                <a:cubicBezTo>
                  <a:pt x="415" y="131"/>
                  <a:pt x="415" y="131"/>
                  <a:pt x="415" y="131"/>
                </a:cubicBezTo>
                <a:cubicBezTo>
                  <a:pt x="412" y="131"/>
                  <a:pt x="412" y="131"/>
                  <a:pt x="412" y="131"/>
                </a:cubicBezTo>
                <a:cubicBezTo>
                  <a:pt x="411" y="131"/>
                  <a:pt x="409" y="132"/>
                  <a:pt x="408" y="133"/>
                </a:cubicBezTo>
                <a:cubicBezTo>
                  <a:pt x="408" y="133"/>
                  <a:pt x="408" y="133"/>
                  <a:pt x="408" y="133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134"/>
                  <a:pt x="404" y="135"/>
                  <a:pt x="402" y="137"/>
                </a:cubicBezTo>
                <a:cubicBezTo>
                  <a:pt x="402" y="138"/>
                  <a:pt x="401" y="139"/>
                  <a:pt x="400" y="139"/>
                </a:cubicBezTo>
                <a:cubicBezTo>
                  <a:pt x="399" y="138"/>
                  <a:pt x="398" y="138"/>
                  <a:pt x="398" y="137"/>
                </a:cubicBezTo>
                <a:cubicBezTo>
                  <a:pt x="382" y="137"/>
                  <a:pt x="382" y="137"/>
                  <a:pt x="382" y="137"/>
                </a:cubicBezTo>
                <a:cubicBezTo>
                  <a:pt x="382" y="127"/>
                  <a:pt x="382" y="127"/>
                  <a:pt x="382" y="127"/>
                </a:cubicBezTo>
                <a:cubicBezTo>
                  <a:pt x="343" y="127"/>
                  <a:pt x="343" y="127"/>
                  <a:pt x="343" y="127"/>
                </a:cubicBezTo>
                <a:cubicBezTo>
                  <a:pt x="343" y="123"/>
                  <a:pt x="343" y="123"/>
                  <a:pt x="343" y="123"/>
                </a:cubicBezTo>
                <a:cubicBezTo>
                  <a:pt x="338" y="121"/>
                  <a:pt x="338" y="121"/>
                  <a:pt x="338" y="121"/>
                </a:cubicBezTo>
                <a:cubicBezTo>
                  <a:pt x="333" y="127"/>
                  <a:pt x="333" y="127"/>
                  <a:pt x="333" y="127"/>
                </a:cubicBezTo>
                <a:cubicBezTo>
                  <a:pt x="329" y="127"/>
                  <a:pt x="329" y="127"/>
                  <a:pt x="329" y="127"/>
                </a:cubicBezTo>
                <a:cubicBezTo>
                  <a:pt x="325" y="123"/>
                  <a:pt x="325" y="123"/>
                  <a:pt x="325" y="123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1" y="115"/>
                  <a:pt x="321" y="115"/>
                  <a:pt x="321" y="115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04" y="109"/>
                  <a:pt x="304" y="109"/>
                  <a:pt x="304" y="109"/>
                </a:cubicBezTo>
                <a:cubicBezTo>
                  <a:pt x="303" y="109"/>
                  <a:pt x="301" y="110"/>
                  <a:pt x="299" y="110"/>
                </a:cubicBezTo>
                <a:cubicBezTo>
                  <a:pt x="298" y="110"/>
                  <a:pt x="297" y="110"/>
                  <a:pt x="295" y="109"/>
                </a:cubicBezTo>
                <a:cubicBezTo>
                  <a:pt x="294" y="109"/>
                  <a:pt x="293" y="108"/>
                  <a:pt x="293" y="108"/>
                </a:cubicBezTo>
                <a:cubicBezTo>
                  <a:pt x="292" y="108"/>
                  <a:pt x="292" y="108"/>
                  <a:pt x="292" y="109"/>
                </a:cubicBezTo>
                <a:cubicBezTo>
                  <a:pt x="292" y="109"/>
                  <a:pt x="292" y="109"/>
                  <a:pt x="292" y="109"/>
                </a:cubicBezTo>
                <a:cubicBezTo>
                  <a:pt x="291" y="109"/>
                  <a:pt x="291" y="109"/>
                  <a:pt x="291" y="109"/>
                </a:cubicBezTo>
                <a:cubicBezTo>
                  <a:pt x="283" y="109"/>
                  <a:pt x="283" y="109"/>
                  <a:pt x="283" y="109"/>
                </a:cubicBezTo>
                <a:cubicBezTo>
                  <a:pt x="280" y="109"/>
                  <a:pt x="277" y="105"/>
                  <a:pt x="276" y="104"/>
                </a:cubicBezTo>
                <a:cubicBezTo>
                  <a:pt x="276" y="104"/>
                  <a:pt x="276" y="104"/>
                  <a:pt x="276" y="104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3" y="0"/>
                  <a:pt x="253" y="0"/>
                  <a:pt x="253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256"/>
                  <a:pt x="136" y="256"/>
                  <a:pt x="136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57"/>
                  <a:pt x="0" y="257"/>
                  <a:pt x="0" y="257"/>
                </a:cubicBezTo>
                <a:cubicBezTo>
                  <a:pt x="10" y="260"/>
                  <a:pt x="10" y="260"/>
                  <a:pt x="10" y="260"/>
                </a:cubicBezTo>
                <a:cubicBezTo>
                  <a:pt x="14" y="268"/>
                  <a:pt x="14" y="268"/>
                  <a:pt x="14" y="268"/>
                </a:cubicBezTo>
                <a:cubicBezTo>
                  <a:pt x="22" y="272"/>
                  <a:pt x="22" y="272"/>
                  <a:pt x="22" y="272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61" y="307"/>
                  <a:pt x="61" y="307"/>
                  <a:pt x="61" y="307"/>
                </a:cubicBezTo>
                <a:cubicBezTo>
                  <a:pt x="73" y="342"/>
                  <a:pt x="73" y="342"/>
                  <a:pt x="73" y="342"/>
                </a:cubicBezTo>
                <a:cubicBezTo>
                  <a:pt x="112" y="381"/>
                  <a:pt x="112" y="381"/>
                  <a:pt x="112" y="381"/>
                </a:cubicBezTo>
                <a:cubicBezTo>
                  <a:pt x="131" y="381"/>
                  <a:pt x="131" y="381"/>
                  <a:pt x="131" y="381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55" y="346"/>
                  <a:pt x="155" y="346"/>
                  <a:pt x="155" y="346"/>
                </a:cubicBezTo>
                <a:cubicBezTo>
                  <a:pt x="162" y="346"/>
                  <a:pt x="162" y="346"/>
                  <a:pt x="162" y="346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25" y="378"/>
                  <a:pt x="225" y="378"/>
                  <a:pt x="225" y="378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52" y="420"/>
                  <a:pt x="252" y="420"/>
                  <a:pt x="252" y="420"/>
                </a:cubicBezTo>
                <a:cubicBezTo>
                  <a:pt x="256" y="436"/>
                  <a:pt x="256" y="436"/>
                  <a:pt x="256" y="436"/>
                </a:cubicBezTo>
                <a:cubicBezTo>
                  <a:pt x="268" y="444"/>
                  <a:pt x="268" y="444"/>
                  <a:pt x="268" y="444"/>
                </a:cubicBezTo>
                <a:cubicBezTo>
                  <a:pt x="279" y="475"/>
                  <a:pt x="279" y="475"/>
                  <a:pt x="279" y="475"/>
                </a:cubicBezTo>
                <a:cubicBezTo>
                  <a:pt x="291" y="495"/>
                  <a:pt x="291" y="495"/>
                  <a:pt x="291" y="495"/>
                </a:cubicBezTo>
                <a:cubicBezTo>
                  <a:pt x="303" y="502"/>
                  <a:pt x="303" y="502"/>
                  <a:pt x="303" y="502"/>
                </a:cubicBezTo>
                <a:cubicBezTo>
                  <a:pt x="315" y="502"/>
                  <a:pt x="315" y="502"/>
                  <a:pt x="315" y="502"/>
                </a:cubicBezTo>
                <a:cubicBezTo>
                  <a:pt x="322" y="510"/>
                  <a:pt x="322" y="510"/>
                  <a:pt x="322" y="510"/>
                </a:cubicBezTo>
                <a:cubicBezTo>
                  <a:pt x="342" y="510"/>
                  <a:pt x="342" y="510"/>
                  <a:pt x="342" y="510"/>
                </a:cubicBezTo>
                <a:cubicBezTo>
                  <a:pt x="358" y="518"/>
                  <a:pt x="358" y="518"/>
                  <a:pt x="358" y="518"/>
                </a:cubicBezTo>
                <a:cubicBezTo>
                  <a:pt x="369" y="518"/>
                  <a:pt x="369" y="518"/>
                  <a:pt x="369" y="518"/>
                </a:cubicBezTo>
                <a:cubicBezTo>
                  <a:pt x="365" y="514"/>
                  <a:pt x="365" y="514"/>
                  <a:pt x="365" y="514"/>
                </a:cubicBezTo>
                <a:cubicBezTo>
                  <a:pt x="361" y="502"/>
                  <a:pt x="361" y="502"/>
                  <a:pt x="361" y="502"/>
                </a:cubicBezTo>
                <a:cubicBezTo>
                  <a:pt x="361" y="499"/>
                  <a:pt x="361" y="499"/>
                  <a:pt x="361" y="499"/>
                </a:cubicBezTo>
                <a:cubicBezTo>
                  <a:pt x="354" y="475"/>
                  <a:pt x="354" y="475"/>
                  <a:pt x="354" y="475"/>
                </a:cubicBezTo>
                <a:cubicBezTo>
                  <a:pt x="358" y="471"/>
                  <a:pt x="358" y="471"/>
                  <a:pt x="358" y="471"/>
                </a:cubicBezTo>
                <a:cubicBezTo>
                  <a:pt x="358" y="463"/>
                  <a:pt x="358" y="463"/>
                  <a:pt x="358" y="463"/>
                </a:cubicBezTo>
                <a:cubicBezTo>
                  <a:pt x="354" y="463"/>
                  <a:pt x="354" y="463"/>
                  <a:pt x="354" y="463"/>
                </a:cubicBezTo>
                <a:cubicBezTo>
                  <a:pt x="354" y="459"/>
                  <a:pt x="354" y="459"/>
                  <a:pt x="354" y="459"/>
                </a:cubicBezTo>
                <a:cubicBezTo>
                  <a:pt x="358" y="459"/>
                  <a:pt x="358" y="459"/>
                  <a:pt x="358" y="459"/>
                </a:cubicBezTo>
                <a:cubicBezTo>
                  <a:pt x="361" y="459"/>
                  <a:pt x="361" y="459"/>
                  <a:pt x="361" y="459"/>
                </a:cubicBezTo>
                <a:cubicBezTo>
                  <a:pt x="365" y="444"/>
                  <a:pt x="365" y="444"/>
                  <a:pt x="365" y="444"/>
                </a:cubicBezTo>
                <a:cubicBezTo>
                  <a:pt x="361" y="436"/>
                  <a:pt x="361" y="436"/>
                  <a:pt x="361" y="436"/>
                </a:cubicBezTo>
                <a:cubicBezTo>
                  <a:pt x="369" y="436"/>
                  <a:pt x="369" y="436"/>
                  <a:pt x="369" y="436"/>
                </a:cubicBezTo>
                <a:cubicBezTo>
                  <a:pt x="373" y="428"/>
                  <a:pt x="373" y="428"/>
                  <a:pt x="373" y="428"/>
                </a:cubicBezTo>
                <a:cubicBezTo>
                  <a:pt x="373" y="424"/>
                  <a:pt x="373" y="424"/>
                  <a:pt x="373" y="424"/>
                </a:cubicBezTo>
                <a:cubicBezTo>
                  <a:pt x="369" y="428"/>
                  <a:pt x="369" y="428"/>
                  <a:pt x="369" y="428"/>
                </a:cubicBezTo>
                <a:cubicBezTo>
                  <a:pt x="369" y="424"/>
                  <a:pt x="369" y="424"/>
                  <a:pt x="369" y="424"/>
                </a:cubicBezTo>
                <a:cubicBezTo>
                  <a:pt x="377" y="420"/>
                  <a:pt x="377" y="420"/>
                  <a:pt x="377" y="420"/>
                </a:cubicBezTo>
                <a:cubicBezTo>
                  <a:pt x="385" y="417"/>
                  <a:pt x="385" y="417"/>
                  <a:pt x="385" y="417"/>
                </a:cubicBezTo>
                <a:cubicBezTo>
                  <a:pt x="385" y="413"/>
                  <a:pt x="385" y="413"/>
                  <a:pt x="385" y="413"/>
                </a:cubicBezTo>
                <a:cubicBezTo>
                  <a:pt x="393" y="413"/>
                  <a:pt x="393" y="413"/>
                  <a:pt x="393" y="413"/>
                </a:cubicBezTo>
                <a:cubicBezTo>
                  <a:pt x="397" y="409"/>
                  <a:pt x="397" y="409"/>
                  <a:pt x="397" y="409"/>
                </a:cubicBezTo>
                <a:cubicBezTo>
                  <a:pt x="397" y="405"/>
                  <a:pt x="397" y="405"/>
                  <a:pt x="397" y="405"/>
                </a:cubicBezTo>
                <a:cubicBezTo>
                  <a:pt x="393" y="401"/>
                  <a:pt x="393" y="401"/>
                  <a:pt x="393" y="401"/>
                </a:cubicBezTo>
                <a:cubicBezTo>
                  <a:pt x="393" y="397"/>
                  <a:pt x="393" y="397"/>
                  <a:pt x="393" y="397"/>
                </a:cubicBezTo>
                <a:cubicBezTo>
                  <a:pt x="397" y="397"/>
                  <a:pt x="397" y="397"/>
                  <a:pt x="397" y="397"/>
                </a:cubicBezTo>
                <a:cubicBezTo>
                  <a:pt x="400" y="401"/>
                  <a:pt x="400" y="401"/>
                  <a:pt x="400" y="401"/>
                </a:cubicBezTo>
                <a:cubicBezTo>
                  <a:pt x="400" y="397"/>
                  <a:pt x="400" y="397"/>
                  <a:pt x="400" y="397"/>
                </a:cubicBezTo>
                <a:cubicBezTo>
                  <a:pt x="404" y="397"/>
                  <a:pt x="404" y="397"/>
                  <a:pt x="404" y="397"/>
                </a:cubicBezTo>
                <a:cubicBezTo>
                  <a:pt x="408" y="397"/>
                  <a:pt x="408" y="397"/>
                  <a:pt x="408" y="397"/>
                </a:cubicBezTo>
                <a:cubicBezTo>
                  <a:pt x="408" y="393"/>
                  <a:pt x="408" y="393"/>
                  <a:pt x="408" y="393"/>
                </a:cubicBezTo>
                <a:cubicBezTo>
                  <a:pt x="412" y="401"/>
                  <a:pt x="412" y="401"/>
                  <a:pt x="412" y="401"/>
                </a:cubicBezTo>
                <a:cubicBezTo>
                  <a:pt x="424" y="397"/>
                  <a:pt x="424" y="397"/>
                  <a:pt x="424" y="397"/>
                </a:cubicBezTo>
                <a:cubicBezTo>
                  <a:pt x="408" y="405"/>
                  <a:pt x="408" y="405"/>
                  <a:pt x="408" y="405"/>
                </a:cubicBezTo>
                <a:cubicBezTo>
                  <a:pt x="404" y="409"/>
                  <a:pt x="404" y="409"/>
                  <a:pt x="404" y="409"/>
                </a:cubicBezTo>
                <a:cubicBezTo>
                  <a:pt x="408" y="409"/>
                  <a:pt x="408" y="409"/>
                  <a:pt x="408" y="409"/>
                </a:cubicBezTo>
                <a:cubicBezTo>
                  <a:pt x="443" y="385"/>
                  <a:pt x="443" y="385"/>
                  <a:pt x="443" y="385"/>
                </a:cubicBezTo>
                <a:cubicBezTo>
                  <a:pt x="451" y="374"/>
                  <a:pt x="451" y="374"/>
                  <a:pt x="451" y="374"/>
                </a:cubicBezTo>
                <a:cubicBezTo>
                  <a:pt x="451" y="350"/>
                  <a:pt x="451" y="350"/>
                  <a:pt x="451" y="350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55" y="346"/>
                  <a:pt x="455" y="346"/>
                  <a:pt x="455" y="346"/>
                </a:cubicBezTo>
                <a:cubicBezTo>
                  <a:pt x="455" y="354"/>
                  <a:pt x="455" y="354"/>
                  <a:pt x="455" y="354"/>
                </a:cubicBezTo>
                <a:cubicBezTo>
                  <a:pt x="463" y="354"/>
                  <a:pt x="463" y="354"/>
                  <a:pt x="463" y="354"/>
                </a:cubicBezTo>
                <a:cubicBezTo>
                  <a:pt x="463" y="358"/>
                  <a:pt x="463" y="358"/>
                  <a:pt x="463" y="358"/>
                </a:cubicBezTo>
                <a:cubicBezTo>
                  <a:pt x="455" y="358"/>
                  <a:pt x="455" y="358"/>
                  <a:pt x="455" y="358"/>
                </a:cubicBezTo>
                <a:cubicBezTo>
                  <a:pt x="459" y="362"/>
                  <a:pt x="459" y="362"/>
                  <a:pt x="459" y="362"/>
                </a:cubicBezTo>
                <a:cubicBezTo>
                  <a:pt x="479" y="350"/>
                  <a:pt x="479" y="350"/>
                  <a:pt x="479" y="350"/>
                </a:cubicBezTo>
                <a:cubicBezTo>
                  <a:pt x="482" y="350"/>
                  <a:pt x="482" y="350"/>
                  <a:pt x="482" y="350"/>
                </a:cubicBezTo>
                <a:cubicBezTo>
                  <a:pt x="482" y="341"/>
                  <a:pt x="482" y="341"/>
                  <a:pt x="482" y="341"/>
                </a:cubicBezTo>
                <a:lnTo>
                  <a:pt x="483" y="34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C8BF7F2-2A36-48DF-A112-CC7D345F398C}"/>
              </a:ext>
            </a:extLst>
          </p:cNvPr>
          <p:cNvSpPr>
            <a:spLocks/>
          </p:cNvSpPr>
          <p:nvPr/>
        </p:nvSpPr>
        <p:spPr bwMode="auto">
          <a:xfrm>
            <a:off x="6502400" y="4381500"/>
            <a:ext cx="565150" cy="649288"/>
          </a:xfrm>
          <a:custGeom>
            <a:avLst/>
            <a:gdLst>
              <a:gd name="T0" fmla="*/ 145 w 192"/>
              <a:gd name="T1" fmla="*/ 144 h 208"/>
              <a:gd name="T2" fmla="*/ 150 w 192"/>
              <a:gd name="T3" fmla="*/ 133 h 208"/>
              <a:gd name="T4" fmla="*/ 148 w 192"/>
              <a:gd name="T5" fmla="*/ 120 h 208"/>
              <a:gd name="T6" fmla="*/ 144 w 192"/>
              <a:gd name="T7" fmla="*/ 117 h 208"/>
              <a:gd name="T8" fmla="*/ 149 w 192"/>
              <a:gd name="T9" fmla="*/ 103 h 208"/>
              <a:gd name="T10" fmla="*/ 148 w 192"/>
              <a:gd name="T11" fmla="*/ 95 h 208"/>
              <a:gd name="T12" fmla="*/ 89 w 192"/>
              <a:gd name="T13" fmla="*/ 71 h 208"/>
              <a:gd name="T14" fmla="*/ 103 w 192"/>
              <a:gd name="T15" fmla="*/ 0 h 208"/>
              <a:gd name="T16" fmla="*/ 103 w 192"/>
              <a:gd name="T17" fmla="*/ 0 h 208"/>
              <a:gd name="T18" fmla="*/ 0 w 192"/>
              <a:gd name="T19" fmla="*/ 36 h 208"/>
              <a:gd name="T20" fmla="*/ 4 w 192"/>
              <a:gd name="T21" fmla="*/ 87 h 208"/>
              <a:gd name="T22" fmla="*/ 5 w 192"/>
              <a:gd name="T23" fmla="*/ 93 h 208"/>
              <a:gd name="T24" fmla="*/ 16 w 192"/>
              <a:gd name="T25" fmla="*/ 103 h 208"/>
              <a:gd name="T26" fmla="*/ 16 w 192"/>
              <a:gd name="T27" fmla="*/ 104 h 208"/>
              <a:gd name="T28" fmla="*/ 22 w 192"/>
              <a:gd name="T29" fmla="*/ 118 h 208"/>
              <a:gd name="T30" fmla="*/ 20 w 192"/>
              <a:gd name="T31" fmla="*/ 136 h 208"/>
              <a:gd name="T32" fmla="*/ 20 w 192"/>
              <a:gd name="T33" fmla="*/ 141 h 208"/>
              <a:gd name="T34" fmla="*/ 20 w 192"/>
              <a:gd name="T35" fmla="*/ 145 h 208"/>
              <a:gd name="T36" fmla="*/ 19 w 192"/>
              <a:gd name="T37" fmla="*/ 150 h 208"/>
              <a:gd name="T38" fmla="*/ 18 w 192"/>
              <a:gd name="T39" fmla="*/ 150 h 208"/>
              <a:gd name="T40" fmla="*/ 17 w 192"/>
              <a:gd name="T41" fmla="*/ 154 h 208"/>
              <a:gd name="T42" fmla="*/ 16 w 192"/>
              <a:gd name="T43" fmla="*/ 155 h 208"/>
              <a:gd name="T44" fmla="*/ 13 w 192"/>
              <a:gd name="T45" fmla="*/ 159 h 208"/>
              <a:gd name="T46" fmla="*/ 12 w 192"/>
              <a:gd name="T47" fmla="*/ 159 h 208"/>
              <a:gd name="T48" fmla="*/ 9 w 192"/>
              <a:gd name="T49" fmla="*/ 162 h 208"/>
              <a:gd name="T50" fmla="*/ 10 w 192"/>
              <a:gd name="T51" fmla="*/ 163 h 208"/>
              <a:gd name="T52" fmla="*/ 10 w 192"/>
              <a:gd name="T53" fmla="*/ 163 h 208"/>
              <a:gd name="T54" fmla="*/ 0 w 192"/>
              <a:gd name="T55" fmla="*/ 168 h 208"/>
              <a:gd name="T56" fmla="*/ 32 w 192"/>
              <a:gd name="T57" fmla="*/ 173 h 208"/>
              <a:gd name="T58" fmla="*/ 75 w 192"/>
              <a:gd name="T59" fmla="*/ 181 h 208"/>
              <a:gd name="T60" fmla="*/ 79 w 192"/>
              <a:gd name="T61" fmla="*/ 173 h 208"/>
              <a:gd name="T62" fmla="*/ 98 w 192"/>
              <a:gd name="T63" fmla="*/ 181 h 208"/>
              <a:gd name="T64" fmla="*/ 106 w 192"/>
              <a:gd name="T65" fmla="*/ 185 h 208"/>
              <a:gd name="T66" fmla="*/ 121 w 192"/>
              <a:gd name="T67" fmla="*/ 197 h 208"/>
              <a:gd name="T68" fmla="*/ 129 w 192"/>
              <a:gd name="T69" fmla="*/ 201 h 208"/>
              <a:gd name="T70" fmla="*/ 141 w 192"/>
              <a:gd name="T71" fmla="*/ 201 h 208"/>
              <a:gd name="T72" fmla="*/ 153 w 192"/>
              <a:gd name="T73" fmla="*/ 201 h 208"/>
              <a:gd name="T74" fmla="*/ 160 w 192"/>
              <a:gd name="T75" fmla="*/ 189 h 208"/>
              <a:gd name="T76" fmla="*/ 168 w 192"/>
              <a:gd name="T77" fmla="*/ 193 h 208"/>
              <a:gd name="T78" fmla="*/ 184 w 192"/>
              <a:gd name="T79" fmla="*/ 208 h 208"/>
              <a:gd name="T80" fmla="*/ 192 w 192"/>
              <a:gd name="T81" fmla="*/ 201 h 208"/>
              <a:gd name="T82" fmla="*/ 180 w 192"/>
              <a:gd name="T83" fmla="*/ 189 h 208"/>
              <a:gd name="T84" fmla="*/ 172 w 192"/>
              <a:gd name="T85" fmla="*/ 181 h 208"/>
              <a:gd name="T86" fmla="*/ 184 w 192"/>
              <a:gd name="T87" fmla="*/ 169 h 208"/>
              <a:gd name="T88" fmla="*/ 184 w 192"/>
              <a:gd name="T89" fmla="*/ 158 h 208"/>
              <a:gd name="T90" fmla="*/ 172 w 192"/>
              <a:gd name="T91" fmla="*/ 165 h 208"/>
              <a:gd name="T92" fmla="*/ 168 w 192"/>
              <a:gd name="T93" fmla="*/ 158 h 208"/>
              <a:gd name="T94" fmla="*/ 160 w 192"/>
              <a:gd name="T95" fmla="*/ 158 h 208"/>
              <a:gd name="T96" fmla="*/ 149 w 192"/>
              <a:gd name="T97" fmla="*/ 162 h 208"/>
              <a:gd name="T98" fmla="*/ 145 w 192"/>
              <a:gd name="T99" fmla="*/ 150 h 208"/>
              <a:gd name="T100" fmla="*/ 146 w 192"/>
              <a:gd name="T101" fmla="*/ 14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2" h="208">
                <a:moveTo>
                  <a:pt x="145" y="149"/>
                </a:moveTo>
                <a:cubicBezTo>
                  <a:pt x="145" y="144"/>
                  <a:pt x="145" y="144"/>
                  <a:pt x="145" y="144"/>
                </a:cubicBezTo>
                <a:cubicBezTo>
                  <a:pt x="147" y="144"/>
                  <a:pt x="150" y="143"/>
                  <a:pt x="150" y="141"/>
                </a:cubicBezTo>
                <a:cubicBezTo>
                  <a:pt x="150" y="133"/>
                  <a:pt x="150" y="133"/>
                  <a:pt x="150" y="133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4" y="117"/>
                  <a:pt x="144" y="117"/>
                  <a:pt x="144" y="117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8" y="105"/>
                  <a:pt x="149" y="103"/>
                </a:cubicBezTo>
                <a:cubicBezTo>
                  <a:pt x="150" y="102"/>
                  <a:pt x="150" y="101"/>
                  <a:pt x="149" y="100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71"/>
                  <a:pt x="89" y="71"/>
                  <a:pt x="89" y="71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87"/>
                  <a:pt x="4" y="87"/>
                  <a:pt x="4" y="87"/>
                </a:cubicBezTo>
                <a:cubicBezTo>
                  <a:pt x="4" y="90"/>
                  <a:pt x="4" y="92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1" y="98"/>
                  <a:pt x="11" y="98"/>
                  <a:pt x="11" y="98"/>
                </a:cubicBezTo>
                <a:cubicBezTo>
                  <a:pt x="15" y="101"/>
                  <a:pt x="16" y="102"/>
                  <a:pt x="16" y="103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3" y="115"/>
                  <a:pt x="23" y="116"/>
                  <a:pt x="22" y="118"/>
                </a:cubicBezTo>
                <a:cubicBezTo>
                  <a:pt x="21" y="120"/>
                  <a:pt x="20" y="122"/>
                  <a:pt x="20" y="125"/>
                </a:cubicBezTo>
                <a:cubicBezTo>
                  <a:pt x="20" y="136"/>
                  <a:pt x="20" y="136"/>
                  <a:pt x="20" y="136"/>
                </a:cubicBezTo>
                <a:cubicBezTo>
                  <a:pt x="20" y="139"/>
                  <a:pt x="20" y="141"/>
                  <a:pt x="20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20" y="142"/>
                  <a:pt x="20" y="142"/>
                  <a:pt x="20" y="142"/>
                </a:cubicBezTo>
                <a:cubicBezTo>
                  <a:pt x="20" y="143"/>
                  <a:pt x="20" y="144"/>
                  <a:pt x="20" y="145"/>
                </a:cubicBezTo>
                <a:cubicBezTo>
                  <a:pt x="19" y="147"/>
                  <a:pt x="19" y="149"/>
                  <a:pt x="19" y="149"/>
                </a:cubicBezTo>
                <a:cubicBezTo>
                  <a:pt x="19" y="150"/>
                  <a:pt x="19" y="150"/>
                  <a:pt x="19" y="150"/>
                </a:cubicBezTo>
                <a:cubicBezTo>
                  <a:pt x="19" y="150"/>
                  <a:pt x="19" y="150"/>
                  <a:pt x="19" y="150"/>
                </a:cubicBezTo>
                <a:cubicBezTo>
                  <a:pt x="18" y="150"/>
                  <a:pt x="18" y="150"/>
                  <a:pt x="18" y="150"/>
                </a:cubicBezTo>
                <a:cubicBezTo>
                  <a:pt x="18" y="150"/>
                  <a:pt x="18" y="150"/>
                  <a:pt x="18" y="150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5"/>
                  <a:pt x="15" y="155"/>
                  <a:pt x="15" y="156"/>
                </a:cubicBezTo>
                <a:cubicBezTo>
                  <a:pt x="14" y="158"/>
                  <a:pt x="13" y="159"/>
                  <a:pt x="13" y="159"/>
                </a:cubicBezTo>
                <a:cubicBezTo>
                  <a:pt x="13" y="159"/>
                  <a:pt x="13" y="159"/>
                  <a:pt x="13" y="159"/>
                </a:cubicBezTo>
                <a:cubicBezTo>
                  <a:pt x="12" y="159"/>
                  <a:pt x="12" y="159"/>
                  <a:pt x="12" y="159"/>
                </a:cubicBezTo>
                <a:cubicBezTo>
                  <a:pt x="12" y="159"/>
                  <a:pt x="12" y="160"/>
                  <a:pt x="11" y="161"/>
                </a:cubicBezTo>
                <a:cubicBezTo>
                  <a:pt x="9" y="162"/>
                  <a:pt x="9" y="162"/>
                  <a:pt x="9" y="162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9" y="165"/>
                  <a:pt x="6" y="167"/>
                  <a:pt x="1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7"/>
                  <a:pt x="0" y="177"/>
                  <a:pt x="0" y="177"/>
                </a:cubicBezTo>
                <a:cubicBezTo>
                  <a:pt x="32" y="173"/>
                  <a:pt x="32" y="173"/>
                  <a:pt x="32" y="173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5" y="181"/>
                  <a:pt x="75" y="181"/>
                  <a:pt x="75" y="181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6" y="185"/>
                  <a:pt x="106" y="185"/>
                  <a:pt x="106" y="185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5" y="201"/>
                  <a:pt x="125" y="201"/>
                  <a:pt x="125" y="201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37" y="197"/>
                  <a:pt x="137" y="197"/>
                  <a:pt x="137" y="197"/>
                </a:cubicBezTo>
                <a:cubicBezTo>
                  <a:pt x="141" y="201"/>
                  <a:pt x="141" y="201"/>
                  <a:pt x="141" y="201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64" y="189"/>
                  <a:pt x="164" y="189"/>
                  <a:pt x="164" y="189"/>
                </a:cubicBezTo>
                <a:cubicBezTo>
                  <a:pt x="168" y="193"/>
                  <a:pt x="168" y="193"/>
                  <a:pt x="168" y="193"/>
                </a:cubicBezTo>
                <a:cubicBezTo>
                  <a:pt x="176" y="197"/>
                  <a:pt x="176" y="197"/>
                  <a:pt x="176" y="197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192" y="205"/>
                  <a:pt x="192" y="205"/>
                  <a:pt x="192" y="205"/>
                </a:cubicBezTo>
                <a:cubicBezTo>
                  <a:pt x="192" y="201"/>
                  <a:pt x="192" y="201"/>
                  <a:pt x="192" y="201"/>
                </a:cubicBezTo>
                <a:cubicBezTo>
                  <a:pt x="192" y="197"/>
                  <a:pt x="192" y="197"/>
                  <a:pt x="192" y="197"/>
                </a:cubicBezTo>
                <a:cubicBezTo>
                  <a:pt x="180" y="189"/>
                  <a:pt x="180" y="189"/>
                  <a:pt x="180" y="189"/>
                </a:cubicBezTo>
                <a:cubicBezTo>
                  <a:pt x="172" y="185"/>
                  <a:pt x="172" y="185"/>
                  <a:pt x="172" y="185"/>
                </a:cubicBezTo>
                <a:cubicBezTo>
                  <a:pt x="172" y="181"/>
                  <a:pt x="172" y="181"/>
                  <a:pt x="172" y="181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58"/>
                  <a:pt x="168" y="158"/>
                  <a:pt x="168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57" y="162"/>
                  <a:pt x="157" y="162"/>
                  <a:pt x="157" y="162"/>
                </a:cubicBezTo>
                <a:cubicBezTo>
                  <a:pt x="149" y="162"/>
                  <a:pt x="149" y="162"/>
                  <a:pt x="149" y="162"/>
                </a:cubicBezTo>
                <a:cubicBezTo>
                  <a:pt x="145" y="158"/>
                  <a:pt x="145" y="158"/>
                  <a:pt x="145" y="158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6" y="149"/>
                  <a:pt x="146" y="149"/>
                  <a:pt x="146" y="149"/>
                </a:cubicBezTo>
                <a:lnTo>
                  <a:pt x="145" y="1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F7D8231-0BBC-4C27-ACB2-78B422254EAF}"/>
              </a:ext>
            </a:extLst>
          </p:cNvPr>
          <p:cNvSpPr>
            <a:spLocks/>
          </p:cNvSpPr>
          <p:nvPr/>
        </p:nvSpPr>
        <p:spPr bwMode="auto">
          <a:xfrm>
            <a:off x="6440488" y="3844926"/>
            <a:ext cx="558800" cy="536575"/>
          </a:xfrm>
          <a:custGeom>
            <a:avLst/>
            <a:gdLst>
              <a:gd name="T0" fmla="*/ 159 w 190"/>
              <a:gd name="T1" fmla="*/ 69 h 173"/>
              <a:gd name="T2" fmla="*/ 163 w 190"/>
              <a:gd name="T3" fmla="*/ 65 h 173"/>
              <a:gd name="T4" fmla="*/ 163 w 190"/>
              <a:gd name="T5" fmla="*/ 59 h 173"/>
              <a:gd name="T6" fmla="*/ 171 w 190"/>
              <a:gd name="T7" fmla="*/ 53 h 173"/>
              <a:gd name="T8" fmla="*/ 174 w 190"/>
              <a:gd name="T9" fmla="*/ 45 h 173"/>
              <a:gd name="T10" fmla="*/ 179 w 190"/>
              <a:gd name="T11" fmla="*/ 41 h 173"/>
              <a:gd name="T12" fmla="*/ 177 w 190"/>
              <a:gd name="T13" fmla="*/ 39 h 173"/>
              <a:gd name="T14" fmla="*/ 180 w 190"/>
              <a:gd name="T15" fmla="*/ 39 h 173"/>
              <a:gd name="T16" fmla="*/ 180 w 190"/>
              <a:gd name="T17" fmla="*/ 37 h 173"/>
              <a:gd name="T18" fmla="*/ 180 w 190"/>
              <a:gd name="T19" fmla="*/ 35 h 173"/>
              <a:gd name="T20" fmla="*/ 180 w 190"/>
              <a:gd name="T21" fmla="*/ 34 h 173"/>
              <a:gd name="T22" fmla="*/ 181 w 190"/>
              <a:gd name="T23" fmla="*/ 32 h 173"/>
              <a:gd name="T24" fmla="*/ 183 w 190"/>
              <a:gd name="T25" fmla="*/ 28 h 173"/>
              <a:gd name="T26" fmla="*/ 183 w 190"/>
              <a:gd name="T27" fmla="*/ 24 h 173"/>
              <a:gd name="T28" fmla="*/ 183 w 190"/>
              <a:gd name="T29" fmla="*/ 23 h 173"/>
              <a:gd name="T30" fmla="*/ 186 w 190"/>
              <a:gd name="T31" fmla="*/ 21 h 173"/>
              <a:gd name="T32" fmla="*/ 187 w 190"/>
              <a:gd name="T33" fmla="*/ 19 h 173"/>
              <a:gd name="T34" fmla="*/ 190 w 190"/>
              <a:gd name="T35" fmla="*/ 16 h 173"/>
              <a:gd name="T36" fmla="*/ 166 w 190"/>
              <a:gd name="T37" fmla="*/ 16 h 173"/>
              <a:gd name="T38" fmla="*/ 166 w 190"/>
              <a:gd name="T39" fmla="*/ 0 h 173"/>
              <a:gd name="T40" fmla="*/ 0 w 190"/>
              <a:gd name="T41" fmla="*/ 0 h 173"/>
              <a:gd name="T42" fmla="*/ 0 w 190"/>
              <a:gd name="T43" fmla="*/ 34 h 173"/>
              <a:gd name="T44" fmla="*/ 6 w 190"/>
              <a:gd name="T45" fmla="*/ 38 h 173"/>
              <a:gd name="T46" fmla="*/ 12 w 190"/>
              <a:gd name="T47" fmla="*/ 44 h 173"/>
              <a:gd name="T48" fmla="*/ 12 w 190"/>
              <a:gd name="T49" fmla="*/ 139 h 173"/>
              <a:gd name="T50" fmla="*/ 12 w 190"/>
              <a:gd name="T51" fmla="*/ 139 h 173"/>
              <a:gd name="T52" fmla="*/ 21 w 190"/>
              <a:gd name="T53" fmla="*/ 142 h 173"/>
              <a:gd name="T54" fmla="*/ 21 w 190"/>
              <a:gd name="T55" fmla="*/ 173 h 173"/>
              <a:gd name="T56" fmla="*/ 124 w 190"/>
              <a:gd name="T57" fmla="*/ 173 h 173"/>
              <a:gd name="T58" fmla="*/ 124 w 190"/>
              <a:gd name="T59" fmla="*/ 173 h 173"/>
              <a:gd name="T60" fmla="*/ 124 w 190"/>
              <a:gd name="T61" fmla="*/ 172 h 173"/>
              <a:gd name="T62" fmla="*/ 127 w 190"/>
              <a:gd name="T63" fmla="*/ 163 h 173"/>
              <a:gd name="T64" fmla="*/ 127 w 190"/>
              <a:gd name="T65" fmla="*/ 163 h 173"/>
              <a:gd name="T66" fmla="*/ 127 w 190"/>
              <a:gd name="T67" fmla="*/ 162 h 173"/>
              <a:gd name="T68" fmla="*/ 127 w 190"/>
              <a:gd name="T69" fmla="*/ 161 h 173"/>
              <a:gd name="T70" fmla="*/ 128 w 190"/>
              <a:gd name="T71" fmla="*/ 159 h 173"/>
              <a:gd name="T72" fmla="*/ 128 w 190"/>
              <a:gd name="T73" fmla="*/ 159 h 173"/>
              <a:gd name="T74" fmla="*/ 129 w 190"/>
              <a:gd name="T75" fmla="*/ 159 h 173"/>
              <a:gd name="T76" fmla="*/ 130 w 190"/>
              <a:gd name="T77" fmla="*/ 159 h 173"/>
              <a:gd name="T78" fmla="*/ 130 w 190"/>
              <a:gd name="T79" fmla="*/ 157 h 173"/>
              <a:gd name="T80" fmla="*/ 129 w 190"/>
              <a:gd name="T81" fmla="*/ 148 h 173"/>
              <a:gd name="T82" fmla="*/ 127 w 190"/>
              <a:gd name="T83" fmla="*/ 136 h 173"/>
              <a:gd name="T84" fmla="*/ 127 w 190"/>
              <a:gd name="T85" fmla="*/ 132 h 173"/>
              <a:gd name="T86" fmla="*/ 134 w 190"/>
              <a:gd name="T87" fmla="*/ 123 h 173"/>
              <a:gd name="T88" fmla="*/ 134 w 190"/>
              <a:gd name="T89" fmla="*/ 123 h 173"/>
              <a:gd name="T90" fmla="*/ 135 w 190"/>
              <a:gd name="T91" fmla="*/ 123 h 173"/>
              <a:gd name="T92" fmla="*/ 135 w 190"/>
              <a:gd name="T93" fmla="*/ 123 h 173"/>
              <a:gd name="T94" fmla="*/ 136 w 190"/>
              <a:gd name="T95" fmla="*/ 123 h 173"/>
              <a:gd name="T96" fmla="*/ 137 w 190"/>
              <a:gd name="T97" fmla="*/ 122 h 173"/>
              <a:gd name="T98" fmla="*/ 140 w 190"/>
              <a:gd name="T99" fmla="*/ 119 h 173"/>
              <a:gd name="T100" fmla="*/ 140 w 190"/>
              <a:gd name="T101" fmla="*/ 119 h 173"/>
              <a:gd name="T102" fmla="*/ 140 w 190"/>
              <a:gd name="T103" fmla="*/ 119 h 173"/>
              <a:gd name="T104" fmla="*/ 142 w 190"/>
              <a:gd name="T105" fmla="*/ 117 h 173"/>
              <a:gd name="T106" fmla="*/ 147 w 190"/>
              <a:gd name="T107" fmla="*/ 108 h 173"/>
              <a:gd name="T108" fmla="*/ 147 w 190"/>
              <a:gd name="T109" fmla="*/ 108 h 173"/>
              <a:gd name="T110" fmla="*/ 147 w 190"/>
              <a:gd name="T111" fmla="*/ 89 h 173"/>
              <a:gd name="T112" fmla="*/ 154 w 190"/>
              <a:gd name="T113" fmla="*/ 83 h 173"/>
              <a:gd name="T114" fmla="*/ 155 w 190"/>
              <a:gd name="T115" fmla="*/ 78 h 173"/>
              <a:gd name="T116" fmla="*/ 157 w 190"/>
              <a:gd name="T117" fmla="*/ 73 h 173"/>
              <a:gd name="T118" fmla="*/ 157 w 190"/>
              <a:gd name="T119" fmla="*/ 73 h 173"/>
              <a:gd name="T120" fmla="*/ 159 w 190"/>
              <a:gd name="T121" fmla="*/ 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" h="173">
                <a:moveTo>
                  <a:pt x="159" y="69"/>
                </a:moveTo>
                <a:cubicBezTo>
                  <a:pt x="163" y="65"/>
                  <a:pt x="163" y="65"/>
                  <a:pt x="163" y="65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9" y="41"/>
                  <a:pt x="179" y="41"/>
                  <a:pt x="179" y="41"/>
                </a:cubicBezTo>
                <a:cubicBezTo>
                  <a:pt x="177" y="39"/>
                  <a:pt x="177" y="39"/>
                  <a:pt x="177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8"/>
                  <a:pt x="180" y="38"/>
                  <a:pt x="180" y="37"/>
                </a:cubicBezTo>
                <a:cubicBezTo>
                  <a:pt x="180" y="36"/>
                  <a:pt x="180" y="35"/>
                  <a:pt x="180" y="35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81" y="32"/>
                  <a:pt x="181" y="32"/>
                  <a:pt x="181" y="32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83" y="24"/>
                  <a:pt x="183" y="24"/>
                  <a:pt x="183" y="24"/>
                </a:cubicBezTo>
                <a:cubicBezTo>
                  <a:pt x="183" y="23"/>
                  <a:pt x="183" y="23"/>
                  <a:pt x="183" y="23"/>
                </a:cubicBezTo>
                <a:cubicBezTo>
                  <a:pt x="183" y="23"/>
                  <a:pt x="185" y="22"/>
                  <a:pt x="186" y="21"/>
                </a:cubicBezTo>
                <a:cubicBezTo>
                  <a:pt x="187" y="19"/>
                  <a:pt x="187" y="19"/>
                  <a:pt x="187" y="19"/>
                </a:cubicBezTo>
                <a:cubicBezTo>
                  <a:pt x="188" y="18"/>
                  <a:pt x="189" y="17"/>
                  <a:pt x="190" y="16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66" y="0"/>
                  <a:pt x="166" y="0"/>
                  <a:pt x="1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38"/>
                  <a:pt x="6" y="38"/>
                  <a:pt x="6" y="38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1" y="173"/>
                  <a:pt x="21" y="173"/>
                  <a:pt x="21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6" y="166"/>
                  <a:pt x="127" y="164"/>
                  <a:pt x="127" y="163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127" y="162"/>
                  <a:pt x="127" y="162"/>
                  <a:pt x="127" y="161"/>
                </a:cubicBezTo>
                <a:cubicBezTo>
                  <a:pt x="128" y="160"/>
                  <a:pt x="128" y="160"/>
                  <a:pt x="128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30" y="157"/>
                  <a:pt x="130" y="157"/>
                  <a:pt x="130" y="157"/>
                </a:cubicBezTo>
                <a:cubicBezTo>
                  <a:pt x="130" y="154"/>
                  <a:pt x="129" y="151"/>
                  <a:pt x="129" y="148"/>
                </a:cubicBezTo>
                <a:cubicBezTo>
                  <a:pt x="129" y="148"/>
                  <a:pt x="128" y="141"/>
                  <a:pt x="127" y="136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29" y="129"/>
                  <a:pt x="133" y="125"/>
                  <a:pt x="134" y="123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37" y="122"/>
                  <a:pt x="137" y="122"/>
                  <a:pt x="137" y="122"/>
                </a:cubicBezTo>
                <a:cubicBezTo>
                  <a:pt x="139" y="120"/>
                  <a:pt x="139" y="119"/>
                  <a:pt x="140" y="119"/>
                </a:cubicBezTo>
                <a:cubicBezTo>
                  <a:pt x="140" y="119"/>
                  <a:pt x="140" y="119"/>
                  <a:pt x="140" y="119"/>
                </a:cubicBezTo>
                <a:cubicBezTo>
                  <a:pt x="140" y="119"/>
                  <a:pt x="140" y="119"/>
                  <a:pt x="140" y="119"/>
                </a:cubicBezTo>
                <a:cubicBezTo>
                  <a:pt x="142" y="117"/>
                  <a:pt x="142" y="117"/>
                  <a:pt x="142" y="117"/>
                </a:cubicBezTo>
                <a:cubicBezTo>
                  <a:pt x="145" y="112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54" y="83"/>
                  <a:pt x="154" y="83"/>
                  <a:pt x="154" y="83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7" y="73"/>
                  <a:pt x="157" y="73"/>
                  <a:pt x="157" y="73"/>
                </a:cubicBezTo>
                <a:lnTo>
                  <a:pt x="159" y="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2DEDF0F-777A-4E33-9360-B1F1AF79AC5B}"/>
              </a:ext>
            </a:extLst>
          </p:cNvPr>
          <p:cNvSpPr>
            <a:spLocks/>
          </p:cNvSpPr>
          <p:nvPr/>
        </p:nvSpPr>
        <p:spPr bwMode="auto">
          <a:xfrm>
            <a:off x="4557714" y="2543176"/>
            <a:ext cx="801687" cy="593725"/>
          </a:xfrm>
          <a:custGeom>
            <a:avLst/>
            <a:gdLst>
              <a:gd name="T0" fmla="*/ 173 w 545"/>
              <a:gd name="T1" fmla="*/ 382 h 382"/>
              <a:gd name="T2" fmla="*/ 175 w 545"/>
              <a:gd name="T3" fmla="*/ 382 h 382"/>
              <a:gd name="T4" fmla="*/ 545 w 545"/>
              <a:gd name="T5" fmla="*/ 382 h 382"/>
              <a:gd name="T6" fmla="*/ 545 w 545"/>
              <a:gd name="T7" fmla="*/ 172 h 382"/>
              <a:gd name="T8" fmla="*/ 545 w 545"/>
              <a:gd name="T9" fmla="*/ 170 h 382"/>
              <a:gd name="T10" fmla="*/ 545 w 545"/>
              <a:gd name="T11" fmla="*/ 0 h 382"/>
              <a:gd name="T12" fmla="*/ 0 w 545"/>
              <a:gd name="T13" fmla="*/ 0 h 382"/>
              <a:gd name="T14" fmla="*/ 0 w 545"/>
              <a:gd name="T15" fmla="*/ 22 h 382"/>
              <a:gd name="T16" fmla="*/ 0 w 545"/>
              <a:gd name="T17" fmla="*/ 24 h 382"/>
              <a:gd name="T18" fmla="*/ 0 w 545"/>
              <a:gd name="T19" fmla="*/ 268 h 382"/>
              <a:gd name="T20" fmla="*/ 0 w 545"/>
              <a:gd name="T21" fmla="*/ 268 h 382"/>
              <a:gd name="T22" fmla="*/ 0 w 545"/>
              <a:gd name="T23" fmla="*/ 382 h 382"/>
              <a:gd name="T24" fmla="*/ 173 w 545"/>
              <a:gd name="T25" fmla="*/ 382 h 382"/>
              <a:gd name="T26" fmla="*/ 173 w 545"/>
              <a:gd name="T2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5" h="382">
                <a:moveTo>
                  <a:pt x="173" y="382"/>
                </a:moveTo>
                <a:lnTo>
                  <a:pt x="175" y="382"/>
                </a:lnTo>
                <a:lnTo>
                  <a:pt x="545" y="382"/>
                </a:lnTo>
                <a:lnTo>
                  <a:pt x="545" y="172"/>
                </a:lnTo>
                <a:lnTo>
                  <a:pt x="545" y="170"/>
                </a:lnTo>
                <a:lnTo>
                  <a:pt x="545" y="0"/>
                </a:lnTo>
                <a:lnTo>
                  <a:pt x="0" y="0"/>
                </a:lnTo>
                <a:lnTo>
                  <a:pt x="0" y="22"/>
                </a:lnTo>
                <a:lnTo>
                  <a:pt x="0" y="24"/>
                </a:lnTo>
                <a:lnTo>
                  <a:pt x="0" y="268"/>
                </a:lnTo>
                <a:lnTo>
                  <a:pt x="0" y="268"/>
                </a:lnTo>
                <a:lnTo>
                  <a:pt x="0" y="382"/>
                </a:lnTo>
                <a:lnTo>
                  <a:pt x="173" y="382"/>
                </a:lnTo>
                <a:lnTo>
                  <a:pt x="173" y="3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300B945-6026-4701-87E6-73A295A4A877}"/>
              </a:ext>
            </a:extLst>
          </p:cNvPr>
          <p:cNvSpPr>
            <a:spLocks/>
          </p:cNvSpPr>
          <p:nvPr/>
        </p:nvSpPr>
        <p:spPr bwMode="auto">
          <a:xfrm>
            <a:off x="4230689" y="2960689"/>
            <a:ext cx="581025" cy="758825"/>
          </a:xfrm>
          <a:custGeom>
            <a:avLst/>
            <a:gdLst>
              <a:gd name="T0" fmla="*/ 395 w 395"/>
              <a:gd name="T1" fmla="*/ 114 h 489"/>
              <a:gd name="T2" fmla="*/ 222 w 395"/>
              <a:gd name="T3" fmla="*/ 114 h 489"/>
              <a:gd name="T4" fmla="*/ 222 w 395"/>
              <a:gd name="T5" fmla="*/ 0 h 489"/>
              <a:gd name="T6" fmla="*/ 0 w 395"/>
              <a:gd name="T7" fmla="*/ 0 h 489"/>
              <a:gd name="T8" fmla="*/ 0 w 395"/>
              <a:gd name="T9" fmla="*/ 489 h 489"/>
              <a:gd name="T10" fmla="*/ 395 w 395"/>
              <a:gd name="T11" fmla="*/ 489 h 489"/>
              <a:gd name="T12" fmla="*/ 395 w 395"/>
              <a:gd name="T13" fmla="*/ 487 h 489"/>
              <a:gd name="T14" fmla="*/ 395 w 395"/>
              <a:gd name="T15" fmla="*/ 114 h 489"/>
              <a:gd name="T16" fmla="*/ 395 w 395"/>
              <a:gd name="T17" fmla="*/ 11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5" h="489">
                <a:moveTo>
                  <a:pt x="395" y="114"/>
                </a:moveTo>
                <a:lnTo>
                  <a:pt x="222" y="114"/>
                </a:lnTo>
                <a:lnTo>
                  <a:pt x="222" y="0"/>
                </a:lnTo>
                <a:lnTo>
                  <a:pt x="0" y="0"/>
                </a:lnTo>
                <a:lnTo>
                  <a:pt x="0" y="489"/>
                </a:lnTo>
                <a:lnTo>
                  <a:pt x="395" y="489"/>
                </a:lnTo>
                <a:lnTo>
                  <a:pt x="395" y="487"/>
                </a:lnTo>
                <a:lnTo>
                  <a:pt x="395" y="114"/>
                </a:lnTo>
                <a:lnTo>
                  <a:pt x="395" y="11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207F7939-5EBB-4052-B77D-3F746F55B8E4}"/>
              </a:ext>
            </a:extLst>
          </p:cNvPr>
          <p:cNvSpPr>
            <a:spLocks/>
          </p:cNvSpPr>
          <p:nvPr/>
        </p:nvSpPr>
        <p:spPr bwMode="auto">
          <a:xfrm>
            <a:off x="3541714" y="2960688"/>
            <a:ext cx="688975" cy="1111250"/>
          </a:xfrm>
          <a:custGeom>
            <a:avLst/>
            <a:gdLst>
              <a:gd name="T0" fmla="*/ 118 w 234"/>
              <a:gd name="T1" fmla="*/ 0 h 357"/>
              <a:gd name="T2" fmla="*/ 118 w 234"/>
              <a:gd name="T3" fmla="*/ 0 h 357"/>
              <a:gd name="T4" fmla="*/ 0 w 234"/>
              <a:gd name="T5" fmla="*/ 0 h 357"/>
              <a:gd name="T6" fmla="*/ 0 w 234"/>
              <a:gd name="T7" fmla="*/ 142 h 357"/>
              <a:gd name="T8" fmla="*/ 217 w 234"/>
              <a:gd name="T9" fmla="*/ 357 h 357"/>
              <a:gd name="T10" fmla="*/ 217 w 234"/>
              <a:gd name="T11" fmla="*/ 357 h 357"/>
              <a:gd name="T12" fmla="*/ 217 w 234"/>
              <a:gd name="T13" fmla="*/ 326 h 357"/>
              <a:gd name="T14" fmla="*/ 220 w 234"/>
              <a:gd name="T15" fmla="*/ 323 h 357"/>
              <a:gd name="T16" fmla="*/ 217 w 234"/>
              <a:gd name="T17" fmla="*/ 317 h 357"/>
              <a:gd name="T18" fmla="*/ 210 w 234"/>
              <a:gd name="T19" fmla="*/ 310 h 357"/>
              <a:gd name="T20" fmla="*/ 214 w 234"/>
              <a:gd name="T21" fmla="*/ 288 h 357"/>
              <a:gd name="T22" fmla="*/ 234 w 234"/>
              <a:gd name="T23" fmla="*/ 301 h 357"/>
              <a:gd name="T24" fmla="*/ 234 w 234"/>
              <a:gd name="T25" fmla="*/ 244 h 357"/>
              <a:gd name="T26" fmla="*/ 234 w 234"/>
              <a:gd name="T27" fmla="*/ 0 h 357"/>
              <a:gd name="T28" fmla="*/ 118 w 234"/>
              <a:gd name="T2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4" h="357"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2"/>
                  <a:pt x="0" y="142"/>
                  <a:pt x="0" y="142"/>
                </a:cubicBezTo>
                <a:cubicBezTo>
                  <a:pt x="217" y="357"/>
                  <a:pt x="217" y="357"/>
                  <a:pt x="217" y="357"/>
                </a:cubicBezTo>
                <a:cubicBezTo>
                  <a:pt x="217" y="357"/>
                  <a:pt x="217" y="357"/>
                  <a:pt x="217" y="357"/>
                </a:cubicBezTo>
                <a:cubicBezTo>
                  <a:pt x="217" y="326"/>
                  <a:pt x="217" y="326"/>
                  <a:pt x="217" y="326"/>
                </a:cubicBezTo>
                <a:cubicBezTo>
                  <a:pt x="218" y="326"/>
                  <a:pt x="220" y="325"/>
                  <a:pt x="220" y="323"/>
                </a:cubicBezTo>
                <a:cubicBezTo>
                  <a:pt x="221" y="321"/>
                  <a:pt x="220" y="319"/>
                  <a:pt x="217" y="317"/>
                </a:cubicBezTo>
                <a:cubicBezTo>
                  <a:pt x="210" y="310"/>
                  <a:pt x="210" y="310"/>
                  <a:pt x="210" y="310"/>
                </a:cubicBezTo>
                <a:cubicBezTo>
                  <a:pt x="214" y="288"/>
                  <a:pt x="214" y="288"/>
                  <a:pt x="214" y="288"/>
                </a:cubicBezTo>
                <a:cubicBezTo>
                  <a:pt x="234" y="301"/>
                  <a:pt x="234" y="301"/>
                  <a:pt x="234" y="301"/>
                </a:cubicBezTo>
                <a:cubicBezTo>
                  <a:pt x="234" y="244"/>
                  <a:pt x="234" y="244"/>
                  <a:pt x="234" y="244"/>
                </a:cubicBezTo>
                <a:cubicBezTo>
                  <a:pt x="234" y="0"/>
                  <a:pt x="234" y="0"/>
                  <a:pt x="234" y="0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04C5F2EC-9A76-44EF-B6D4-C4BD35268740}"/>
              </a:ext>
            </a:extLst>
          </p:cNvPr>
          <p:cNvSpPr>
            <a:spLocks/>
          </p:cNvSpPr>
          <p:nvPr/>
        </p:nvSpPr>
        <p:spPr bwMode="auto">
          <a:xfrm>
            <a:off x="5483225" y="3719513"/>
            <a:ext cx="992188" cy="557212"/>
          </a:xfrm>
          <a:custGeom>
            <a:avLst/>
            <a:gdLst>
              <a:gd name="T0" fmla="*/ 337 w 337"/>
              <a:gd name="T1" fmla="*/ 84 h 179"/>
              <a:gd name="T2" fmla="*/ 331 w 337"/>
              <a:gd name="T3" fmla="*/ 78 h 179"/>
              <a:gd name="T4" fmla="*/ 325 w 337"/>
              <a:gd name="T5" fmla="*/ 74 h 179"/>
              <a:gd name="T6" fmla="*/ 325 w 337"/>
              <a:gd name="T7" fmla="*/ 40 h 179"/>
              <a:gd name="T8" fmla="*/ 325 w 337"/>
              <a:gd name="T9" fmla="*/ 40 h 179"/>
              <a:gd name="T10" fmla="*/ 325 w 337"/>
              <a:gd name="T11" fmla="*/ 39 h 179"/>
              <a:gd name="T12" fmla="*/ 325 w 337"/>
              <a:gd name="T13" fmla="*/ 0 h 179"/>
              <a:gd name="T14" fmla="*/ 41 w 337"/>
              <a:gd name="T15" fmla="*/ 0 h 179"/>
              <a:gd name="T16" fmla="*/ 40 w 337"/>
              <a:gd name="T17" fmla="*/ 0 h 179"/>
              <a:gd name="T18" fmla="*/ 0 w 337"/>
              <a:gd name="T19" fmla="*/ 0 h 179"/>
              <a:gd name="T20" fmla="*/ 0 w 337"/>
              <a:gd name="T21" fmla="*/ 40 h 179"/>
              <a:gd name="T22" fmla="*/ 0 w 337"/>
              <a:gd name="T23" fmla="*/ 40 h 179"/>
              <a:gd name="T24" fmla="*/ 117 w 337"/>
              <a:gd name="T25" fmla="*/ 40 h 179"/>
              <a:gd name="T26" fmla="*/ 117 w 337"/>
              <a:gd name="T27" fmla="*/ 129 h 179"/>
              <a:gd name="T28" fmla="*/ 121 w 337"/>
              <a:gd name="T29" fmla="*/ 137 h 179"/>
              <a:gd name="T30" fmla="*/ 140 w 337"/>
              <a:gd name="T31" fmla="*/ 137 h 179"/>
              <a:gd name="T32" fmla="*/ 140 w 337"/>
              <a:gd name="T33" fmla="*/ 144 h 179"/>
              <a:gd name="T34" fmla="*/ 140 w 337"/>
              <a:gd name="T35" fmla="*/ 144 h 179"/>
              <a:gd name="T36" fmla="*/ 147 w 337"/>
              <a:gd name="T37" fmla="*/ 149 h 179"/>
              <a:gd name="T38" fmla="*/ 155 w 337"/>
              <a:gd name="T39" fmla="*/ 149 h 179"/>
              <a:gd name="T40" fmla="*/ 156 w 337"/>
              <a:gd name="T41" fmla="*/ 149 h 179"/>
              <a:gd name="T42" fmla="*/ 156 w 337"/>
              <a:gd name="T43" fmla="*/ 149 h 179"/>
              <a:gd name="T44" fmla="*/ 157 w 337"/>
              <a:gd name="T45" fmla="*/ 148 h 179"/>
              <a:gd name="T46" fmla="*/ 159 w 337"/>
              <a:gd name="T47" fmla="*/ 149 h 179"/>
              <a:gd name="T48" fmla="*/ 163 w 337"/>
              <a:gd name="T49" fmla="*/ 150 h 179"/>
              <a:gd name="T50" fmla="*/ 168 w 337"/>
              <a:gd name="T51" fmla="*/ 149 h 179"/>
              <a:gd name="T52" fmla="*/ 178 w 337"/>
              <a:gd name="T53" fmla="*/ 150 h 179"/>
              <a:gd name="T54" fmla="*/ 185 w 337"/>
              <a:gd name="T55" fmla="*/ 155 h 179"/>
              <a:gd name="T56" fmla="*/ 189 w 337"/>
              <a:gd name="T57" fmla="*/ 160 h 179"/>
              <a:gd name="T58" fmla="*/ 189 w 337"/>
              <a:gd name="T59" fmla="*/ 163 h 179"/>
              <a:gd name="T60" fmla="*/ 193 w 337"/>
              <a:gd name="T61" fmla="*/ 167 h 179"/>
              <a:gd name="T62" fmla="*/ 197 w 337"/>
              <a:gd name="T63" fmla="*/ 167 h 179"/>
              <a:gd name="T64" fmla="*/ 202 w 337"/>
              <a:gd name="T65" fmla="*/ 161 h 179"/>
              <a:gd name="T66" fmla="*/ 207 w 337"/>
              <a:gd name="T67" fmla="*/ 163 h 179"/>
              <a:gd name="T68" fmla="*/ 207 w 337"/>
              <a:gd name="T69" fmla="*/ 167 h 179"/>
              <a:gd name="T70" fmla="*/ 246 w 337"/>
              <a:gd name="T71" fmla="*/ 167 h 179"/>
              <a:gd name="T72" fmla="*/ 246 w 337"/>
              <a:gd name="T73" fmla="*/ 177 h 179"/>
              <a:gd name="T74" fmla="*/ 262 w 337"/>
              <a:gd name="T75" fmla="*/ 177 h 179"/>
              <a:gd name="T76" fmla="*/ 264 w 337"/>
              <a:gd name="T77" fmla="*/ 179 h 179"/>
              <a:gd name="T78" fmla="*/ 266 w 337"/>
              <a:gd name="T79" fmla="*/ 177 h 179"/>
              <a:gd name="T80" fmla="*/ 271 w 337"/>
              <a:gd name="T81" fmla="*/ 174 h 179"/>
              <a:gd name="T82" fmla="*/ 272 w 337"/>
              <a:gd name="T83" fmla="*/ 173 h 179"/>
              <a:gd name="T84" fmla="*/ 272 w 337"/>
              <a:gd name="T85" fmla="*/ 173 h 179"/>
              <a:gd name="T86" fmla="*/ 276 w 337"/>
              <a:gd name="T87" fmla="*/ 171 h 179"/>
              <a:gd name="T88" fmla="*/ 279 w 337"/>
              <a:gd name="T89" fmla="*/ 171 h 179"/>
              <a:gd name="T90" fmla="*/ 291 w 337"/>
              <a:gd name="T91" fmla="*/ 170 h 179"/>
              <a:gd name="T92" fmla="*/ 292 w 337"/>
              <a:gd name="T93" fmla="*/ 169 h 179"/>
              <a:gd name="T94" fmla="*/ 298 w 337"/>
              <a:gd name="T95" fmla="*/ 166 h 179"/>
              <a:gd name="T96" fmla="*/ 300 w 337"/>
              <a:gd name="T97" fmla="*/ 166 h 179"/>
              <a:gd name="T98" fmla="*/ 308 w 337"/>
              <a:gd name="T99" fmla="*/ 173 h 179"/>
              <a:gd name="T100" fmla="*/ 308 w 337"/>
              <a:gd name="T101" fmla="*/ 174 h 179"/>
              <a:gd name="T102" fmla="*/ 316 w 337"/>
              <a:gd name="T103" fmla="*/ 175 h 179"/>
              <a:gd name="T104" fmla="*/ 318 w 337"/>
              <a:gd name="T105" fmla="*/ 179 h 179"/>
              <a:gd name="T106" fmla="*/ 318 w 337"/>
              <a:gd name="T107" fmla="*/ 179 h 179"/>
              <a:gd name="T108" fmla="*/ 319 w 337"/>
              <a:gd name="T109" fmla="*/ 179 h 179"/>
              <a:gd name="T110" fmla="*/ 320 w 337"/>
              <a:gd name="T111" fmla="*/ 179 h 179"/>
              <a:gd name="T112" fmla="*/ 323 w 337"/>
              <a:gd name="T113" fmla="*/ 177 h 179"/>
              <a:gd name="T114" fmla="*/ 325 w 337"/>
              <a:gd name="T115" fmla="*/ 179 h 179"/>
              <a:gd name="T116" fmla="*/ 337 w 337"/>
              <a:gd name="T117" fmla="*/ 179 h 179"/>
              <a:gd name="T118" fmla="*/ 337 w 337"/>
              <a:gd name="T119" fmla="*/ 179 h 179"/>
              <a:gd name="T120" fmla="*/ 337 w 337"/>
              <a:gd name="T121" fmla="*/ 8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7" h="179">
                <a:moveTo>
                  <a:pt x="337" y="84"/>
                </a:moveTo>
                <a:cubicBezTo>
                  <a:pt x="331" y="78"/>
                  <a:pt x="331" y="78"/>
                  <a:pt x="331" y="78"/>
                </a:cubicBezTo>
                <a:cubicBezTo>
                  <a:pt x="325" y="74"/>
                  <a:pt x="325" y="74"/>
                  <a:pt x="325" y="74"/>
                </a:cubicBezTo>
                <a:cubicBezTo>
                  <a:pt x="325" y="40"/>
                  <a:pt x="325" y="40"/>
                  <a:pt x="325" y="40"/>
                </a:cubicBezTo>
                <a:cubicBezTo>
                  <a:pt x="325" y="40"/>
                  <a:pt x="325" y="40"/>
                  <a:pt x="325" y="40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5" y="0"/>
                  <a:pt x="325" y="0"/>
                  <a:pt x="325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40" y="144"/>
                  <a:pt x="140" y="144"/>
                  <a:pt x="140" y="144"/>
                </a:cubicBezTo>
                <a:cubicBezTo>
                  <a:pt x="140" y="144"/>
                  <a:pt x="140" y="144"/>
                  <a:pt x="140" y="144"/>
                </a:cubicBezTo>
                <a:cubicBezTo>
                  <a:pt x="141" y="145"/>
                  <a:pt x="144" y="149"/>
                  <a:pt x="147" y="149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56" y="148"/>
                  <a:pt x="156" y="148"/>
                  <a:pt x="157" y="148"/>
                </a:cubicBezTo>
                <a:cubicBezTo>
                  <a:pt x="157" y="148"/>
                  <a:pt x="158" y="149"/>
                  <a:pt x="159" y="149"/>
                </a:cubicBezTo>
                <a:cubicBezTo>
                  <a:pt x="161" y="150"/>
                  <a:pt x="162" y="150"/>
                  <a:pt x="163" y="150"/>
                </a:cubicBezTo>
                <a:cubicBezTo>
                  <a:pt x="165" y="150"/>
                  <a:pt x="167" y="149"/>
                  <a:pt x="168" y="149"/>
                </a:cubicBezTo>
                <a:cubicBezTo>
                  <a:pt x="178" y="150"/>
                  <a:pt x="178" y="150"/>
                  <a:pt x="178" y="150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3"/>
                  <a:pt x="189" y="163"/>
                  <a:pt x="189" y="163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7" y="167"/>
                  <a:pt x="197" y="167"/>
                  <a:pt x="197" y="167"/>
                </a:cubicBezTo>
                <a:cubicBezTo>
                  <a:pt x="202" y="161"/>
                  <a:pt x="202" y="161"/>
                  <a:pt x="202" y="161"/>
                </a:cubicBezTo>
                <a:cubicBezTo>
                  <a:pt x="207" y="163"/>
                  <a:pt x="207" y="163"/>
                  <a:pt x="207" y="163"/>
                </a:cubicBezTo>
                <a:cubicBezTo>
                  <a:pt x="207" y="167"/>
                  <a:pt x="207" y="167"/>
                  <a:pt x="207" y="167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7"/>
                  <a:pt x="246" y="177"/>
                  <a:pt x="246" y="177"/>
                </a:cubicBezTo>
                <a:cubicBezTo>
                  <a:pt x="262" y="177"/>
                  <a:pt x="262" y="177"/>
                  <a:pt x="262" y="177"/>
                </a:cubicBezTo>
                <a:cubicBezTo>
                  <a:pt x="262" y="178"/>
                  <a:pt x="263" y="178"/>
                  <a:pt x="264" y="179"/>
                </a:cubicBezTo>
                <a:cubicBezTo>
                  <a:pt x="265" y="179"/>
                  <a:pt x="266" y="178"/>
                  <a:pt x="266" y="177"/>
                </a:cubicBezTo>
                <a:cubicBezTo>
                  <a:pt x="268" y="175"/>
                  <a:pt x="271" y="174"/>
                  <a:pt x="271" y="174"/>
                </a:cubicBezTo>
                <a:cubicBezTo>
                  <a:pt x="272" y="173"/>
                  <a:pt x="272" y="173"/>
                  <a:pt x="272" y="173"/>
                </a:cubicBezTo>
                <a:cubicBezTo>
                  <a:pt x="272" y="173"/>
                  <a:pt x="272" y="173"/>
                  <a:pt x="272" y="173"/>
                </a:cubicBezTo>
                <a:cubicBezTo>
                  <a:pt x="273" y="172"/>
                  <a:pt x="275" y="171"/>
                  <a:pt x="276" y="171"/>
                </a:cubicBezTo>
                <a:cubicBezTo>
                  <a:pt x="279" y="171"/>
                  <a:pt x="279" y="171"/>
                  <a:pt x="279" y="171"/>
                </a:cubicBezTo>
                <a:cubicBezTo>
                  <a:pt x="291" y="170"/>
                  <a:pt x="291" y="170"/>
                  <a:pt x="291" y="170"/>
                </a:cubicBezTo>
                <a:cubicBezTo>
                  <a:pt x="292" y="169"/>
                  <a:pt x="292" y="169"/>
                  <a:pt x="292" y="169"/>
                </a:cubicBezTo>
                <a:cubicBezTo>
                  <a:pt x="292" y="168"/>
                  <a:pt x="295" y="166"/>
                  <a:pt x="298" y="166"/>
                </a:cubicBezTo>
                <a:cubicBezTo>
                  <a:pt x="298" y="166"/>
                  <a:pt x="299" y="166"/>
                  <a:pt x="300" y="166"/>
                </a:cubicBezTo>
                <a:cubicBezTo>
                  <a:pt x="304" y="168"/>
                  <a:pt x="307" y="172"/>
                  <a:pt x="308" y="173"/>
                </a:cubicBezTo>
                <a:cubicBezTo>
                  <a:pt x="308" y="174"/>
                  <a:pt x="308" y="174"/>
                  <a:pt x="308" y="174"/>
                </a:cubicBezTo>
                <a:cubicBezTo>
                  <a:pt x="316" y="175"/>
                  <a:pt x="316" y="175"/>
                  <a:pt x="316" y="175"/>
                </a:cubicBezTo>
                <a:cubicBezTo>
                  <a:pt x="316" y="176"/>
                  <a:pt x="316" y="178"/>
                  <a:pt x="318" y="179"/>
                </a:cubicBezTo>
                <a:cubicBezTo>
                  <a:pt x="318" y="179"/>
                  <a:pt x="318" y="179"/>
                  <a:pt x="318" y="179"/>
                </a:cubicBezTo>
                <a:cubicBezTo>
                  <a:pt x="319" y="179"/>
                  <a:pt x="319" y="179"/>
                  <a:pt x="319" y="179"/>
                </a:cubicBezTo>
                <a:cubicBezTo>
                  <a:pt x="319" y="179"/>
                  <a:pt x="319" y="179"/>
                  <a:pt x="320" y="179"/>
                </a:cubicBezTo>
                <a:cubicBezTo>
                  <a:pt x="323" y="177"/>
                  <a:pt x="323" y="177"/>
                  <a:pt x="323" y="177"/>
                </a:cubicBezTo>
                <a:cubicBezTo>
                  <a:pt x="325" y="179"/>
                  <a:pt x="325" y="179"/>
                  <a:pt x="325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79"/>
                  <a:pt x="337" y="179"/>
                  <a:pt x="337" y="179"/>
                </a:cubicBezTo>
                <a:lnTo>
                  <a:pt x="337" y="8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AAD1B75C-1D2C-49DC-B02F-701E87643E38}"/>
              </a:ext>
            </a:extLst>
          </p:cNvPr>
          <p:cNvSpPr>
            <a:spLocks/>
          </p:cNvSpPr>
          <p:nvPr/>
        </p:nvSpPr>
        <p:spPr bwMode="auto">
          <a:xfrm>
            <a:off x="5359401" y="2811463"/>
            <a:ext cx="981075" cy="457200"/>
          </a:xfrm>
          <a:custGeom>
            <a:avLst/>
            <a:gdLst>
              <a:gd name="T0" fmla="*/ 666 w 666"/>
              <a:gd name="T1" fmla="*/ 272 h 294"/>
              <a:gd name="T2" fmla="*/ 626 w 666"/>
              <a:gd name="T3" fmla="*/ 248 h 294"/>
              <a:gd name="T4" fmla="*/ 626 w 666"/>
              <a:gd name="T5" fmla="*/ 248 h 294"/>
              <a:gd name="T6" fmla="*/ 626 w 666"/>
              <a:gd name="T7" fmla="*/ 248 h 294"/>
              <a:gd name="T8" fmla="*/ 624 w 666"/>
              <a:gd name="T9" fmla="*/ 246 h 294"/>
              <a:gd name="T10" fmla="*/ 626 w 666"/>
              <a:gd name="T11" fmla="*/ 246 h 294"/>
              <a:gd name="T12" fmla="*/ 622 w 666"/>
              <a:gd name="T13" fmla="*/ 210 h 294"/>
              <a:gd name="T14" fmla="*/ 622 w 666"/>
              <a:gd name="T15" fmla="*/ 158 h 294"/>
              <a:gd name="T16" fmla="*/ 598 w 666"/>
              <a:gd name="T17" fmla="*/ 148 h 294"/>
              <a:gd name="T18" fmla="*/ 598 w 666"/>
              <a:gd name="T19" fmla="*/ 88 h 294"/>
              <a:gd name="T20" fmla="*/ 574 w 666"/>
              <a:gd name="T21" fmla="*/ 50 h 294"/>
              <a:gd name="T22" fmla="*/ 550 w 666"/>
              <a:gd name="T23" fmla="*/ 40 h 294"/>
              <a:gd name="T24" fmla="*/ 526 w 666"/>
              <a:gd name="T25" fmla="*/ 22 h 294"/>
              <a:gd name="T26" fmla="*/ 444 w 666"/>
              <a:gd name="T27" fmla="*/ 22 h 294"/>
              <a:gd name="T28" fmla="*/ 416 w 666"/>
              <a:gd name="T29" fmla="*/ 0 h 294"/>
              <a:gd name="T30" fmla="*/ 0 w 666"/>
              <a:gd name="T31" fmla="*/ 0 h 294"/>
              <a:gd name="T32" fmla="*/ 0 w 666"/>
              <a:gd name="T33" fmla="*/ 210 h 294"/>
              <a:gd name="T34" fmla="*/ 166 w 666"/>
              <a:gd name="T35" fmla="*/ 210 h 294"/>
              <a:gd name="T36" fmla="*/ 166 w 666"/>
              <a:gd name="T37" fmla="*/ 294 h 294"/>
              <a:gd name="T38" fmla="*/ 666 w 666"/>
              <a:gd name="T39" fmla="*/ 294 h 294"/>
              <a:gd name="T40" fmla="*/ 666 w 666"/>
              <a:gd name="T41" fmla="*/ 272 h 294"/>
              <a:gd name="T42" fmla="*/ 666 w 666"/>
              <a:gd name="T43" fmla="*/ 27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6" h="294">
                <a:moveTo>
                  <a:pt x="666" y="272"/>
                </a:moveTo>
                <a:lnTo>
                  <a:pt x="626" y="248"/>
                </a:lnTo>
                <a:lnTo>
                  <a:pt x="626" y="248"/>
                </a:lnTo>
                <a:lnTo>
                  <a:pt x="626" y="248"/>
                </a:lnTo>
                <a:lnTo>
                  <a:pt x="624" y="246"/>
                </a:lnTo>
                <a:lnTo>
                  <a:pt x="626" y="246"/>
                </a:lnTo>
                <a:lnTo>
                  <a:pt x="622" y="210"/>
                </a:lnTo>
                <a:lnTo>
                  <a:pt x="622" y="158"/>
                </a:lnTo>
                <a:lnTo>
                  <a:pt x="598" y="148"/>
                </a:lnTo>
                <a:lnTo>
                  <a:pt x="598" y="88"/>
                </a:lnTo>
                <a:lnTo>
                  <a:pt x="574" y="50"/>
                </a:lnTo>
                <a:lnTo>
                  <a:pt x="550" y="40"/>
                </a:lnTo>
                <a:lnTo>
                  <a:pt x="526" y="22"/>
                </a:lnTo>
                <a:lnTo>
                  <a:pt x="444" y="22"/>
                </a:lnTo>
                <a:lnTo>
                  <a:pt x="416" y="0"/>
                </a:lnTo>
                <a:lnTo>
                  <a:pt x="0" y="0"/>
                </a:lnTo>
                <a:lnTo>
                  <a:pt x="0" y="210"/>
                </a:lnTo>
                <a:lnTo>
                  <a:pt x="166" y="210"/>
                </a:lnTo>
                <a:lnTo>
                  <a:pt x="166" y="294"/>
                </a:lnTo>
                <a:lnTo>
                  <a:pt x="666" y="294"/>
                </a:lnTo>
                <a:lnTo>
                  <a:pt x="666" y="272"/>
                </a:lnTo>
                <a:lnTo>
                  <a:pt x="666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C687ABB-6CFF-4FAA-A20A-BF1FBAF739AF}"/>
              </a:ext>
            </a:extLst>
          </p:cNvPr>
          <p:cNvSpPr>
            <a:spLocks/>
          </p:cNvSpPr>
          <p:nvPr/>
        </p:nvSpPr>
        <p:spPr bwMode="auto">
          <a:xfrm>
            <a:off x="4811713" y="3136901"/>
            <a:ext cx="792162" cy="582613"/>
          </a:xfrm>
          <a:custGeom>
            <a:avLst/>
            <a:gdLst>
              <a:gd name="T0" fmla="*/ 536 w 538"/>
              <a:gd name="T1" fmla="*/ 86 h 375"/>
              <a:gd name="T2" fmla="*/ 536 w 538"/>
              <a:gd name="T3" fmla="*/ 84 h 375"/>
              <a:gd name="T4" fmla="*/ 538 w 538"/>
              <a:gd name="T5" fmla="*/ 84 h 375"/>
              <a:gd name="T6" fmla="*/ 538 w 538"/>
              <a:gd name="T7" fmla="*/ 0 h 375"/>
              <a:gd name="T8" fmla="*/ 372 w 538"/>
              <a:gd name="T9" fmla="*/ 0 h 375"/>
              <a:gd name="T10" fmla="*/ 2 w 538"/>
              <a:gd name="T11" fmla="*/ 0 h 375"/>
              <a:gd name="T12" fmla="*/ 0 w 538"/>
              <a:gd name="T13" fmla="*/ 0 h 375"/>
              <a:gd name="T14" fmla="*/ 0 w 538"/>
              <a:gd name="T15" fmla="*/ 373 h 375"/>
              <a:gd name="T16" fmla="*/ 0 w 538"/>
              <a:gd name="T17" fmla="*/ 375 h 375"/>
              <a:gd name="T18" fmla="*/ 2 w 538"/>
              <a:gd name="T19" fmla="*/ 375 h 375"/>
              <a:gd name="T20" fmla="*/ 456 w 538"/>
              <a:gd name="T21" fmla="*/ 375 h 375"/>
              <a:gd name="T22" fmla="*/ 536 w 538"/>
              <a:gd name="T23" fmla="*/ 375 h 375"/>
              <a:gd name="T24" fmla="*/ 536 w 538"/>
              <a:gd name="T25" fmla="*/ 86 h 375"/>
              <a:gd name="T26" fmla="*/ 536 w 538"/>
              <a:gd name="T27" fmla="*/ 8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8" h="375">
                <a:moveTo>
                  <a:pt x="536" y="86"/>
                </a:moveTo>
                <a:lnTo>
                  <a:pt x="536" y="84"/>
                </a:lnTo>
                <a:lnTo>
                  <a:pt x="538" y="84"/>
                </a:lnTo>
                <a:lnTo>
                  <a:pt x="538" y="0"/>
                </a:lnTo>
                <a:lnTo>
                  <a:pt x="372" y="0"/>
                </a:lnTo>
                <a:lnTo>
                  <a:pt x="2" y="0"/>
                </a:lnTo>
                <a:lnTo>
                  <a:pt x="0" y="0"/>
                </a:lnTo>
                <a:lnTo>
                  <a:pt x="0" y="373"/>
                </a:lnTo>
                <a:lnTo>
                  <a:pt x="0" y="375"/>
                </a:lnTo>
                <a:lnTo>
                  <a:pt x="2" y="375"/>
                </a:lnTo>
                <a:lnTo>
                  <a:pt x="456" y="375"/>
                </a:lnTo>
                <a:lnTo>
                  <a:pt x="536" y="375"/>
                </a:lnTo>
                <a:lnTo>
                  <a:pt x="536" y="86"/>
                </a:lnTo>
                <a:lnTo>
                  <a:pt x="536" y="86"/>
                </a:lnTo>
                <a:close/>
              </a:path>
            </a:pathLst>
          </a:custGeom>
          <a:solidFill>
            <a:srgbClr val="0054A6"/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DD82FD3A-E077-4083-BC15-7D6C81F6A9C5}"/>
              </a:ext>
            </a:extLst>
          </p:cNvPr>
          <p:cNvSpPr>
            <a:spLocks/>
          </p:cNvSpPr>
          <p:nvPr/>
        </p:nvSpPr>
        <p:spPr bwMode="auto">
          <a:xfrm>
            <a:off x="3044826" y="2322514"/>
            <a:ext cx="893763" cy="638175"/>
          </a:xfrm>
          <a:custGeom>
            <a:avLst/>
            <a:gdLst>
              <a:gd name="T0" fmla="*/ 287 w 304"/>
              <a:gd name="T1" fmla="*/ 205 h 205"/>
              <a:gd name="T2" fmla="*/ 287 w 304"/>
              <a:gd name="T3" fmla="*/ 179 h 205"/>
              <a:gd name="T4" fmla="*/ 285 w 304"/>
              <a:gd name="T5" fmla="*/ 160 h 205"/>
              <a:gd name="T6" fmla="*/ 287 w 304"/>
              <a:gd name="T7" fmla="*/ 130 h 205"/>
              <a:gd name="T8" fmla="*/ 292 w 304"/>
              <a:gd name="T9" fmla="*/ 115 h 205"/>
              <a:gd name="T10" fmla="*/ 292 w 304"/>
              <a:gd name="T11" fmla="*/ 103 h 205"/>
              <a:gd name="T12" fmla="*/ 289 w 304"/>
              <a:gd name="T13" fmla="*/ 82 h 205"/>
              <a:gd name="T14" fmla="*/ 287 w 304"/>
              <a:gd name="T15" fmla="*/ 78 h 205"/>
              <a:gd name="T16" fmla="*/ 289 w 304"/>
              <a:gd name="T17" fmla="*/ 68 h 205"/>
              <a:gd name="T18" fmla="*/ 304 w 304"/>
              <a:gd name="T19" fmla="*/ 56 h 205"/>
              <a:gd name="T20" fmla="*/ 304 w 304"/>
              <a:gd name="T21" fmla="*/ 30 h 205"/>
              <a:gd name="T22" fmla="*/ 300 w 304"/>
              <a:gd name="T23" fmla="*/ 21 h 205"/>
              <a:gd name="T24" fmla="*/ 294 w 304"/>
              <a:gd name="T25" fmla="*/ 15 h 205"/>
              <a:gd name="T26" fmla="*/ 288 w 304"/>
              <a:gd name="T27" fmla="*/ 15 h 205"/>
              <a:gd name="T28" fmla="*/ 287 w 304"/>
              <a:gd name="T29" fmla="*/ 16 h 205"/>
              <a:gd name="T30" fmla="*/ 287 w 304"/>
              <a:gd name="T31" fmla="*/ 16 h 205"/>
              <a:gd name="T32" fmla="*/ 287 w 304"/>
              <a:gd name="T33" fmla="*/ 16 h 205"/>
              <a:gd name="T34" fmla="*/ 287 w 304"/>
              <a:gd name="T35" fmla="*/ 16 h 205"/>
              <a:gd name="T36" fmla="*/ 286 w 304"/>
              <a:gd name="T37" fmla="*/ 16 h 205"/>
              <a:gd name="T38" fmla="*/ 281 w 304"/>
              <a:gd name="T39" fmla="*/ 16 h 205"/>
              <a:gd name="T40" fmla="*/ 270 w 304"/>
              <a:gd name="T41" fmla="*/ 15 h 205"/>
              <a:gd name="T42" fmla="*/ 260 w 304"/>
              <a:gd name="T43" fmla="*/ 15 h 205"/>
              <a:gd name="T44" fmla="*/ 249 w 304"/>
              <a:gd name="T45" fmla="*/ 15 h 205"/>
              <a:gd name="T46" fmla="*/ 210 w 304"/>
              <a:gd name="T47" fmla="*/ 15 h 205"/>
              <a:gd name="T48" fmla="*/ 193 w 304"/>
              <a:gd name="T49" fmla="*/ 30 h 205"/>
              <a:gd name="T50" fmla="*/ 67 w 304"/>
              <a:gd name="T51" fmla="*/ 30 h 205"/>
              <a:gd name="T52" fmla="*/ 67 w 304"/>
              <a:gd name="T53" fmla="*/ 19 h 205"/>
              <a:gd name="T54" fmla="*/ 56 w 304"/>
              <a:gd name="T55" fmla="*/ 0 h 205"/>
              <a:gd name="T56" fmla="*/ 23 w 304"/>
              <a:gd name="T57" fmla="*/ 0 h 205"/>
              <a:gd name="T58" fmla="*/ 23 w 304"/>
              <a:gd name="T59" fmla="*/ 8 h 205"/>
              <a:gd name="T60" fmla="*/ 19 w 304"/>
              <a:gd name="T61" fmla="*/ 12 h 205"/>
              <a:gd name="T62" fmla="*/ 19 w 304"/>
              <a:gd name="T63" fmla="*/ 4 h 205"/>
              <a:gd name="T64" fmla="*/ 15 w 304"/>
              <a:gd name="T65" fmla="*/ 0 h 205"/>
              <a:gd name="T66" fmla="*/ 15 w 304"/>
              <a:gd name="T67" fmla="*/ 16 h 205"/>
              <a:gd name="T68" fmla="*/ 23 w 304"/>
              <a:gd name="T69" fmla="*/ 20 h 205"/>
              <a:gd name="T70" fmla="*/ 35 w 304"/>
              <a:gd name="T71" fmla="*/ 20 h 205"/>
              <a:gd name="T72" fmla="*/ 46 w 304"/>
              <a:gd name="T73" fmla="*/ 27 h 205"/>
              <a:gd name="T74" fmla="*/ 43 w 304"/>
              <a:gd name="T75" fmla="*/ 27 h 205"/>
              <a:gd name="T76" fmla="*/ 35 w 304"/>
              <a:gd name="T77" fmla="*/ 27 h 205"/>
              <a:gd name="T78" fmla="*/ 23 w 304"/>
              <a:gd name="T79" fmla="*/ 27 h 205"/>
              <a:gd name="T80" fmla="*/ 19 w 304"/>
              <a:gd name="T81" fmla="*/ 27 h 205"/>
              <a:gd name="T82" fmla="*/ 19 w 304"/>
              <a:gd name="T83" fmla="*/ 47 h 205"/>
              <a:gd name="T84" fmla="*/ 23 w 304"/>
              <a:gd name="T85" fmla="*/ 51 h 205"/>
              <a:gd name="T86" fmla="*/ 19 w 304"/>
              <a:gd name="T87" fmla="*/ 55 h 205"/>
              <a:gd name="T88" fmla="*/ 19 w 304"/>
              <a:gd name="T89" fmla="*/ 63 h 205"/>
              <a:gd name="T90" fmla="*/ 19 w 304"/>
              <a:gd name="T91" fmla="*/ 70 h 205"/>
              <a:gd name="T92" fmla="*/ 7 w 304"/>
              <a:gd name="T93" fmla="*/ 168 h 205"/>
              <a:gd name="T94" fmla="*/ 11 w 304"/>
              <a:gd name="T95" fmla="*/ 172 h 205"/>
              <a:gd name="T96" fmla="*/ 11 w 304"/>
              <a:gd name="T97" fmla="*/ 180 h 205"/>
              <a:gd name="T98" fmla="*/ 7 w 304"/>
              <a:gd name="T99" fmla="*/ 180 h 205"/>
              <a:gd name="T100" fmla="*/ 4 w 304"/>
              <a:gd name="T101" fmla="*/ 187 h 205"/>
              <a:gd name="T102" fmla="*/ 0 w 304"/>
              <a:gd name="T103" fmla="*/ 205 h 205"/>
              <a:gd name="T104" fmla="*/ 169 w 304"/>
              <a:gd name="T105" fmla="*/ 205 h 205"/>
              <a:gd name="T106" fmla="*/ 287 w 304"/>
              <a:gd name="T107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4" h="205">
                <a:moveTo>
                  <a:pt x="287" y="205"/>
                </a:moveTo>
                <a:cubicBezTo>
                  <a:pt x="287" y="179"/>
                  <a:pt x="287" y="179"/>
                  <a:pt x="287" y="179"/>
                </a:cubicBezTo>
                <a:cubicBezTo>
                  <a:pt x="285" y="160"/>
                  <a:pt x="285" y="160"/>
                  <a:pt x="285" y="160"/>
                </a:cubicBezTo>
                <a:cubicBezTo>
                  <a:pt x="287" y="130"/>
                  <a:pt x="287" y="130"/>
                  <a:pt x="287" y="130"/>
                </a:cubicBezTo>
                <a:cubicBezTo>
                  <a:pt x="292" y="115"/>
                  <a:pt x="292" y="115"/>
                  <a:pt x="292" y="115"/>
                </a:cubicBezTo>
                <a:cubicBezTo>
                  <a:pt x="292" y="103"/>
                  <a:pt x="292" y="103"/>
                  <a:pt x="292" y="103"/>
                </a:cubicBezTo>
                <a:cubicBezTo>
                  <a:pt x="289" y="82"/>
                  <a:pt x="289" y="82"/>
                  <a:pt x="289" y="82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9" y="68"/>
                  <a:pt x="289" y="68"/>
                  <a:pt x="289" y="68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304" y="30"/>
                  <a:pt x="304" y="30"/>
                  <a:pt x="304" y="30"/>
                </a:cubicBezTo>
                <a:cubicBezTo>
                  <a:pt x="300" y="21"/>
                  <a:pt x="300" y="21"/>
                  <a:pt x="300" y="21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94" y="15"/>
                  <a:pt x="291" y="15"/>
                  <a:pt x="288" y="15"/>
                </a:cubicBezTo>
                <a:cubicBezTo>
                  <a:pt x="287" y="16"/>
                  <a:pt x="287" y="16"/>
                  <a:pt x="287" y="16"/>
                </a:cubicBezTo>
                <a:cubicBezTo>
                  <a:pt x="287" y="16"/>
                  <a:pt x="287" y="16"/>
                  <a:pt x="287" y="16"/>
                </a:cubicBezTo>
                <a:cubicBezTo>
                  <a:pt x="287" y="16"/>
                  <a:pt x="287" y="16"/>
                  <a:pt x="287" y="16"/>
                </a:cubicBezTo>
                <a:cubicBezTo>
                  <a:pt x="287" y="16"/>
                  <a:pt x="287" y="16"/>
                  <a:pt x="287" y="16"/>
                </a:cubicBezTo>
                <a:cubicBezTo>
                  <a:pt x="286" y="16"/>
                  <a:pt x="286" y="16"/>
                  <a:pt x="286" y="16"/>
                </a:cubicBezTo>
                <a:cubicBezTo>
                  <a:pt x="285" y="16"/>
                  <a:pt x="283" y="16"/>
                  <a:pt x="281" y="16"/>
                </a:cubicBezTo>
                <a:cubicBezTo>
                  <a:pt x="277" y="16"/>
                  <a:pt x="273" y="15"/>
                  <a:pt x="270" y="15"/>
                </a:cubicBezTo>
                <a:cubicBezTo>
                  <a:pt x="267" y="15"/>
                  <a:pt x="264" y="15"/>
                  <a:pt x="260" y="15"/>
                </a:cubicBezTo>
                <a:cubicBezTo>
                  <a:pt x="254" y="15"/>
                  <a:pt x="249" y="15"/>
                  <a:pt x="249" y="15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193" y="30"/>
                  <a:pt x="193" y="30"/>
                  <a:pt x="193" y="30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19"/>
                  <a:pt x="67" y="19"/>
                  <a:pt x="67" y="19"/>
                </a:cubicBezTo>
                <a:cubicBezTo>
                  <a:pt x="56" y="0"/>
                  <a:pt x="56" y="0"/>
                  <a:pt x="56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8"/>
                  <a:pt x="23" y="8"/>
                  <a:pt x="23" y="8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6"/>
                  <a:pt x="15" y="16"/>
                  <a:pt x="15" y="16"/>
                </a:cubicBezTo>
                <a:cubicBezTo>
                  <a:pt x="23" y="20"/>
                  <a:pt x="23" y="20"/>
                  <a:pt x="23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46" y="27"/>
                  <a:pt x="46" y="27"/>
                  <a:pt x="46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47"/>
                  <a:pt x="19" y="47"/>
                  <a:pt x="19" y="47"/>
                </a:cubicBezTo>
                <a:cubicBezTo>
                  <a:pt x="23" y="51"/>
                  <a:pt x="23" y="51"/>
                  <a:pt x="23" y="51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70"/>
                  <a:pt x="19" y="70"/>
                  <a:pt x="19" y="70"/>
                </a:cubicBezTo>
                <a:cubicBezTo>
                  <a:pt x="7" y="168"/>
                  <a:pt x="7" y="168"/>
                  <a:pt x="7" y="168"/>
                </a:cubicBezTo>
                <a:cubicBezTo>
                  <a:pt x="11" y="172"/>
                  <a:pt x="11" y="172"/>
                  <a:pt x="11" y="172"/>
                </a:cubicBezTo>
                <a:cubicBezTo>
                  <a:pt x="11" y="180"/>
                  <a:pt x="11" y="180"/>
                  <a:pt x="11" y="180"/>
                </a:cubicBezTo>
                <a:cubicBezTo>
                  <a:pt x="7" y="180"/>
                  <a:pt x="7" y="180"/>
                  <a:pt x="7" y="180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205"/>
                  <a:pt x="0" y="205"/>
                  <a:pt x="0" y="205"/>
                </a:cubicBezTo>
                <a:cubicBezTo>
                  <a:pt x="169" y="205"/>
                  <a:pt x="169" y="205"/>
                  <a:pt x="169" y="205"/>
                </a:cubicBezTo>
                <a:lnTo>
                  <a:pt x="287" y="205"/>
                </a:lnTo>
                <a:close/>
              </a:path>
            </a:pathLst>
          </a:custGeom>
          <a:solidFill>
            <a:srgbClr val="0054A6"/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4D764DFB-645D-4564-994F-1F34710FD057}"/>
              </a:ext>
            </a:extLst>
          </p:cNvPr>
          <p:cNvSpPr>
            <a:spLocks/>
          </p:cNvSpPr>
          <p:nvPr/>
        </p:nvSpPr>
        <p:spPr bwMode="auto">
          <a:xfrm>
            <a:off x="6281739" y="3197226"/>
            <a:ext cx="782637" cy="696913"/>
          </a:xfrm>
          <a:custGeom>
            <a:avLst/>
            <a:gdLst>
              <a:gd name="T0" fmla="*/ 0 w 266"/>
              <a:gd name="T1" fmla="*/ 0 h 224"/>
              <a:gd name="T2" fmla="*/ 20 w 266"/>
              <a:gd name="T3" fmla="*/ 12 h 224"/>
              <a:gd name="T4" fmla="*/ 20 w 266"/>
              <a:gd name="T5" fmla="*/ 23 h 224"/>
              <a:gd name="T6" fmla="*/ 20 w 266"/>
              <a:gd name="T7" fmla="*/ 23 h 224"/>
              <a:gd name="T8" fmla="*/ 25 w 266"/>
              <a:gd name="T9" fmla="*/ 30 h 224"/>
              <a:gd name="T10" fmla="*/ 25 w 266"/>
              <a:gd name="T11" fmla="*/ 36 h 224"/>
              <a:gd name="T12" fmla="*/ 30 w 266"/>
              <a:gd name="T13" fmla="*/ 36 h 224"/>
              <a:gd name="T14" fmla="*/ 34 w 266"/>
              <a:gd name="T15" fmla="*/ 36 h 224"/>
              <a:gd name="T16" fmla="*/ 38 w 266"/>
              <a:gd name="T17" fmla="*/ 38 h 224"/>
              <a:gd name="T18" fmla="*/ 38 w 266"/>
              <a:gd name="T19" fmla="*/ 38 h 224"/>
              <a:gd name="T20" fmla="*/ 38 w 266"/>
              <a:gd name="T21" fmla="*/ 38 h 224"/>
              <a:gd name="T22" fmla="*/ 38 w 266"/>
              <a:gd name="T23" fmla="*/ 38 h 224"/>
              <a:gd name="T24" fmla="*/ 38 w 266"/>
              <a:gd name="T25" fmla="*/ 38 h 224"/>
              <a:gd name="T26" fmla="*/ 38 w 266"/>
              <a:gd name="T27" fmla="*/ 39 h 224"/>
              <a:gd name="T28" fmla="*/ 39 w 266"/>
              <a:gd name="T29" fmla="*/ 58 h 224"/>
              <a:gd name="T30" fmla="*/ 42 w 266"/>
              <a:gd name="T31" fmla="*/ 58 h 224"/>
              <a:gd name="T32" fmla="*/ 42 w 266"/>
              <a:gd name="T33" fmla="*/ 65 h 224"/>
              <a:gd name="T34" fmla="*/ 51 w 266"/>
              <a:gd name="T35" fmla="*/ 73 h 224"/>
              <a:gd name="T36" fmla="*/ 54 w 266"/>
              <a:gd name="T37" fmla="*/ 76 h 224"/>
              <a:gd name="T38" fmla="*/ 54 w 266"/>
              <a:gd name="T39" fmla="*/ 77 h 224"/>
              <a:gd name="T40" fmla="*/ 54 w 266"/>
              <a:gd name="T41" fmla="*/ 167 h 224"/>
              <a:gd name="T42" fmla="*/ 54 w 266"/>
              <a:gd name="T43" fmla="*/ 168 h 224"/>
              <a:gd name="T44" fmla="*/ 54 w 266"/>
              <a:gd name="T45" fmla="*/ 168 h 224"/>
              <a:gd name="T46" fmla="*/ 54 w 266"/>
              <a:gd name="T47" fmla="*/ 207 h 224"/>
              <a:gd name="T48" fmla="*/ 54 w 266"/>
              <a:gd name="T49" fmla="*/ 208 h 224"/>
              <a:gd name="T50" fmla="*/ 54 w 266"/>
              <a:gd name="T51" fmla="*/ 208 h 224"/>
              <a:gd name="T52" fmla="*/ 220 w 266"/>
              <a:gd name="T53" fmla="*/ 208 h 224"/>
              <a:gd name="T54" fmla="*/ 220 w 266"/>
              <a:gd name="T55" fmla="*/ 224 h 224"/>
              <a:gd name="T56" fmla="*/ 244 w 266"/>
              <a:gd name="T57" fmla="*/ 224 h 224"/>
              <a:gd name="T58" fmla="*/ 244 w 266"/>
              <a:gd name="T59" fmla="*/ 224 h 224"/>
              <a:gd name="T60" fmla="*/ 244 w 266"/>
              <a:gd name="T61" fmla="*/ 224 h 224"/>
              <a:gd name="T62" fmla="*/ 249 w 266"/>
              <a:gd name="T63" fmla="*/ 215 h 224"/>
              <a:gd name="T64" fmla="*/ 249 w 266"/>
              <a:gd name="T65" fmla="*/ 215 h 224"/>
              <a:gd name="T66" fmla="*/ 256 w 266"/>
              <a:gd name="T67" fmla="*/ 201 h 224"/>
              <a:gd name="T68" fmla="*/ 257 w 266"/>
              <a:gd name="T69" fmla="*/ 201 h 224"/>
              <a:gd name="T70" fmla="*/ 263 w 266"/>
              <a:gd name="T71" fmla="*/ 184 h 224"/>
              <a:gd name="T72" fmla="*/ 261 w 266"/>
              <a:gd name="T73" fmla="*/ 172 h 224"/>
              <a:gd name="T74" fmla="*/ 261 w 266"/>
              <a:gd name="T75" fmla="*/ 172 h 224"/>
              <a:gd name="T76" fmla="*/ 249 w 266"/>
              <a:gd name="T77" fmla="*/ 156 h 224"/>
              <a:gd name="T78" fmla="*/ 247 w 266"/>
              <a:gd name="T79" fmla="*/ 148 h 224"/>
              <a:gd name="T80" fmla="*/ 240 w 266"/>
              <a:gd name="T81" fmla="*/ 135 h 224"/>
              <a:gd name="T82" fmla="*/ 220 w 266"/>
              <a:gd name="T83" fmla="*/ 125 h 224"/>
              <a:gd name="T84" fmla="*/ 215 w 266"/>
              <a:gd name="T85" fmla="*/ 108 h 224"/>
              <a:gd name="T86" fmla="*/ 218 w 266"/>
              <a:gd name="T87" fmla="*/ 92 h 224"/>
              <a:gd name="T88" fmla="*/ 201 w 266"/>
              <a:gd name="T89" fmla="*/ 75 h 224"/>
              <a:gd name="T90" fmla="*/ 184 w 266"/>
              <a:gd name="T91" fmla="*/ 64 h 224"/>
              <a:gd name="T92" fmla="*/ 169 w 266"/>
              <a:gd name="T93" fmla="*/ 54 h 224"/>
              <a:gd name="T94" fmla="*/ 169 w 266"/>
              <a:gd name="T95" fmla="*/ 19 h 224"/>
              <a:gd name="T96" fmla="*/ 162 w 266"/>
              <a:gd name="T97" fmla="*/ 0 h 224"/>
              <a:gd name="T98" fmla="*/ 0 w 266"/>
              <a:gd name="T99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6" h="224">
                <a:moveTo>
                  <a:pt x="0" y="0"/>
                </a:moveTo>
                <a:cubicBezTo>
                  <a:pt x="20" y="12"/>
                  <a:pt x="20" y="12"/>
                  <a:pt x="20" y="12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6"/>
                  <a:pt x="25" y="36"/>
                  <a:pt x="25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6" y="36"/>
                  <a:pt x="37" y="37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58"/>
                  <a:pt x="39" y="58"/>
                  <a:pt x="39" y="58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3"/>
                  <a:pt x="51" y="73"/>
                  <a:pt x="51" y="73"/>
                </a:cubicBezTo>
                <a:cubicBezTo>
                  <a:pt x="52" y="75"/>
                  <a:pt x="53" y="76"/>
                  <a:pt x="54" y="76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167"/>
                  <a:pt x="54" y="167"/>
                  <a:pt x="54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207"/>
                  <a:pt x="54" y="207"/>
                  <a:pt x="54" y="207"/>
                </a:cubicBezTo>
                <a:cubicBezTo>
                  <a:pt x="54" y="208"/>
                  <a:pt x="54" y="208"/>
                  <a:pt x="54" y="208"/>
                </a:cubicBezTo>
                <a:cubicBezTo>
                  <a:pt x="54" y="208"/>
                  <a:pt x="54" y="208"/>
                  <a:pt x="54" y="208"/>
                </a:cubicBezTo>
                <a:cubicBezTo>
                  <a:pt x="220" y="208"/>
                  <a:pt x="220" y="208"/>
                  <a:pt x="220" y="208"/>
                </a:cubicBezTo>
                <a:cubicBezTo>
                  <a:pt x="220" y="224"/>
                  <a:pt x="220" y="224"/>
                  <a:pt x="220" y="224"/>
                </a:cubicBezTo>
                <a:cubicBezTo>
                  <a:pt x="244" y="224"/>
                  <a:pt x="244" y="224"/>
                  <a:pt x="244" y="224"/>
                </a:cubicBezTo>
                <a:cubicBezTo>
                  <a:pt x="244" y="224"/>
                  <a:pt x="244" y="224"/>
                  <a:pt x="244" y="224"/>
                </a:cubicBezTo>
                <a:cubicBezTo>
                  <a:pt x="244" y="224"/>
                  <a:pt x="244" y="224"/>
                  <a:pt x="244" y="224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7" y="201"/>
                  <a:pt x="257" y="201"/>
                  <a:pt x="257" y="201"/>
                </a:cubicBezTo>
                <a:cubicBezTo>
                  <a:pt x="258" y="200"/>
                  <a:pt x="266" y="194"/>
                  <a:pt x="263" y="184"/>
                </a:cubicBezTo>
                <a:cubicBezTo>
                  <a:pt x="261" y="172"/>
                  <a:pt x="261" y="172"/>
                  <a:pt x="261" y="172"/>
                </a:cubicBezTo>
                <a:cubicBezTo>
                  <a:pt x="261" y="172"/>
                  <a:pt x="261" y="172"/>
                  <a:pt x="261" y="172"/>
                </a:cubicBezTo>
                <a:cubicBezTo>
                  <a:pt x="259" y="170"/>
                  <a:pt x="251" y="162"/>
                  <a:pt x="249" y="156"/>
                </a:cubicBezTo>
                <a:cubicBezTo>
                  <a:pt x="247" y="148"/>
                  <a:pt x="247" y="148"/>
                  <a:pt x="247" y="148"/>
                </a:cubicBezTo>
                <a:cubicBezTo>
                  <a:pt x="240" y="135"/>
                  <a:pt x="240" y="135"/>
                  <a:pt x="240" y="135"/>
                </a:cubicBezTo>
                <a:cubicBezTo>
                  <a:pt x="220" y="125"/>
                  <a:pt x="220" y="125"/>
                  <a:pt x="220" y="125"/>
                </a:cubicBezTo>
                <a:cubicBezTo>
                  <a:pt x="215" y="108"/>
                  <a:pt x="215" y="108"/>
                  <a:pt x="215" y="108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01" y="75"/>
                  <a:pt x="201" y="75"/>
                  <a:pt x="201" y="75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19"/>
                  <a:pt x="169" y="19"/>
                  <a:pt x="169" y="19"/>
                </a:cubicBezTo>
                <a:cubicBezTo>
                  <a:pt x="162" y="0"/>
                  <a:pt x="162" y="0"/>
                  <a:pt x="16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F62D683A-E39C-48DE-927E-B87B212657D2}"/>
              </a:ext>
            </a:extLst>
          </p:cNvPr>
          <p:cNvSpPr>
            <a:spLocks/>
          </p:cNvSpPr>
          <p:nvPr/>
        </p:nvSpPr>
        <p:spPr bwMode="auto">
          <a:xfrm>
            <a:off x="7808914" y="3308351"/>
            <a:ext cx="587375" cy="455613"/>
          </a:xfrm>
          <a:custGeom>
            <a:avLst/>
            <a:gdLst>
              <a:gd name="T0" fmla="*/ 79 w 199"/>
              <a:gd name="T1" fmla="*/ 0 h 146"/>
              <a:gd name="T2" fmla="*/ 74 w 199"/>
              <a:gd name="T3" fmla="*/ 17 h 146"/>
              <a:gd name="T4" fmla="*/ 74 w 199"/>
              <a:gd name="T5" fmla="*/ 29 h 146"/>
              <a:gd name="T6" fmla="*/ 74 w 199"/>
              <a:gd name="T7" fmla="*/ 41 h 146"/>
              <a:gd name="T8" fmla="*/ 69 w 199"/>
              <a:gd name="T9" fmla="*/ 53 h 146"/>
              <a:gd name="T10" fmla="*/ 59 w 199"/>
              <a:gd name="T11" fmla="*/ 64 h 146"/>
              <a:gd name="T12" fmla="*/ 49 w 199"/>
              <a:gd name="T13" fmla="*/ 71 h 146"/>
              <a:gd name="T14" fmla="*/ 44 w 199"/>
              <a:gd name="T15" fmla="*/ 75 h 146"/>
              <a:gd name="T16" fmla="*/ 36 w 199"/>
              <a:gd name="T17" fmla="*/ 80 h 146"/>
              <a:gd name="T18" fmla="*/ 20 w 199"/>
              <a:gd name="T19" fmla="*/ 87 h 146"/>
              <a:gd name="T20" fmla="*/ 4 w 199"/>
              <a:gd name="T21" fmla="*/ 100 h 146"/>
              <a:gd name="T22" fmla="*/ 4 w 199"/>
              <a:gd name="T23" fmla="*/ 103 h 146"/>
              <a:gd name="T24" fmla="*/ 2 w 199"/>
              <a:gd name="T25" fmla="*/ 109 h 146"/>
              <a:gd name="T26" fmla="*/ 0 w 199"/>
              <a:gd name="T27" fmla="*/ 122 h 146"/>
              <a:gd name="T28" fmla="*/ 1 w 199"/>
              <a:gd name="T29" fmla="*/ 129 h 146"/>
              <a:gd name="T30" fmla="*/ 5 w 199"/>
              <a:gd name="T31" fmla="*/ 133 h 146"/>
              <a:gd name="T32" fmla="*/ 11 w 199"/>
              <a:gd name="T33" fmla="*/ 138 h 146"/>
              <a:gd name="T34" fmla="*/ 13 w 199"/>
              <a:gd name="T35" fmla="*/ 137 h 146"/>
              <a:gd name="T36" fmla="*/ 16 w 199"/>
              <a:gd name="T37" fmla="*/ 141 h 146"/>
              <a:gd name="T38" fmla="*/ 18 w 199"/>
              <a:gd name="T39" fmla="*/ 144 h 146"/>
              <a:gd name="T40" fmla="*/ 20 w 199"/>
              <a:gd name="T41" fmla="*/ 144 h 146"/>
              <a:gd name="T42" fmla="*/ 23 w 199"/>
              <a:gd name="T43" fmla="*/ 144 h 146"/>
              <a:gd name="T44" fmla="*/ 26 w 199"/>
              <a:gd name="T45" fmla="*/ 144 h 146"/>
              <a:gd name="T46" fmla="*/ 30 w 199"/>
              <a:gd name="T47" fmla="*/ 144 h 146"/>
              <a:gd name="T48" fmla="*/ 33 w 199"/>
              <a:gd name="T49" fmla="*/ 144 h 146"/>
              <a:gd name="T50" fmla="*/ 37 w 199"/>
              <a:gd name="T51" fmla="*/ 144 h 146"/>
              <a:gd name="T52" fmla="*/ 41 w 199"/>
              <a:gd name="T53" fmla="*/ 145 h 146"/>
              <a:gd name="T54" fmla="*/ 46 w 199"/>
              <a:gd name="T55" fmla="*/ 145 h 146"/>
              <a:gd name="T56" fmla="*/ 47 w 199"/>
              <a:gd name="T57" fmla="*/ 145 h 146"/>
              <a:gd name="T58" fmla="*/ 50 w 199"/>
              <a:gd name="T59" fmla="*/ 145 h 146"/>
              <a:gd name="T60" fmla="*/ 55 w 199"/>
              <a:gd name="T61" fmla="*/ 145 h 146"/>
              <a:gd name="T62" fmla="*/ 58 w 199"/>
              <a:gd name="T63" fmla="*/ 146 h 146"/>
              <a:gd name="T64" fmla="*/ 59 w 199"/>
              <a:gd name="T65" fmla="*/ 146 h 146"/>
              <a:gd name="T66" fmla="*/ 64 w 199"/>
              <a:gd name="T67" fmla="*/ 146 h 146"/>
              <a:gd name="T68" fmla="*/ 70 w 199"/>
              <a:gd name="T69" fmla="*/ 144 h 146"/>
              <a:gd name="T70" fmla="*/ 104 w 199"/>
              <a:gd name="T71" fmla="*/ 142 h 146"/>
              <a:gd name="T72" fmla="*/ 108 w 199"/>
              <a:gd name="T73" fmla="*/ 133 h 146"/>
              <a:gd name="T74" fmla="*/ 114 w 199"/>
              <a:gd name="T75" fmla="*/ 128 h 146"/>
              <a:gd name="T76" fmla="*/ 114 w 199"/>
              <a:gd name="T77" fmla="*/ 128 h 146"/>
              <a:gd name="T78" fmla="*/ 117 w 199"/>
              <a:gd name="T79" fmla="*/ 126 h 146"/>
              <a:gd name="T80" fmla="*/ 115 w 199"/>
              <a:gd name="T81" fmla="*/ 126 h 146"/>
              <a:gd name="T82" fmla="*/ 116 w 199"/>
              <a:gd name="T83" fmla="*/ 124 h 146"/>
              <a:gd name="T84" fmla="*/ 120 w 199"/>
              <a:gd name="T85" fmla="*/ 118 h 146"/>
              <a:gd name="T86" fmla="*/ 128 w 199"/>
              <a:gd name="T87" fmla="*/ 106 h 146"/>
              <a:gd name="T88" fmla="*/ 136 w 199"/>
              <a:gd name="T89" fmla="*/ 104 h 146"/>
              <a:gd name="T90" fmla="*/ 143 w 199"/>
              <a:gd name="T91" fmla="*/ 91 h 146"/>
              <a:gd name="T92" fmla="*/ 151 w 199"/>
              <a:gd name="T93" fmla="*/ 88 h 146"/>
              <a:gd name="T94" fmla="*/ 160 w 199"/>
              <a:gd name="T95" fmla="*/ 77 h 146"/>
              <a:gd name="T96" fmla="*/ 166 w 199"/>
              <a:gd name="T97" fmla="*/ 72 h 146"/>
              <a:gd name="T98" fmla="*/ 174 w 199"/>
              <a:gd name="T99" fmla="*/ 70 h 146"/>
              <a:gd name="T100" fmla="*/ 183 w 199"/>
              <a:gd name="T101" fmla="*/ 74 h 146"/>
              <a:gd name="T102" fmla="*/ 186 w 199"/>
              <a:gd name="T103" fmla="*/ 67 h 146"/>
              <a:gd name="T104" fmla="*/ 195 w 199"/>
              <a:gd name="T105" fmla="*/ 67 h 146"/>
              <a:gd name="T106" fmla="*/ 196 w 199"/>
              <a:gd name="T107" fmla="*/ 65 h 146"/>
              <a:gd name="T108" fmla="*/ 199 w 199"/>
              <a:gd name="T109" fmla="*/ 62 h 146"/>
              <a:gd name="T110" fmla="*/ 192 w 199"/>
              <a:gd name="T111" fmla="*/ 60 h 146"/>
              <a:gd name="T112" fmla="*/ 157 w 199"/>
              <a:gd name="T113" fmla="*/ 61 h 146"/>
              <a:gd name="T114" fmla="*/ 140 w 199"/>
              <a:gd name="T115" fmla="*/ 60 h 146"/>
              <a:gd name="T116" fmla="*/ 129 w 199"/>
              <a:gd name="T117" fmla="*/ 62 h 146"/>
              <a:gd name="T118" fmla="*/ 117 w 199"/>
              <a:gd name="T119" fmla="*/ 66 h 146"/>
              <a:gd name="T120" fmla="*/ 81 w 199"/>
              <a:gd name="T121" fmla="*/ 5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9" h="146">
                <a:moveTo>
                  <a:pt x="81" y="0"/>
                </a:moveTo>
                <a:cubicBezTo>
                  <a:pt x="79" y="0"/>
                  <a:pt x="79" y="0"/>
                  <a:pt x="79" y="0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19"/>
                  <a:pt x="75" y="22"/>
                  <a:pt x="74" y="24"/>
                </a:cubicBezTo>
                <a:cubicBezTo>
                  <a:pt x="74" y="26"/>
                  <a:pt x="74" y="27"/>
                  <a:pt x="74" y="29"/>
                </a:cubicBezTo>
                <a:cubicBezTo>
                  <a:pt x="74" y="30"/>
                  <a:pt x="74" y="31"/>
                  <a:pt x="74" y="33"/>
                </a:cubicBezTo>
                <a:cubicBezTo>
                  <a:pt x="74" y="41"/>
                  <a:pt x="74" y="41"/>
                  <a:pt x="74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53"/>
                  <a:pt x="69" y="53"/>
                  <a:pt x="69" y="53"/>
                </a:cubicBezTo>
                <a:cubicBezTo>
                  <a:pt x="65" y="57"/>
                  <a:pt x="65" y="57"/>
                  <a:pt x="65" y="57"/>
                </a:cubicBezTo>
                <a:cubicBezTo>
                  <a:pt x="59" y="64"/>
                  <a:pt x="59" y="64"/>
                  <a:pt x="59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49" y="71"/>
                  <a:pt x="49" y="71"/>
                  <a:pt x="49" y="71"/>
                </a:cubicBezTo>
                <a:cubicBezTo>
                  <a:pt x="47" y="74"/>
                  <a:pt x="47" y="74"/>
                  <a:pt x="47" y="74"/>
                </a:cubicBezTo>
                <a:cubicBezTo>
                  <a:pt x="46" y="75"/>
                  <a:pt x="45" y="75"/>
                  <a:pt x="44" y="75"/>
                </a:cubicBezTo>
                <a:cubicBezTo>
                  <a:pt x="43" y="74"/>
                  <a:pt x="43" y="74"/>
                  <a:pt x="43" y="74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0"/>
                  <a:pt x="29" y="83"/>
                  <a:pt x="23" y="85"/>
                </a:cubicBezTo>
                <a:cubicBezTo>
                  <a:pt x="20" y="85"/>
                  <a:pt x="20" y="86"/>
                  <a:pt x="20" y="87"/>
                </a:cubicBezTo>
                <a:cubicBezTo>
                  <a:pt x="21" y="89"/>
                  <a:pt x="20" y="91"/>
                  <a:pt x="18" y="92"/>
                </a:cubicBezTo>
                <a:cubicBezTo>
                  <a:pt x="13" y="95"/>
                  <a:pt x="5" y="100"/>
                  <a:pt x="4" y="100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105"/>
                  <a:pt x="4" y="105"/>
                  <a:pt x="4" y="105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2"/>
                  <a:pt x="1" y="114"/>
                  <a:pt x="1" y="115"/>
                </a:cubicBezTo>
                <a:cubicBezTo>
                  <a:pt x="1" y="117"/>
                  <a:pt x="0" y="120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1" y="129"/>
                  <a:pt x="1" y="129"/>
                  <a:pt x="1" y="129"/>
                </a:cubicBezTo>
                <a:cubicBezTo>
                  <a:pt x="2" y="131"/>
                  <a:pt x="2" y="131"/>
                  <a:pt x="2" y="131"/>
                </a:cubicBezTo>
                <a:cubicBezTo>
                  <a:pt x="3" y="132"/>
                  <a:pt x="4" y="132"/>
                  <a:pt x="5" y="133"/>
                </a:cubicBezTo>
                <a:cubicBezTo>
                  <a:pt x="6" y="134"/>
                  <a:pt x="7" y="135"/>
                  <a:pt x="9" y="137"/>
                </a:cubicBezTo>
                <a:cubicBezTo>
                  <a:pt x="9" y="138"/>
                  <a:pt x="10" y="138"/>
                  <a:pt x="11" y="138"/>
                </a:cubicBezTo>
                <a:cubicBezTo>
                  <a:pt x="11" y="138"/>
                  <a:pt x="11" y="138"/>
                  <a:pt x="12" y="138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4" y="139"/>
                  <a:pt x="15" y="140"/>
                  <a:pt x="16" y="141"/>
                </a:cubicBezTo>
                <a:cubicBezTo>
                  <a:pt x="17" y="142"/>
                  <a:pt x="18" y="143"/>
                  <a:pt x="18" y="144"/>
                </a:cubicBezTo>
                <a:cubicBezTo>
                  <a:pt x="18" y="144"/>
                  <a:pt x="18" y="144"/>
                  <a:pt x="18" y="144"/>
                </a:cubicBezTo>
                <a:cubicBezTo>
                  <a:pt x="19" y="144"/>
                  <a:pt x="19" y="144"/>
                  <a:pt x="19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1" y="144"/>
                  <a:pt x="21" y="144"/>
                  <a:pt x="22" y="144"/>
                </a:cubicBezTo>
                <a:cubicBezTo>
                  <a:pt x="22" y="144"/>
                  <a:pt x="22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4" y="144"/>
                  <a:pt x="25" y="144"/>
                  <a:pt x="26" y="144"/>
                </a:cubicBezTo>
                <a:cubicBezTo>
                  <a:pt x="27" y="144"/>
                  <a:pt x="28" y="144"/>
                  <a:pt x="29" y="144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2" y="145"/>
                  <a:pt x="33" y="145"/>
                  <a:pt x="33" y="144"/>
                </a:cubicBezTo>
                <a:cubicBezTo>
                  <a:pt x="34" y="144"/>
                  <a:pt x="35" y="144"/>
                  <a:pt x="35" y="144"/>
                </a:cubicBezTo>
                <a:cubicBezTo>
                  <a:pt x="36" y="144"/>
                  <a:pt x="36" y="144"/>
                  <a:pt x="37" y="144"/>
                </a:cubicBezTo>
                <a:cubicBezTo>
                  <a:pt x="37" y="145"/>
                  <a:pt x="38" y="145"/>
                  <a:pt x="39" y="145"/>
                </a:cubicBezTo>
                <a:cubicBezTo>
                  <a:pt x="40" y="145"/>
                  <a:pt x="41" y="145"/>
                  <a:pt x="41" y="145"/>
                </a:cubicBezTo>
                <a:cubicBezTo>
                  <a:pt x="42" y="145"/>
                  <a:pt x="43" y="145"/>
                  <a:pt x="44" y="145"/>
                </a:cubicBezTo>
                <a:cubicBezTo>
                  <a:pt x="45" y="145"/>
                  <a:pt x="45" y="145"/>
                  <a:pt x="46" y="145"/>
                </a:cubicBezTo>
                <a:cubicBezTo>
                  <a:pt x="46" y="145"/>
                  <a:pt x="46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8" y="145"/>
                  <a:pt x="49" y="145"/>
                  <a:pt x="50" y="145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6" y="145"/>
                  <a:pt x="57" y="145"/>
                  <a:pt x="58" y="146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60" y="146"/>
                  <a:pt x="61" y="146"/>
                  <a:pt x="62" y="146"/>
                </a:cubicBezTo>
                <a:cubicBezTo>
                  <a:pt x="63" y="146"/>
                  <a:pt x="64" y="146"/>
                  <a:pt x="64" y="146"/>
                </a:cubicBezTo>
                <a:cubicBezTo>
                  <a:pt x="64" y="146"/>
                  <a:pt x="64" y="146"/>
                  <a:pt x="64" y="146"/>
                </a:cubicBezTo>
                <a:cubicBezTo>
                  <a:pt x="67" y="146"/>
                  <a:pt x="70" y="145"/>
                  <a:pt x="70" y="144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4" y="137"/>
                  <a:pt x="108" y="135"/>
                  <a:pt x="108" y="133"/>
                </a:cubicBezTo>
                <a:cubicBezTo>
                  <a:pt x="109" y="132"/>
                  <a:pt x="110" y="130"/>
                  <a:pt x="111" y="127"/>
                </a:cubicBezTo>
                <a:cubicBezTo>
                  <a:pt x="112" y="127"/>
                  <a:pt x="113" y="128"/>
                  <a:pt x="114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8" y="121"/>
                  <a:pt x="119" y="120"/>
                  <a:pt x="119" y="120"/>
                </a:cubicBezTo>
                <a:cubicBezTo>
                  <a:pt x="119" y="120"/>
                  <a:pt x="119" y="120"/>
                  <a:pt x="120" y="118"/>
                </a:cubicBezTo>
                <a:cubicBezTo>
                  <a:pt x="122" y="116"/>
                  <a:pt x="121" y="110"/>
                  <a:pt x="120" y="109"/>
                </a:cubicBezTo>
                <a:cubicBezTo>
                  <a:pt x="128" y="106"/>
                  <a:pt x="128" y="106"/>
                  <a:pt x="128" y="106"/>
                </a:cubicBezTo>
                <a:cubicBezTo>
                  <a:pt x="137" y="106"/>
                  <a:pt x="137" y="106"/>
                  <a:pt x="137" y="106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35" y="103"/>
                  <a:pt x="135" y="101"/>
                  <a:pt x="137" y="99"/>
                </a:cubicBezTo>
                <a:cubicBezTo>
                  <a:pt x="139" y="97"/>
                  <a:pt x="142" y="92"/>
                  <a:pt x="143" y="91"/>
                </a:cubicBezTo>
                <a:cubicBezTo>
                  <a:pt x="147" y="91"/>
                  <a:pt x="147" y="91"/>
                  <a:pt x="147" y="91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58" y="79"/>
                  <a:pt x="159" y="77"/>
                  <a:pt x="160" y="77"/>
                </a:cubicBezTo>
                <a:cubicBezTo>
                  <a:pt x="162" y="77"/>
                  <a:pt x="162" y="77"/>
                  <a:pt x="162" y="77"/>
                </a:cubicBezTo>
                <a:cubicBezTo>
                  <a:pt x="166" y="72"/>
                  <a:pt x="166" y="72"/>
                  <a:pt x="166" y="72"/>
                </a:cubicBezTo>
                <a:cubicBezTo>
                  <a:pt x="166" y="67"/>
                  <a:pt x="166" y="67"/>
                  <a:pt x="166" y="67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8" y="71"/>
                  <a:pt x="178" y="71"/>
                  <a:pt x="178" y="71"/>
                </a:cubicBezTo>
                <a:cubicBezTo>
                  <a:pt x="183" y="74"/>
                  <a:pt x="183" y="74"/>
                  <a:pt x="183" y="74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94" y="67"/>
                  <a:pt x="194" y="67"/>
                  <a:pt x="194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65"/>
                  <a:pt x="196" y="65"/>
                  <a:pt x="196" y="65"/>
                </a:cubicBezTo>
                <a:cubicBezTo>
                  <a:pt x="196" y="65"/>
                  <a:pt x="196" y="65"/>
                  <a:pt x="196" y="65"/>
                </a:cubicBezTo>
                <a:cubicBezTo>
                  <a:pt x="199" y="63"/>
                  <a:pt x="199" y="62"/>
                  <a:pt x="199" y="62"/>
                </a:cubicBezTo>
                <a:cubicBezTo>
                  <a:pt x="199" y="62"/>
                  <a:pt x="199" y="62"/>
                  <a:pt x="199" y="62"/>
                </a:cubicBezTo>
                <a:cubicBezTo>
                  <a:pt x="196" y="61"/>
                  <a:pt x="193" y="60"/>
                  <a:pt x="192" y="60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29" y="62"/>
                  <a:pt x="129" y="62"/>
                  <a:pt x="129" y="62"/>
                </a:cubicBezTo>
                <a:cubicBezTo>
                  <a:pt x="129" y="62"/>
                  <a:pt x="125" y="64"/>
                  <a:pt x="119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81" y="55"/>
                  <a:pt x="81" y="55"/>
                  <a:pt x="81" y="55"/>
                </a:cubicBezTo>
                <a:lnTo>
                  <a:pt x="8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337B8CA7-01EE-4F3E-A5A0-672375B73CAE}"/>
              </a:ext>
            </a:extLst>
          </p:cNvPr>
          <p:cNvSpPr>
            <a:spLocks/>
          </p:cNvSpPr>
          <p:nvPr/>
        </p:nvSpPr>
        <p:spPr bwMode="auto">
          <a:xfrm>
            <a:off x="8154988" y="3481389"/>
            <a:ext cx="544512" cy="384175"/>
          </a:xfrm>
          <a:custGeom>
            <a:avLst/>
            <a:gdLst>
              <a:gd name="T0" fmla="*/ 156 w 185"/>
              <a:gd name="T1" fmla="*/ 55 h 124"/>
              <a:gd name="T2" fmla="*/ 155 w 185"/>
              <a:gd name="T3" fmla="*/ 3 h 124"/>
              <a:gd name="T4" fmla="*/ 145 w 185"/>
              <a:gd name="T5" fmla="*/ 0 h 124"/>
              <a:gd name="T6" fmla="*/ 0 w 185"/>
              <a:gd name="T7" fmla="*/ 11 h 124"/>
              <a:gd name="T8" fmla="*/ 12 w 185"/>
              <a:gd name="T9" fmla="*/ 7 h 124"/>
              <a:gd name="T10" fmla="*/ 23 w 185"/>
              <a:gd name="T11" fmla="*/ 5 h 124"/>
              <a:gd name="T12" fmla="*/ 40 w 185"/>
              <a:gd name="T13" fmla="*/ 6 h 124"/>
              <a:gd name="T14" fmla="*/ 75 w 185"/>
              <a:gd name="T15" fmla="*/ 5 h 124"/>
              <a:gd name="T16" fmla="*/ 82 w 185"/>
              <a:gd name="T17" fmla="*/ 7 h 124"/>
              <a:gd name="T18" fmla="*/ 79 w 185"/>
              <a:gd name="T19" fmla="*/ 10 h 124"/>
              <a:gd name="T20" fmla="*/ 79 w 185"/>
              <a:gd name="T21" fmla="*/ 12 h 124"/>
              <a:gd name="T22" fmla="*/ 85 w 185"/>
              <a:gd name="T23" fmla="*/ 33 h 124"/>
              <a:gd name="T24" fmla="*/ 81 w 185"/>
              <a:gd name="T25" fmla="*/ 44 h 124"/>
              <a:gd name="T26" fmla="*/ 91 w 185"/>
              <a:gd name="T27" fmla="*/ 52 h 124"/>
              <a:gd name="T28" fmla="*/ 95 w 185"/>
              <a:gd name="T29" fmla="*/ 59 h 124"/>
              <a:gd name="T30" fmla="*/ 95 w 185"/>
              <a:gd name="T31" fmla="*/ 57 h 124"/>
              <a:gd name="T32" fmla="*/ 111 w 185"/>
              <a:gd name="T33" fmla="*/ 65 h 124"/>
              <a:gd name="T34" fmla="*/ 119 w 185"/>
              <a:gd name="T35" fmla="*/ 69 h 124"/>
              <a:gd name="T36" fmla="*/ 126 w 185"/>
              <a:gd name="T37" fmla="*/ 73 h 124"/>
              <a:gd name="T38" fmla="*/ 130 w 185"/>
              <a:gd name="T39" fmla="*/ 65 h 124"/>
              <a:gd name="T40" fmla="*/ 126 w 185"/>
              <a:gd name="T41" fmla="*/ 61 h 124"/>
              <a:gd name="T42" fmla="*/ 126 w 185"/>
              <a:gd name="T43" fmla="*/ 46 h 124"/>
              <a:gd name="T44" fmla="*/ 122 w 185"/>
              <a:gd name="T45" fmla="*/ 22 h 124"/>
              <a:gd name="T46" fmla="*/ 138 w 185"/>
              <a:gd name="T47" fmla="*/ 11 h 124"/>
              <a:gd name="T48" fmla="*/ 150 w 185"/>
              <a:gd name="T49" fmla="*/ 7 h 124"/>
              <a:gd name="T50" fmla="*/ 142 w 185"/>
              <a:gd name="T51" fmla="*/ 18 h 124"/>
              <a:gd name="T52" fmla="*/ 138 w 185"/>
              <a:gd name="T53" fmla="*/ 22 h 124"/>
              <a:gd name="T54" fmla="*/ 138 w 185"/>
              <a:gd name="T55" fmla="*/ 30 h 124"/>
              <a:gd name="T56" fmla="*/ 134 w 185"/>
              <a:gd name="T57" fmla="*/ 38 h 124"/>
              <a:gd name="T58" fmla="*/ 142 w 185"/>
              <a:gd name="T59" fmla="*/ 38 h 124"/>
              <a:gd name="T60" fmla="*/ 138 w 185"/>
              <a:gd name="T61" fmla="*/ 53 h 124"/>
              <a:gd name="T62" fmla="*/ 138 w 185"/>
              <a:gd name="T63" fmla="*/ 61 h 124"/>
              <a:gd name="T64" fmla="*/ 146 w 185"/>
              <a:gd name="T65" fmla="*/ 69 h 124"/>
              <a:gd name="T66" fmla="*/ 154 w 185"/>
              <a:gd name="T67" fmla="*/ 77 h 124"/>
              <a:gd name="T68" fmla="*/ 154 w 185"/>
              <a:gd name="T69" fmla="*/ 85 h 124"/>
              <a:gd name="T70" fmla="*/ 158 w 185"/>
              <a:gd name="T71" fmla="*/ 89 h 124"/>
              <a:gd name="T72" fmla="*/ 146 w 185"/>
              <a:gd name="T73" fmla="*/ 108 h 124"/>
              <a:gd name="T74" fmla="*/ 150 w 185"/>
              <a:gd name="T75" fmla="*/ 124 h 124"/>
              <a:gd name="T76" fmla="*/ 154 w 185"/>
              <a:gd name="T77" fmla="*/ 120 h 124"/>
              <a:gd name="T78" fmla="*/ 173 w 185"/>
              <a:gd name="T79" fmla="*/ 73 h 124"/>
              <a:gd name="T80" fmla="*/ 185 w 185"/>
              <a:gd name="T81" fmla="*/ 57 h 124"/>
              <a:gd name="T82" fmla="*/ 183 w 185"/>
              <a:gd name="T83" fmla="*/ 5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5" h="124">
                <a:moveTo>
                  <a:pt x="183" y="55"/>
                </a:moveTo>
                <a:cubicBezTo>
                  <a:pt x="156" y="55"/>
                  <a:pt x="156" y="55"/>
                  <a:pt x="156" y="55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3"/>
                  <a:pt x="155" y="3"/>
                  <a:pt x="155" y="3"/>
                </a:cubicBezTo>
                <a:cubicBezTo>
                  <a:pt x="155" y="3"/>
                  <a:pt x="155" y="3"/>
                  <a:pt x="155" y="3"/>
                </a:cubicBezTo>
                <a:cubicBezTo>
                  <a:pt x="150" y="3"/>
                  <a:pt x="146" y="0"/>
                  <a:pt x="1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8" y="9"/>
                  <a:pt x="12" y="7"/>
                  <a:pt x="12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32" y="6"/>
                  <a:pt x="32" y="6"/>
                  <a:pt x="32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62" y="3"/>
                  <a:pt x="62" y="3"/>
                  <a:pt x="62" y="3"/>
                </a:cubicBezTo>
                <a:cubicBezTo>
                  <a:pt x="75" y="5"/>
                  <a:pt x="75" y="5"/>
                  <a:pt x="75" y="5"/>
                </a:cubicBezTo>
                <a:cubicBezTo>
                  <a:pt x="76" y="5"/>
                  <a:pt x="79" y="6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8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2"/>
                  <a:pt x="79" y="12"/>
                  <a:pt x="79" y="12"/>
                </a:cubicBezTo>
                <a:cubicBezTo>
                  <a:pt x="79" y="27"/>
                  <a:pt x="79" y="27"/>
                  <a:pt x="79" y="27"/>
                </a:cubicBezTo>
                <a:cubicBezTo>
                  <a:pt x="85" y="33"/>
                  <a:pt x="85" y="33"/>
                  <a:pt x="85" y="33"/>
                </a:cubicBezTo>
                <a:cubicBezTo>
                  <a:pt x="85" y="39"/>
                  <a:pt x="85" y="39"/>
                  <a:pt x="85" y="39"/>
                </a:cubicBezTo>
                <a:cubicBezTo>
                  <a:pt x="81" y="44"/>
                  <a:pt x="81" y="44"/>
                  <a:pt x="81" y="44"/>
                </a:cubicBezTo>
                <a:cubicBezTo>
                  <a:pt x="85" y="48"/>
                  <a:pt x="85" y="48"/>
                  <a:pt x="85" y="48"/>
                </a:cubicBezTo>
                <a:cubicBezTo>
                  <a:pt x="91" y="52"/>
                  <a:pt x="91" y="52"/>
                  <a:pt x="91" y="52"/>
                </a:cubicBezTo>
                <a:cubicBezTo>
                  <a:pt x="95" y="57"/>
                  <a:pt x="95" y="57"/>
                  <a:pt x="95" y="57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57"/>
                  <a:pt x="95" y="57"/>
                  <a:pt x="95" y="57"/>
                </a:cubicBezTo>
                <a:cubicBezTo>
                  <a:pt x="99" y="61"/>
                  <a:pt x="99" y="61"/>
                  <a:pt x="99" y="61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46" y="3"/>
                  <a:pt x="146" y="3"/>
                  <a:pt x="146" y="3"/>
                </a:cubicBezTo>
                <a:cubicBezTo>
                  <a:pt x="150" y="7"/>
                  <a:pt x="150" y="7"/>
                  <a:pt x="150" y="7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22"/>
                  <a:pt x="138" y="22"/>
                  <a:pt x="138" y="22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42" y="50"/>
                  <a:pt x="142" y="50"/>
                  <a:pt x="142" y="50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54" y="81"/>
                  <a:pt x="154" y="81"/>
                  <a:pt x="154" y="81"/>
                </a:cubicBezTo>
                <a:cubicBezTo>
                  <a:pt x="154" y="85"/>
                  <a:pt x="154" y="85"/>
                  <a:pt x="154" y="85"/>
                </a:cubicBezTo>
                <a:cubicBezTo>
                  <a:pt x="158" y="85"/>
                  <a:pt x="158" y="85"/>
                  <a:pt x="158" y="85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46" y="108"/>
                  <a:pt x="146" y="108"/>
                  <a:pt x="146" y="108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150" y="124"/>
                  <a:pt x="150" y="124"/>
                  <a:pt x="150" y="124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4" y="120"/>
                  <a:pt x="154" y="120"/>
                  <a:pt x="154" y="120"/>
                </a:cubicBezTo>
                <a:cubicBezTo>
                  <a:pt x="173" y="81"/>
                  <a:pt x="173" y="81"/>
                  <a:pt x="173" y="81"/>
                </a:cubicBezTo>
                <a:cubicBezTo>
                  <a:pt x="173" y="73"/>
                  <a:pt x="173" y="73"/>
                  <a:pt x="173" y="73"/>
                </a:cubicBezTo>
                <a:cubicBezTo>
                  <a:pt x="177" y="65"/>
                  <a:pt x="177" y="65"/>
                  <a:pt x="177" y="65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83" y="54"/>
                  <a:pt x="183" y="54"/>
                  <a:pt x="183" y="54"/>
                </a:cubicBezTo>
                <a:cubicBezTo>
                  <a:pt x="183" y="54"/>
                  <a:pt x="183" y="54"/>
                  <a:pt x="183" y="54"/>
                </a:cubicBezTo>
                <a:lnTo>
                  <a:pt x="183" y="55"/>
                </a:lnTo>
                <a:close/>
              </a:path>
            </a:pathLst>
          </a:custGeom>
          <a:solidFill>
            <a:srgbClr val="0054A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1836EA88-BE0F-4297-80EE-FD6C359F3BB8}"/>
              </a:ext>
            </a:extLst>
          </p:cNvPr>
          <p:cNvSpPr>
            <a:spLocks/>
          </p:cNvSpPr>
          <p:nvPr/>
        </p:nvSpPr>
        <p:spPr bwMode="auto">
          <a:xfrm>
            <a:off x="8613775" y="3214688"/>
            <a:ext cx="203200" cy="436562"/>
          </a:xfrm>
          <a:custGeom>
            <a:avLst/>
            <a:gdLst>
              <a:gd name="T0" fmla="*/ 57 w 69"/>
              <a:gd name="T1" fmla="*/ 18 h 140"/>
              <a:gd name="T2" fmla="*/ 47 w 69"/>
              <a:gd name="T3" fmla="*/ 9 h 140"/>
              <a:gd name="T4" fmla="*/ 36 w 69"/>
              <a:gd name="T5" fmla="*/ 0 h 140"/>
              <a:gd name="T6" fmla="*/ 32 w 69"/>
              <a:gd name="T7" fmla="*/ 0 h 140"/>
              <a:gd name="T8" fmla="*/ 31 w 69"/>
              <a:gd name="T9" fmla="*/ 1 h 140"/>
              <a:gd name="T10" fmla="*/ 32 w 69"/>
              <a:gd name="T11" fmla="*/ 1 h 140"/>
              <a:gd name="T12" fmla="*/ 23 w 69"/>
              <a:gd name="T13" fmla="*/ 4 h 140"/>
              <a:gd name="T14" fmla="*/ 23 w 69"/>
              <a:gd name="T15" fmla="*/ 15 h 140"/>
              <a:gd name="T16" fmla="*/ 17 w 69"/>
              <a:gd name="T17" fmla="*/ 24 h 140"/>
              <a:gd name="T18" fmla="*/ 15 w 69"/>
              <a:gd name="T19" fmla="*/ 30 h 140"/>
              <a:gd name="T20" fmla="*/ 14 w 69"/>
              <a:gd name="T21" fmla="*/ 33 h 140"/>
              <a:gd name="T22" fmla="*/ 14 w 69"/>
              <a:gd name="T23" fmla="*/ 33 h 140"/>
              <a:gd name="T24" fmla="*/ 13 w 69"/>
              <a:gd name="T25" fmla="*/ 35 h 140"/>
              <a:gd name="T26" fmla="*/ 16 w 69"/>
              <a:gd name="T27" fmla="*/ 34 h 140"/>
              <a:gd name="T28" fmla="*/ 16 w 69"/>
              <a:gd name="T29" fmla="*/ 34 h 140"/>
              <a:gd name="T30" fmla="*/ 23 w 69"/>
              <a:gd name="T31" fmla="*/ 47 h 140"/>
              <a:gd name="T32" fmla="*/ 23 w 69"/>
              <a:gd name="T33" fmla="*/ 62 h 140"/>
              <a:gd name="T34" fmla="*/ 19 w 69"/>
              <a:gd name="T35" fmla="*/ 68 h 140"/>
              <a:gd name="T36" fmla="*/ 19 w 69"/>
              <a:gd name="T37" fmla="*/ 73 h 140"/>
              <a:gd name="T38" fmla="*/ 19 w 69"/>
              <a:gd name="T39" fmla="*/ 73 h 140"/>
              <a:gd name="T40" fmla="*/ 6 w 69"/>
              <a:gd name="T41" fmla="*/ 85 h 140"/>
              <a:gd name="T42" fmla="*/ 0 w 69"/>
              <a:gd name="T43" fmla="*/ 88 h 140"/>
              <a:gd name="T44" fmla="*/ 0 w 69"/>
              <a:gd name="T45" fmla="*/ 140 h 140"/>
              <a:gd name="T46" fmla="*/ 27 w 69"/>
              <a:gd name="T47" fmla="*/ 140 h 140"/>
              <a:gd name="T48" fmla="*/ 27 w 69"/>
              <a:gd name="T49" fmla="*/ 139 h 140"/>
              <a:gd name="T50" fmla="*/ 27 w 69"/>
              <a:gd name="T51" fmla="*/ 139 h 140"/>
              <a:gd name="T52" fmla="*/ 5 w 69"/>
              <a:gd name="T53" fmla="*/ 96 h 140"/>
              <a:gd name="T54" fmla="*/ 5 w 69"/>
              <a:gd name="T55" fmla="*/ 88 h 140"/>
              <a:gd name="T56" fmla="*/ 17 w 69"/>
              <a:gd name="T57" fmla="*/ 99 h 140"/>
              <a:gd name="T58" fmla="*/ 21 w 69"/>
              <a:gd name="T59" fmla="*/ 103 h 140"/>
              <a:gd name="T60" fmla="*/ 25 w 69"/>
              <a:gd name="T61" fmla="*/ 107 h 140"/>
              <a:gd name="T62" fmla="*/ 33 w 69"/>
              <a:gd name="T63" fmla="*/ 107 h 140"/>
              <a:gd name="T64" fmla="*/ 33 w 69"/>
              <a:gd name="T65" fmla="*/ 115 h 140"/>
              <a:gd name="T66" fmla="*/ 33 w 69"/>
              <a:gd name="T67" fmla="*/ 119 h 140"/>
              <a:gd name="T68" fmla="*/ 52 w 69"/>
              <a:gd name="T69" fmla="*/ 92 h 140"/>
              <a:gd name="T70" fmla="*/ 52 w 69"/>
              <a:gd name="T71" fmla="*/ 88 h 140"/>
              <a:gd name="T72" fmla="*/ 56 w 69"/>
              <a:gd name="T73" fmla="*/ 88 h 140"/>
              <a:gd name="T74" fmla="*/ 60 w 69"/>
              <a:gd name="T75" fmla="*/ 84 h 140"/>
              <a:gd name="T76" fmla="*/ 60 w 69"/>
              <a:gd name="T77" fmla="*/ 72 h 140"/>
              <a:gd name="T78" fmla="*/ 64 w 69"/>
              <a:gd name="T79" fmla="*/ 68 h 140"/>
              <a:gd name="T80" fmla="*/ 68 w 69"/>
              <a:gd name="T81" fmla="*/ 68 h 140"/>
              <a:gd name="T82" fmla="*/ 68 w 69"/>
              <a:gd name="T83" fmla="*/ 57 h 140"/>
              <a:gd name="T84" fmla="*/ 68 w 69"/>
              <a:gd name="T85" fmla="*/ 53 h 140"/>
              <a:gd name="T86" fmla="*/ 64 w 69"/>
              <a:gd name="T87" fmla="*/ 49 h 140"/>
              <a:gd name="T88" fmla="*/ 60 w 69"/>
              <a:gd name="T89" fmla="*/ 45 h 140"/>
              <a:gd name="T90" fmla="*/ 60 w 69"/>
              <a:gd name="T91" fmla="*/ 41 h 140"/>
              <a:gd name="T92" fmla="*/ 69 w 69"/>
              <a:gd name="T93" fmla="*/ 26 h 140"/>
              <a:gd name="T94" fmla="*/ 63 w 69"/>
              <a:gd name="T95" fmla="*/ 18 h 140"/>
              <a:gd name="T96" fmla="*/ 57 w 69"/>
              <a:gd name="T97" fmla="*/ 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9" h="140">
                <a:moveTo>
                  <a:pt x="57" y="18"/>
                </a:moveTo>
                <a:cubicBezTo>
                  <a:pt x="47" y="9"/>
                  <a:pt x="47" y="9"/>
                  <a:pt x="47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1" y="0"/>
                  <a:pt x="31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15"/>
                  <a:pt x="23" y="15"/>
                  <a:pt x="23" y="15"/>
                </a:cubicBezTo>
                <a:cubicBezTo>
                  <a:pt x="17" y="24"/>
                  <a:pt x="17" y="24"/>
                  <a:pt x="17" y="24"/>
                </a:cubicBezTo>
                <a:cubicBezTo>
                  <a:pt x="15" y="30"/>
                  <a:pt x="15" y="30"/>
                  <a:pt x="15" y="30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62"/>
                  <a:pt x="23" y="62"/>
                  <a:pt x="23" y="62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3"/>
                  <a:pt x="19" y="73"/>
                  <a:pt x="19" y="73"/>
                </a:cubicBezTo>
                <a:cubicBezTo>
                  <a:pt x="17" y="74"/>
                  <a:pt x="12" y="79"/>
                  <a:pt x="6" y="85"/>
                </a:cubicBezTo>
                <a:cubicBezTo>
                  <a:pt x="5" y="87"/>
                  <a:pt x="3" y="88"/>
                  <a:pt x="0" y="88"/>
                </a:cubicBezTo>
                <a:cubicBezTo>
                  <a:pt x="0" y="140"/>
                  <a:pt x="0" y="140"/>
                  <a:pt x="0" y="140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88"/>
                  <a:pt x="5" y="88"/>
                  <a:pt x="5" y="88"/>
                </a:cubicBezTo>
                <a:cubicBezTo>
                  <a:pt x="17" y="99"/>
                  <a:pt x="17" y="99"/>
                  <a:pt x="17" y="99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88"/>
                  <a:pt x="52" y="88"/>
                  <a:pt x="52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0" y="84"/>
                  <a:pt x="60" y="84"/>
                  <a:pt x="60" y="84"/>
                </a:cubicBezTo>
                <a:cubicBezTo>
                  <a:pt x="60" y="72"/>
                  <a:pt x="60" y="72"/>
                  <a:pt x="60" y="72"/>
                </a:cubicBezTo>
                <a:cubicBezTo>
                  <a:pt x="64" y="68"/>
                  <a:pt x="64" y="68"/>
                  <a:pt x="64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3"/>
                  <a:pt x="68" y="53"/>
                  <a:pt x="68" y="53"/>
                </a:cubicBezTo>
                <a:cubicBezTo>
                  <a:pt x="64" y="49"/>
                  <a:pt x="64" y="49"/>
                  <a:pt x="64" y="49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1"/>
                  <a:pt x="60" y="41"/>
                  <a:pt x="60" y="41"/>
                </a:cubicBezTo>
                <a:cubicBezTo>
                  <a:pt x="69" y="26"/>
                  <a:pt x="69" y="26"/>
                  <a:pt x="69" y="26"/>
                </a:cubicBezTo>
                <a:cubicBezTo>
                  <a:pt x="63" y="18"/>
                  <a:pt x="63" y="18"/>
                  <a:pt x="63" y="18"/>
                </a:cubicBezTo>
                <a:lnTo>
                  <a:pt x="57" y="1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4" name="Freeform 32">
            <a:extLst>
              <a:ext uri="{FF2B5EF4-FFF2-40B4-BE49-F238E27FC236}">
                <a16:creationId xmlns:a16="http://schemas.microsoft.com/office/drawing/2014/main" id="{50C67E1C-A2D8-48DB-B175-D9D78FF05DEE}"/>
              </a:ext>
            </a:extLst>
          </p:cNvPr>
          <p:cNvSpPr>
            <a:spLocks/>
          </p:cNvSpPr>
          <p:nvPr/>
        </p:nvSpPr>
        <p:spPr bwMode="auto">
          <a:xfrm>
            <a:off x="6902451" y="3829050"/>
            <a:ext cx="989013" cy="242888"/>
          </a:xfrm>
          <a:custGeom>
            <a:avLst/>
            <a:gdLst>
              <a:gd name="T0" fmla="*/ 302 w 336"/>
              <a:gd name="T1" fmla="*/ 0 h 78"/>
              <a:gd name="T2" fmla="*/ 94 w 336"/>
              <a:gd name="T3" fmla="*/ 0 h 78"/>
              <a:gd name="T4" fmla="*/ 94 w 336"/>
              <a:gd name="T5" fmla="*/ 13 h 78"/>
              <a:gd name="T6" fmla="*/ 38 w 336"/>
              <a:gd name="T7" fmla="*/ 13 h 78"/>
              <a:gd name="T8" fmla="*/ 38 w 336"/>
              <a:gd name="T9" fmla="*/ 12 h 78"/>
              <a:gd name="T10" fmla="*/ 38 w 336"/>
              <a:gd name="T11" fmla="*/ 12 h 78"/>
              <a:gd name="T12" fmla="*/ 33 w 336"/>
              <a:gd name="T13" fmla="*/ 21 h 78"/>
              <a:gd name="T14" fmla="*/ 33 w 336"/>
              <a:gd name="T15" fmla="*/ 21 h 78"/>
              <a:gd name="T16" fmla="*/ 33 w 336"/>
              <a:gd name="T17" fmla="*/ 21 h 78"/>
              <a:gd name="T18" fmla="*/ 30 w 336"/>
              <a:gd name="T19" fmla="*/ 24 h 78"/>
              <a:gd name="T20" fmla="*/ 29 w 336"/>
              <a:gd name="T21" fmla="*/ 26 h 78"/>
              <a:gd name="T22" fmla="*/ 26 w 336"/>
              <a:gd name="T23" fmla="*/ 28 h 78"/>
              <a:gd name="T24" fmla="*/ 26 w 336"/>
              <a:gd name="T25" fmla="*/ 29 h 78"/>
              <a:gd name="T26" fmla="*/ 26 w 336"/>
              <a:gd name="T27" fmla="*/ 33 h 78"/>
              <a:gd name="T28" fmla="*/ 24 w 336"/>
              <a:gd name="T29" fmla="*/ 37 h 78"/>
              <a:gd name="T30" fmla="*/ 23 w 336"/>
              <a:gd name="T31" fmla="*/ 39 h 78"/>
              <a:gd name="T32" fmla="*/ 23 w 336"/>
              <a:gd name="T33" fmla="*/ 40 h 78"/>
              <a:gd name="T34" fmla="*/ 23 w 336"/>
              <a:gd name="T35" fmla="*/ 42 h 78"/>
              <a:gd name="T36" fmla="*/ 23 w 336"/>
              <a:gd name="T37" fmla="*/ 44 h 78"/>
              <a:gd name="T38" fmla="*/ 20 w 336"/>
              <a:gd name="T39" fmla="*/ 44 h 78"/>
              <a:gd name="T40" fmla="*/ 22 w 336"/>
              <a:gd name="T41" fmla="*/ 46 h 78"/>
              <a:gd name="T42" fmla="*/ 17 w 336"/>
              <a:gd name="T43" fmla="*/ 50 h 78"/>
              <a:gd name="T44" fmla="*/ 14 w 336"/>
              <a:gd name="T45" fmla="*/ 58 h 78"/>
              <a:gd name="T46" fmla="*/ 6 w 336"/>
              <a:gd name="T47" fmla="*/ 64 h 78"/>
              <a:gd name="T48" fmla="*/ 6 w 336"/>
              <a:gd name="T49" fmla="*/ 70 h 78"/>
              <a:gd name="T50" fmla="*/ 2 w 336"/>
              <a:gd name="T51" fmla="*/ 74 h 78"/>
              <a:gd name="T52" fmla="*/ 0 w 336"/>
              <a:gd name="T53" fmla="*/ 78 h 78"/>
              <a:gd name="T54" fmla="*/ 0 w 336"/>
              <a:gd name="T55" fmla="*/ 78 h 78"/>
              <a:gd name="T56" fmla="*/ 94 w 336"/>
              <a:gd name="T57" fmla="*/ 78 h 78"/>
              <a:gd name="T58" fmla="*/ 189 w 336"/>
              <a:gd name="T59" fmla="*/ 78 h 78"/>
              <a:gd name="T60" fmla="*/ 230 w 336"/>
              <a:gd name="T61" fmla="*/ 78 h 78"/>
              <a:gd name="T62" fmla="*/ 230 w 336"/>
              <a:gd name="T63" fmla="*/ 78 h 78"/>
              <a:gd name="T64" fmla="*/ 230 w 336"/>
              <a:gd name="T65" fmla="*/ 75 h 78"/>
              <a:gd name="T66" fmla="*/ 230 w 336"/>
              <a:gd name="T67" fmla="*/ 73 h 78"/>
              <a:gd name="T68" fmla="*/ 231 w 336"/>
              <a:gd name="T69" fmla="*/ 72 h 78"/>
              <a:gd name="T70" fmla="*/ 233 w 336"/>
              <a:gd name="T71" fmla="*/ 70 h 78"/>
              <a:gd name="T72" fmla="*/ 233 w 336"/>
              <a:gd name="T73" fmla="*/ 70 h 78"/>
              <a:gd name="T74" fmla="*/ 237 w 336"/>
              <a:gd name="T75" fmla="*/ 65 h 78"/>
              <a:gd name="T76" fmla="*/ 245 w 336"/>
              <a:gd name="T77" fmla="*/ 61 h 78"/>
              <a:gd name="T78" fmla="*/ 249 w 336"/>
              <a:gd name="T79" fmla="*/ 58 h 78"/>
              <a:gd name="T80" fmla="*/ 257 w 336"/>
              <a:gd name="T81" fmla="*/ 58 h 78"/>
              <a:gd name="T82" fmla="*/ 261 w 336"/>
              <a:gd name="T83" fmla="*/ 52 h 78"/>
              <a:gd name="T84" fmla="*/ 269 w 336"/>
              <a:gd name="T85" fmla="*/ 48 h 78"/>
              <a:gd name="T86" fmla="*/ 272 w 336"/>
              <a:gd name="T87" fmla="*/ 48 h 78"/>
              <a:gd name="T88" fmla="*/ 276 w 336"/>
              <a:gd name="T89" fmla="*/ 45 h 78"/>
              <a:gd name="T90" fmla="*/ 280 w 336"/>
              <a:gd name="T91" fmla="*/ 45 h 78"/>
              <a:gd name="T92" fmla="*/ 280 w 336"/>
              <a:gd name="T93" fmla="*/ 41 h 78"/>
              <a:gd name="T94" fmla="*/ 296 w 336"/>
              <a:gd name="T95" fmla="*/ 34 h 78"/>
              <a:gd name="T96" fmla="*/ 314 w 336"/>
              <a:gd name="T97" fmla="*/ 34 h 78"/>
              <a:gd name="T98" fmla="*/ 324 w 336"/>
              <a:gd name="T99" fmla="*/ 29 h 78"/>
              <a:gd name="T100" fmla="*/ 324 w 336"/>
              <a:gd name="T101" fmla="*/ 28 h 78"/>
              <a:gd name="T102" fmla="*/ 325 w 336"/>
              <a:gd name="T103" fmla="*/ 25 h 78"/>
              <a:gd name="T104" fmla="*/ 327 w 336"/>
              <a:gd name="T105" fmla="*/ 22 h 78"/>
              <a:gd name="T106" fmla="*/ 333 w 336"/>
              <a:gd name="T107" fmla="*/ 22 h 78"/>
              <a:gd name="T108" fmla="*/ 336 w 336"/>
              <a:gd name="T109" fmla="*/ 15 h 78"/>
              <a:gd name="T110" fmla="*/ 336 w 336"/>
              <a:gd name="T111" fmla="*/ 0 h 78"/>
              <a:gd name="T112" fmla="*/ 336 w 336"/>
              <a:gd name="T113" fmla="*/ 0 h 78"/>
              <a:gd name="T114" fmla="*/ 336 w 336"/>
              <a:gd name="T115" fmla="*/ 0 h 78"/>
              <a:gd name="T116" fmla="*/ 303 w 336"/>
              <a:gd name="T117" fmla="*/ 0 h 78"/>
              <a:gd name="T118" fmla="*/ 303 w 336"/>
              <a:gd name="T119" fmla="*/ 0 h 78"/>
              <a:gd name="T120" fmla="*/ 302 w 336"/>
              <a:gd name="T12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6" h="78">
                <a:moveTo>
                  <a:pt x="302" y="0"/>
                </a:moveTo>
                <a:cubicBezTo>
                  <a:pt x="94" y="0"/>
                  <a:pt x="94" y="0"/>
                  <a:pt x="94" y="0"/>
                </a:cubicBezTo>
                <a:cubicBezTo>
                  <a:pt x="94" y="13"/>
                  <a:pt x="94" y="13"/>
                  <a:pt x="94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2"/>
                  <a:pt x="31" y="23"/>
                  <a:pt x="30" y="24"/>
                </a:cubicBezTo>
                <a:cubicBezTo>
                  <a:pt x="29" y="26"/>
                  <a:pt x="29" y="26"/>
                  <a:pt x="29" y="26"/>
                </a:cubicBezTo>
                <a:cubicBezTo>
                  <a:pt x="28" y="27"/>
                  <a:pt x="26" y="28"/>
                  <a:pt x="26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4" y="37"/>
                  <a:pt x="24" y="37"/>
                  <a:pt x="24" y="37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1"/>
                  <a:pt x="23" y="42"/>
                </a:cubicBezTo>
                <a:cubicBezTo>
                  <a:pt x="23" y="43"/>
                  <a:pt x="23" y="43"/>
                  <a:pt x="23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6"/>
                  <a:pt x="22" y="46"/>
                  <a:pt x="22" y="46"/>
                </a:cubicBezTo>
                <a:cubicBezTo>
                  <a:pt x="17" y="50"/>
                  <a:pt x="17" y="50"/>
                  <a:pt x="17" y="50"/>
                </a:cubicBezTo>
                <a:cubicBezTo>
                  <a:pt x="14" y="58"/>
                  <a:pt x="14" y="58"/>
                  <a:pt x="14" y="58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70"/>
                  <a:pt x="6" y="70"/>
                  <a:pt x="6" y="70"/>
                </a:cubicBezTo>
                <a:cubicBezTo>
                  <a:pt x="2" y="74"/>
                  <a:pt x="2" y="74"/>
                  <a:pt x="2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94" y="78"/>
                  <a:pt x="94" y="78"/>
                  <a:pt x="94" y="78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230" y="78"/>
                  <a:pt x="230" y="78"/>
                  <a:pt x="230" y="78"/>
                </a:cubicBezTo>
                <a:cubicBezTo>
                  <a:pt x="230" y="78"/>
                  <a:pt x="230" y="78"/>
                  <a:pt x="230" y="78"/>
                </a:cubicBezTo>
                <a:cubicBezTo>
                  <a:pt x="230" y="75"/>
                  <a:pt x="230" y="75"/>
                  <a:pt x="230" y="75"/>
                </a:cubicBezTo>
                <a:cubicBezTo>
                  <a:pt x="230" y="74"/>
                  <a:pt x="230" y="73"/>
                  <a:pt x="230" y="73"/>
                </a:cubicBezTo>
                <a:cubicBezTo>
                  <a:pt x="230" y="73"/>
                  <a:pt x="230" y="73"/>
                  <a:pt x="231" y="72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34" y="68"/>
                  <a:pt x="235" y="65"/>
                  <a:pt x="237" y="65"/>
                </a:cubicBezTo>
                <a:cubicBezTo>
                  <a:pt x="239" y="65"/>
                  <a:pt x="245" y="61"/>
                  <a:pt x="245" y="61"/>
                </a:cubicBezTo>
                <a:cubicBezTo>
                  <a:pt x="249" y="58"/>
                  <a:pt x="249" y="58"/>
                  <a:pt x="249" y="58"/>
                </a:cubicBezTo>
                <a:cubicBezTo>
                  <a:pt x="257" y="58"/>
                  <a:pt x="257" y="58"/>
                  <a:pt x="257" y="58"/>
                </a:cubicBezTo>
                <a:cubicBezTo>
                  <a:pt x="261" y="52"/>
                  <a:pt x="261" y="52"/>
                  <a:pt x="261" y="52"/>
                </a:cubicBezTo>
                <a:cubicBezTo>
                  <a:pt x="269" y="48"/>
                  <a:pt x="269" y="48"/>
                  <a:pt x="269" y="48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5"/>
                  <a:pt x="276" y="45"/>
                  <a:pt x="276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0" y="41"/>
                  <a:pt x="280" y="41"/>
                  <a:pt x="280" y="41"/>
                </a:cubicBezTo>
                <a:cubicBezTo>
                  <a:pt x="296" y="34"/>
                  <a:pt x="296" y="34"/>
                  <a:pt x="296" y="34"/>
                </a:cubicBezTo>
                <a:cubicBezTo>
                  <a:pt x="314" y="34"/>
                  <a:pt x="314" y="34"/>
                  <a:pt x="314" y="34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324" y="28"/>
                  <a:pt x="324" y="28"/>
                  <a:pt x="324" y="28"/>
                </a:cubicBezTo>
                <a:cubicBezTo>
                  <a:pt x="324" y="27"/>
                  <a:pt x="324" y="26"/>
                  <a:pt x="325" y="25"/>
                </a:cubicBezTo>
                <a:cubicBezTo>
                  <a:pt x="327" y="22"/>
                  <a:pt x="327" y="22"/>
                  <a:pt x="327" y="22"/>
                </a:cubicBezTo>
                <a:cubicBezTo>
                  <a:pt x="333" y="22"/>
                  <a:pt x="333" y="22"/>
                  <a:pt x="333" y="22"/>
                </a:cubicBezTo>
                <a:cubicBezTo>
                  <a:pt x="336" y="15"/>
                  <a:pt x="336" y="15"/>
                  <a:pt x="336" y="15"/>
                </a:cubicBezTo>
                <a:cubicBezTo>
                  <a:pt x="336" y="0"/>
                  <a:pt x="336" y="0"/>
                  <a:pt x="336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03" y="0"/>
                  <a:pt x="303" y="0"/>
                  <a:pt x="303" y="0"/>
                </a:cubicBezTo>
                <a:lnTo>
                  <a:pt x="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5" name="Freeform 33">
            <a:extLst>
              <a:ext uri="{FF2B5EF4-FFF2-40B4-BE49-F238E27FC236}">
                <a16:creationId xmlns:a16="http://schemas.microsoft.com/office/drawing/2014/main" id="{E619B5FC-659C-4144-9139-B7A0F17F9476}"/>
              </a:ext>
            </a:extLst>
          </p:cNvPr>
          <p:cNvSpPr>
            <a:spLocks/>
          </p:cNvSpPr>
          <p:nvPr/>
        </p:nvSpPr>
        <p:spPr bwMode="auto">
          <a:xfrm>
            <a:off x="5600700" y="3268663"/>
            <a:ext cx="839788" cy="450850"/>
          </a:xfrm>
          <a:custGeom>
            <a:avLst/>
            <a:gdLst>
              <a:gd name="T0" fmla="*/ 285 w 285"/>
              <a:gd name="T1" fmla="*/ 144 h 145"/>
              <a:gd name="T2" fmla="*/ 285 w 285"/>
              <a:gd name="T3" fmla="*/ 54 h 145"/>
              <a:gd name="T4" fmla="*/ 285 w 285"/>
              <a:gd name="T5" fmla="*/ 53 h 145"/>
              <a:gd name="T6" fmla="*/ 282 w 285"/>
              <a:gd name="T7" fmla="*/ 50 h 145"/>
              <a:gd name="T8" fmla="*/ 273 w 285"/>
              <a:gd name="T9" fmla="*/ 42 h 145"/>
              <a:gd name="T10" fmla="*/ 273 w 285"/>
              <a:gd name="T11" fmla="*/ 35 h 145"/>
              <a:gd name="T12" fmla="*/ 270 w 285"/>
              <a:gd name="T13" fmla="*/ 35 h 145"/>
              <a:gd name="T14" fmla="*/ 269 w 285"/>
              <a:gd name="T15" fmla="*/ 16 h 145"/>
              <a:gd name="T16" fmla="*/ 269 w 285"/>
              <a:gd name="T17" fmla="*/ 15 h 145"/>
              <a:gd name="T18" fmla="*/ 269 w 285"/>
              <a:gd name="T19" fmla="*/ 15 h 145"/>
              <a:gd name="T20" fmla="*/ 269 w 285"/>
              <a:gd name="T21" fmla="*/ 15 h 145"/>
              <a:gd name="T22" fmla="*/ 269 w 285"/>
              <a:gd name="T23" fmla="*/ 15 h 145"/>
              <a:gd name="T24" fmla="*/ 265 w 285"/>
              <a:gd name="T25" fmla="*/ 13 h 145"/>
              <a:gd name="T26" fmla="*/ 261 w 285"/>
              <a:gd name="T27" fmla="*/ 13 h 145"/>
              <a:gd name="T28" fmla="*/ 256 w 285"/>
              <a:gd name="T29" fmla="*/ 13 h 145"/>
              <a:gd name="T30" fmla="*/ 256 w 285"/>
              <a:gd name="T31" fmla="*/ 7 h 145"/>
              <a:gd name="T32" fmla="*/ 251 w 285"/>
              <a:gd name="T33" fmla="*/ 0 h 145"/>
              <a:gd name="T34" fmla="*/ 251 w 285"/>
              <a:gd name="T35" fmla="*/ 0 h 145"/>
              <a:gd name="T36" fmla="*/ 1 w 285"/>
              <a:gd name="T37" fmla="*/ 0 h 145"/>
              <a:gd name="T38" fmla="*/ 0 w 285"/>
              <a:gd name="T39" fmla="*/ 0 h 145"/>
              <a:gd name="T40" fmla="*/ 0 w 285"/>
              <a:gd name="T41" fmla="*/ 1 h 145"/>
              <a:gd name="T42" fmla="*/ 0 w 285"/>
              <a:gd name="T43" fmla="*/ 145 h 145"/>
              <a:gd name="T44" fmla="*/ 1 w 285"/>
              <a:gd name="T45" fmla="*/ 145 h 145"/>
              <a:gd name="T46" fmla="*/ 285 w 285"/>
              <a:gd name="T47" fmla="*/ 145 h 145"/>
              <a:gd name="T48" fmla="*/ 285 w 285"/>
              <a:gd name="T49" fmla="*/ 145 h 145"/>
              <a:gd name="T50" fmla="*/ 285 w 285"/>
              <a:gd name="T51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5" h="145">
                <a:moveTo>
                  <a:pt x="285" y="144"/>
                </a:moveTo>
                <a:cubicBezTo>
                  <a:pt x="285" y="54"/>
                  <a:pt x="285" y="54"/>
                  <a:pt x="285" y="54"/>
                </a:cubicBezTo>
                <a:cubicBezTo>
                  <a:pt x="285" y="53"/>
                  <a:pt x="285" y="53"/>
                  <a:pt x="285" y="53"/>
                </a:cubicBezTo>
                <a:cubicBezTo>
                  <a:pt x="284" y="53"/>
                  <a:pt x="283" y="52"/>
                  <a:pt x="282" y="50"/>
                </a:cubicBezTo>
                <a:cubicBezTo>
                  <a:pt x="273" y="42"/>
                  <a:pt x="273" y="42"/>
                  <a:pt x="273" y="42"/>
                </a:cubicBezTo>
                <a:cubicBezTo>
                  <a:pt x="273" y="35"/>
                  <a:pt x="273" y="35"/>
                  <a:pt x="273" y="35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5"/>
                  <a:pt x="269" y="15"/>
                  <a:pt x="269" y="15"/>
                </a:cubicBezTo>
                <a:cubicBezTo>
                  <a:pt x="269" y="15"/>
                  <a:pt x="269" y="15"/>
                  <a:pt x="269" y="15"/>
                </a:cubicBezTo>
                <a:cubicBezTo>
                  <a:pt x="269" y="15"/>
                  <a:pt x="269" y="15"/>
                  <a:pt x="269" y="15"/>
                </a:cubicBezTo>
                <a:cubicBezTo>
                  <a:pt x="269" y="15"/>
                  <a:pt x="269" y="15"/>
                  <a:pt x="269" y="15"/>
                </a:cubicBezTo>
                <a:cubicBezTo>
                  <a:pt x="268" y="14"/>
                  <a:pt x="267" y="13"/>
                  <a:pt x="265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56" y="13"/>
                  <a:pt x="256" y="13"/>
                  <a:pt x="256" y="13"/>
                </a:cubicBezTo>
                <a:cubicBezTo>
                  <a:pt x="256" y="7"/>
                  <a:pt x="256" y="7"/>
                  <a:pt x="256" y="7"/>
                </a:cubicBez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45"/>
                  <a:pt x="0" y="145"/>
                  <a:pt x="0" y="145"/>
                </a:cubicBezTo>
                <a:cubicBezTo>
                  <a:pt x="1" y="145"/>
                  <a:pt x="1" y="145"/>
                  <a:pt x="1" y="145"/>
                </a:cubicBezTo>
                <a:cubicBezTo>
                  <a:pt x="285" y="145"/>
                  <a:pt x="285" y="145"/>
                  <a:pt x="285" y="145"/>
                </a:cubicBezTo>
                <a:cubicBezTo>
                  <a:pt x="285" y="145"/>
                  <a:pt x="285" y="145"/>
                  <a:pt x="285" y="145"/>
                </a:cubicBezTo>
                <a:lnTo>
                  <a:pt x="285" y="14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6A12A801-FE80-4182-B45D-953B17BD7699}"/>
              </a:ext>
            </a:extLst>
          </p:cNvPr>
          <p:cNvSpPr>
            <a:spLocks/>
          </p:cNvSpPr>
          <p:nvPr/>
        </p:nvSpPr>
        <p:spPr bwMode="auto">
          <a:xfrm>
            <a:off x="7013576" y="3536950"/>
            <a:ext cx="849313" cy="331788"/>
          </a:xfrm>
          <a:custGeom>
            <a:avLst/>
            <a:gdLst>
              <a:gd name="T0" fmla="*/ 284 w 288"/>
              <a:gd name="T1" fmla="*/ 65 h 107"/>
              <a:gd name="T2" fmla="*/ 282 w 288"/>
              <a:gd name="T3" fmla="*/ 65 h 107"/>
              <a:gd name="T4" fmla="*/ 279 w 288"/>
              <a:gd name="T5" fmla="*/ 64 h 107"/>
              <a:gd name="T6" fmla="*/ 272 w 288"/>
              <a:gd name="T7" fmla="*/ 58 h 107"/>
              <a:gd name="T8" fmla="*/ 270 w 288"/>
              <a:gd name="T9" fmla="*/ 51 h 107"/>
              <a:gd name="T10" fmla="*/ 271 w 288"/>
              <a:gd name="T11" fmla="*/ 42 h 107"/>
              <a:gd name="T12" fmla="*/ 274 w 288"/>
              <a:gd name="T13" fmla="*/ 32 h 107"/>
              <a:gd name="T14" fmla="*/ 272 w 288"/>
              <a:gd name="T15" fmla="*/ 28 h 107"/>
              <a:gd name="T16" fmla="*/ 252 w 288"/>
              <a:gd name="T17" fmla="*/ 21 h 107"/>
              <a:gd name="T18" fmla="*/ 240 w 288"/>
              <a:gd name="T19" fmla="*/ 17 h 107"/>
              <a:gd name="T20" fmla="*/ 232 w 288"/>
              <a:gd name="T21" fmla="*/ 18 h 107"/>
              <a:gd name="T22" fmla="*/ 203 w 288"/>
              <a:gd name="T23" fmla="*/ 12 h 107"/>
              <a:gd name="T24" fmla="*/ 193 w 288"/>
              <a:gd name="T25" fmla="*/ 0 h 107"/>
              <a:gd name="T26" fmla="*/ 183 w 288"/>
              <a:gd name="T27" fmla="*/ 0 h 107"/>
              <a:gd name="T28" fmla="*/ 171 w 288"/>
              <a:gd name="T29" fmla="*/ 5 h 107"/>
              <a:gd name="T30" fmla="*/ 171 w 288"/>
              <a:gd name="T31" fmla="*/ 5 h 107"/>
              <a:gd name="T32" fmla="*/ 158 w 288"/>
              <a:gd name="T33" fmla="*/ 18 h 107"/>
              <a:gd name="T34" fmla="*/ 151 w 288"/>
              <a:gd name="T35" fmla="*/ 25 h 107"/>
              <a:gd name="T36" fmla="*/ 133 w 288"/>
              <a:gd name="T37" fmla="*/ 35 h 107"/>
              <a:gd name="T38" fmla="*/ 136 w 288"/>
              <a:gd name="T39" fmla="*/ 40 h 107"/>
              <a:gd name="T40" fmla="*/ 136 w 288"/>
              <a:gd name="T41" fmla="*/ 47 h 107"/>
              <a:gd name="T42" fmla="*/ 129 w 288"/>
              <a:gd name="T43" fmla="*/ 46 h 107"/>
              <a:gd name="T44" fmla="*/ 122 w 288"/>
              <a:gd name="T45" fmla="*/ 40 h 107"/>
              <a:gd name="T46" fmla="*/ 121 w 288"/>
              <a:gd name="T47" fmla="*/ 41 h 107"/>
              <a:gd name="T48" fmla="*/ 108 w 288"/>
              <a:gd name="T49" fmla="*/ 47 h 107"/>
              <a:gd name="T50" fmla="*/ 103 w 288"/>
              <a:gd name="T51" fmla="*/ 47 h 107"/>
              <a:gd name="T52" fmla="*/ 94 w 288"/>
              <a:gd name="T53" fmla="*/ 47 h 107"/>
              <a:gd name="T54" fmla="*/ 88 w 288"/>
              <a:gd name="T55" fmla="*/ 48 h 107"/>
              <a:gd name="T56" fmla="*/ 78 w 288"/>
              <a:gd name="T57" fmla="*/ 47 h 107"/>
              <a:gd name="T58" fmla="*/ 68 w 288"/>
              <a:gd name="T59" fmla="*/ 41 h 107"/>
              <a:gd name="T60" fmla="*/ 62 w 288"/>
              <a:gd name="T61" fmla="*/ 48 h 107"/>
              <a:gd name="T62" fmla="*/ 63 w 288"/>
              <a:gd name="T63" fmla="*/ 49 h 107"/>
              <a:gd name="T64" fmla="*/ 60 w 288"/>
              <a:gd name="T65" fmla="*/ 54 h 107"/>
              <a:gd name="T66" fmla="*/ 56 w 288"/>
              <a:gd name="T67" fmla="*/ 51 h 107"/>
              <a:gd name="T68" fmla="*/ 41 w 288"/>
              <a:gd name="T69" fmla="*/ 51 h 107"/>
              <a:gd name="T70" fmla="*/ 33 w 288"/>
              <a:gd name="T71" fmla="*/ 53 h 107"/>
              <a:gd name="T72" fmla="*/ 22 w 288"/>
              <a:gd name="T73" fmla="*/ 63 h 107"/>
              <a:gd name="T74" fmla="*/ 12 w 288"/>
              <a:gd name="T75" fmla="*/ 63 h 107"/>
              <a:gd name="T76" fmla="*/ 8 w 288"/>
              <a:gd name="T77" fmla="*/ 92 h 107"/>
              <a:gd name="T78" fmla="*/ 0 w 288"/>
              <a:gd name="T79" fmla="*/ 106 h 107"/>
              <a:gd name="T80" fmla="*/ 56 w 288"/>
              <a:gd name="T81" fmla="*/ 107 h 107"/>
              <a:gd name="T82" fmla="*/ 264 w 288"/>
              <a:gd name="T83" fmla="*/ 94 h 107"/>
              <a:gd name="T84" fmla="*/ 265 w 288"/>
              <a:gd name="T85" fmla="*/ 94 h 107"/>
              <a:gd name="T86" fmla="*/ 271 w 288"/>
              <a:gd name="T87" fmla="*/ 90 h 107"/>
              <a:gd name="T88" fmla="*/ 288 w 288"/>
              <a:gd name="T89" fmla="*/ 81 h 107"/>
              <a:gd name="T90" fmla="*/ 288 w 288"/>
              <a:gd name="T91" fmla="*/ 76 h 107"/>
              <a:gd name="T92" fmla="*/ 288 w 288"/>
              <a:gd name="T93" fmla="*/ 71 h 107"/>
              <a:gd name="T94" fmla="*/ 286 w 288"/>
              <a:gd name="T95" fmla="*/ 6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8" h="107">
                <a:moveTo>
                  <a:pt x="286" y="68"/>
                </a:moveTo>
                <a:cubicBezTo>
                  <a:pt x="285" y="67"/>
                  <a:pt x="284" y="66"/>
                  <a:pt x="284" y="65"/>
                </a:cubicBezTo>
                <a:cubicBezTo>
                  <a:pt x="283" y="64"/>
                  <a:pt x="283" y="64"/>
                  <a:pt x="283" y="64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81" y="65"/>
                  <a:pt x="281" y="65"/>
                  <a:pt x="281" y="65"/>
                </a:cubicBezTo>
                <a:cubicBezTo>
                  <a:pt x="280" y="65"/>
                  <a:pt x="279" y="65"/>
                  <a:pt x="279" y="64"/>
                </a:cubicBezTo>
                <a:cubicBezTo>
                  <a:pt x="277" y="62"/>
                  <a:pt x="276" y="61"/>
                  <a:pt x="275" y="60"/>
                </a:cubicBezTo>
                <a:cubicBezTo>
                  <a:pt x="274" y="59"/>
                  <a:pt x="273" y="59"/>
                  <a:pt x="272" y="58"/>
                </a:cubicBezTo>
                <a:cubicBezTo>
                  <a:pt x="271" y="56"/>
                  <a:pt x="271" y="56"/>
                  <a:pt x="271" y="56"/>
                </a:cubicBezTo>
                <a:cubicBezTo>
                  <a:pt x="270" y="51"/>
                  <a:pt x="270" y="51"/>
                  <a:pt x="270" y="51"/>
                </a:cubicBezTo>
                <a:cubicBezTo>
                  <a:pt x="270" y="50"/>
                  <a:pt x="270" y="50"/>
                  <a:pt x="270" y="49"/>
                </a:cubicBezTo>
                <a:cubicBezTo>
                  <a:pt x="270" y="47"/>
                  <a:pt x="271" y="44"/>
                  <a:pt x="271" y="42"/>
                </a:cubicBezTo>
                <a:cubicBezTo>
                  <a:pt x="271" y="41"/>
                  <a:pt x="271" y="39"/>
                  <a:pt x="272" y="36"/>
                </a:cubicBezTo>
                <a:cubicBezTo>
                  <a:pt x="274" y="32"/>
                  <a:pt x="274" y="32"/>
                  <a:pt x="274" y="32"/>
                </a:cubicBezTo>
                <a:cubicBezTo>
                  <a:pt x="274" y="30"/>
                  <a:pt x="274" y="30"/>
                  <a:pt x="274" y="30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65" y="21"/>
                  <a:pt x="265" y="21"/>
                  <a:pt x="265" y="21"/>
                </a:cubicBezTo>
                <a:cubicBezTo>
                  <a:pt x="252" y="21"/>
                  <a:pt x="252" y="21"/>
                  <a:pt x="252" y="21"/>
                </a:cubicBezTo>
                <a:cubicBezTo>
                  <a:pt x="252" y="21"/>
                  <a:pt x="246" y="21"/>
                  <a:pt x="243" y="18"/>
                </a:cubicBezTo>
                <a:cubicBezTo>
                  <a:pt x="242" y="18"/>
                  <a:pt x="241" y="17"/>
                  <a:pt x="240" y="17"/>
                </a:cubicBezTo>
                <a:cubicBezTo>
                  <a:pt x="237" y="17"/>
                  <a:pt x="235" y="18"/>
                  <a:pt x="235" y="18"/>
                </a:cubicBezTo>
                <a:cubicBezTo>
                  <a:pt x="232" y="18"/>
                  <a:pt x="232" y="18"/>
                  <a:pt x="232" y="18"/>
                </a:cubicBezTo>
                <a:cubicBezTo>
                  <a:pt x="229" y="18"/>
                  <a:pt x="228" y="13"/>
                  <a:pt x="227" y="12"/>
                </a:cubicBezTo>
                <a:cubicBezTo>
                  <a:pt x="203" y="12"/>
                  <a:pt x="203" y="12"/>
                  <a:pt x="203" y="12"/>
                </a:cubicBezTo>
                <a:cubicBezTo>
                  <a:pt x="198" y="6"/>
                  <a:pt x="198" y="6"/>
                  <a:pt x="198" y="6"/>
                </a:cubicBezTo>
                <a:cubicBezTo>
                  <a:pt x="193" y="0"/>
                  <a:pt x="193" y="0"/>
                  <a:pt x="193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78" y="5"/>
                  <a:pt x="178" y="5"/>
                  <a:pt x="178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1" y="5"/>
                  <a:pt x="165" y="9"/>
                  <a:pt x="161" y="9"/>
                </a:cubicBezTo>
                <a:cubicBezTo>
                  <a:pt x="157" y="10"/>
                  <a:pt x="158" y="17"/>
                  <a:pt x="158" y="18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1" y="25"/>
                  <a:pt x="144" y="30"/>
                  <a:pt x="136" y="33"/>
                </a:cubicBezTo>
                <a:cubicBezTo>
                  <a:pt x="134" y="34"/>
                  <a:pt x="133" y="35"/>
                  <a:pt x="133" y="35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6" y="37"/>
                  <a:pt x="137" y="38"/>
                  <a:pt x="136" y="40"/>
                </a:cubicBezTo>
                <a:cubicBezTo>
                  <a:pt x="135" y="42"/>
                  <a:pt x="135" y="44"/>
                  <a:pt x="136" y="45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8" y="45"/>
                  <a:pt x="126" y="42"/>
                  <a:pt x="124" y="41"/>
                </a:cubicBezTo>
                <a:cubicBezTo>
                  <a:pt x="123" y="40"/>
                  <a:pt x="123" y="40"/>
                  <a:pt x="122" y="40"/>
                </a:cubicBezTo>
                <a:cubicBezTo>
                  <a:pt x="122" y="40"/>
                  <a:pt x="121" y="40"/>
                  <a:pt x="121" y="41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1" y="47"/>
                  <a:pt x="98" y="47"/>
                </a:cubicBezTo>
                <a:cubicBezTo>
                  <a:pt x="97" y="47"/>
                  <a:pt x="95" y="47"/>
                  <a:pt x="94" y="47"/>
                </a:cubicBezTo>
                <a:cubicBezTo>
                  <a:pt x="92" y="48"/>
                  <a:pt x="91" y="48"/>
                  <a:pt x="91" y="48"/>
                </a:cubicBezTo>
                <a:cubicBezTo>
                  <a:pt x="88" y="48"/>
                  <a:pt x="88" y="48"/>
                  <a:pt x="88" y="48"/>
                </a:cubicBezTo>
                <a:cubicBezTo>
                  <a:pt x="89" y="47"/>
                  <a:pt x="89" y="47"/>
                  <a:pt x="89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0" y="45"/>
                  <a:pt x="70" y="45"/>
                  <a:pt x="70" y="45"/>
                </a:cubicBezTo>
                <a:cubicBezTo>
                  <a:pt x="68" y="41"/>
                  <a:pt x="68" y="41"/>
                  <a:pt x="68" y="41"/>
                </a:cubicBezTo>
                <a:cubicBezTo>
                  <a:pt x="64" y="46"/>
                  <a:pt x="64" y="46"/>
                  <a:pt x="64" y="46"/>
                </a:cubicBezTo>
                <a:cubicBezTo>
                  <a:pt x="63" y="47"/>
                  <a:pt x="63" y="47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2" y="51"/>
                </a:cubicBezTo>
                <a:cubicBezTo>
                  <a:pt x="62" y="53"/>
                  <a:pt x="61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58" y="54"/>
                  <a:pt x="56" y="52"/>
                  <a:pt x="56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37" y="52"/>
                  <a:pt x="34" y="53"/>
                  <a:pt x="33" y="53"/>
                </a:cubicBezTo>
                <a:cubicBezTo>
                  <a:pt x="26" y="58"/>
                  <a:pt x="26" y="58"/>
                  <a:pt x="26" y="58"/>
                </a:cubicBezTo>
                <a:cubicBezTo>
                  <a:pt x="22" y="63"/>
                  <a:pt x="22" y="63"/>
                  <a:pt x="2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4" y="75"/>
                  <a:pt x="14" y="75"/>
                  <a:pt x="14" y="75"/>
                </a:cubicBezTo>
                <a:cubicBezTo>
                  <a:pt x="17" y="85"/>
                  <a:pt x="9" y="91"/>
                  <a:pt x="8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94"/>
                  <a:pt x="56" y="94"/>
                  <a:pt x="56" y="94"/>
                </a:cubicBezTo>
                <a:cubicBezTo>
                  <a:pt x="264" y="94"/>
                  <a:pt x="264" y="94"/>
                  <a:pt x="264" y="94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7" y="93"/>
                  <a:pt x="267" y="93"/>
                  <a:pt x="267" y="93"/>
                </a:cubicBezTo>
                <a:cubicBezTo>
                  <a:pt x="268" y="92"/>
                  <a:pt x="270" y="90"/>
                  <a:pt x="271" y="90"/>
                </a:cubicBezTo>
                <a:cubicBezTo>
                  <a:pt x="274" y="88"/>
                  <a:pt x="277" y="86"/>
                  <a:pt x="278" y="85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7" y="80"/>
                  <a:pt x="287" y="80"/>
                  <a:pt x="287" y="80"/>
                </a:cubicBezTo>
                <a:cubicBezTo>
                  <a:pt x="287" y="79"/>
                  <a:pt x="287" y="77"/>
                  <a:pt x="288" y="76"/>
                </a:cubicBezTo>
                <a:cubicBezTo>
                  <a:pt x="288" y="74"/>
                  <a:pt x="288" y="74"/>
                  <a:pt x="288" y="73"/>
                </a:cubicBezTo>
                <a:cubicBezTo>
                  <a:pt x="288" y="72"/>
                  <a:pt x="288" y="72"/>
                  <a:pt x="288" y="71"/>
                </a:cubicBezTo>
                <a:cubicBezTo>
                  <a:pt x="288" y="71"/>
                  <a:pt x="288" y="71"/>
                  <a:pt x="288" y="71"/>
                </a:cubicBezTo>
                <a:cubicBezTo>
                  <a:pt x="288" y="70"/>
                  <a:pt x="287" y="69"/>
                  <a:pt x="286" y="6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8" name="Freeform 35">
            <a:extLst>
              <a:ext uri="{FF2B5EF4-FFF2-40B4-BE49-F238E27FC236}">
                <a16:creationId xmlns:a16="http://schemas.microsoft.com/office/drawing/2014/main" id="{6C0D793B-0CA9-46C0-B1B5-0F6B1370C9B0}"/>
              </a:ext>
            </a:extLst>
          </p:cNvPr>
          <p:cNvSpPr>
            <a:spLocks/>
          </p:cNvSpPr>
          <p:nvPr/>
        </p:nvSpPr>
        <p:spPr bwMode="auto">
          <a:xfrm>
            <a:off x="6203950" y="2763839"/>
            <a:ext cx="725488" cy="492125"/>
          </a:xfrm>
          <a:custGeom>
            <a:avLst/>
            <a:gdLst>
              <a:gd name="T0" fmla="*/ 0 w 246"/>
              <a:gd name="T1" fmla="*/ 40 h 158"/>
              <a:gd name="T2" fmla="*/ 0 w 246"/>
              <a:gd name="T3" fmla="*/ 40 h 158"/>
              <a:gd name="T4" fmla="*/ 12 w 246"/>
              <a:gd name="T5" fmla="*/ 59 h 158"/>
              <a:gd name="T6" fmla="*/ 12 w 246"/>
              <a:gd name="T7" fmla="*/ 89 h 158"/>
              <a:gd name="T8" fmla="*/ 24 w 246"/>
              <a:gd name="T9" fmla="*/ 94 h 158"/>
              <a:gd name="T10" fmla="*/ 24 w 246"/>
              <a:gd name="T11" fmla="*/ 120 h 158"/>
              <a:gd name="T12" fmla="*/ 26 w 246"/>
              <a:gd name="T13" fmla="*/ 138 h 158"/>
              <a:gd name="T14" fmla="*/ 26 w 246"/>
              <a:gd name="T15" fmla="*/ 139 h 158"/>
              <a:gd name="T16" fmla="*/ 26 w 246"/>
              <a:gd name="T17" fmla="*/ 139 h 158"/>
              <a:gd name="T18" fmla="*/ 26 w 246"/>
              <a:gd name="T19" fmla="*/ 139 h 158"/>
              <a:gd name="T20" fmla="*/ 188 w 246"/>
              <a:gd name="T21" fmla="*/ 139 h 158"/>
              <a:gd name="T22" fmla="*/ 195 w 246"/>
              <a:gd name="T23" fmla="*/ 158 h 158"/>
              <a:gd name="T24" fmla="*/ 195 w 246"/>
              <a:gd name="T25" fmla="*/ 158 h 158"/>
              <a:gd name="T26" fmla="*/ 210 w 246"/>
              <a:gd name="T27" fmla="*/ 139 h 158"/>
              <a:gd name="T28" fmla="*/ 215 w 246"/>
              <a:gd name="T29" fmla="*/ 118 h 158"/>
              <a:gd name="T30" fmla="*/ 224 w 246"/>
              <a:gd name="T31" fmla="*/ 101 h 158"/>
              <a:gd name="T32" fmla="*/ 234 w 246"/>
              <a:gd name="T33" fmla="*/ 89 h 158"/>
              <a:gd name="T34" fmla="*/ 246 w 246"/>
              <a:gd name="T35" fmla="*/ 68 h 158"/>
              <a:gd name="T36" fmla="*/ 234 w 246"/>
              <a:gd name="T37" fmla="*/ 56 h 158"/>
              <a:gd name="T38" fmla="*/ 228 w 246"/>
              <a:gd name="T39" fmla="*/ 49 h 158"/>
              <a:gd name="T40" fmla="*/ 228 w 246"/>
              <a:gd name="T41" fmla="*/ 49 h 158"/>
              <a:gd name="T42" fmla="*/ 224 w 246"/>
              <a:gd name="T43" fmla="*/ 44 h 158"/>
              <a:gd name="T44" fmla="*/ 212 w 246"/>
              <a:gd name="T45" fmla="*/ 25 h 158"/>
              <a:gd name="T46" fmla="*/ 205 w 246"/>
              <a:gd name="T47" fmla="*/ 14 h 158"/>
              <a:gd name="T48" fmla="*/ 205 w 246"/>
              <a:gd name="T49" fmla="*/ 14 h 158"/>
              <a:gd name="T50" fmla="*/ 203 w 246"/>
              <a:gd name="T51" fmla="*/ 0 h 158"/>
              <a:gd name="T52" fmla="*/ 13 w 246"/>
              <a:gd name="T53" fmla="*/ 0 h 158"/>
              <a:gd name="T54" fmla="*/ 13 w 246"/>
              <a:gd name="T55" fmla="*/ 27 h 158"/>
              <a:gd name="T56" fmla="*/ 0 w 246"/>
              <a:gd name="T57" fmla="*/ 4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6" h="15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89"/>
                  <a:pt x="12" y="89"/>
                  <a:pt x="12" y="89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26" y="139"/>
                  <a:pt x="26" y="139"/>
                  <a:pt x="26" y="139"/>
                </a:cubicBezTo>
                <a:cubicBezTo>
                  <a:pt x="26" y="139"/>
                  <a:pt x="26" y="139"/>
                  <a:pt x="26" y="139"/>
                </a:cubicBezTo>
                <a:cubicBezTo>
                  <a:pt x="26" y="139"/>
                  <a:pt x="26" y="139"/>
                  <a:pt x="26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210" y="139"/>
                  <a:pt x="210" y="139"/>
                  <a:pt x="210" y="139"/>
                </a:cubicBezTo>
                <a:cubicBezTo>
                  <a:pt x="215" y="118"/>
                  <a:pt x="215" y="118"/>
                  <a:pt x="215" y="118"/>
                </a:cubicBezTo>
                <a:cubicBezTo>
                  <a:pt x="224" y="101"/>
                  <a:pt x="224" y="101"/>
                  <a:pt x="224" y="101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246" y="68"/>
                  <a:pt x="246" y="68"/>
                  <a:pt x="246" y="68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28" y="49"/>
                  <a:pt x="228" y="49"/>
                  <a:pt x="228" y="49"/>
                </a:cubicBezTo>
                <a:cubicBezTo>
                  <a:pt x="228" y="49"/>
                  <a:pt x="228" y="49"/>
                  <a:pt x="228" y="49"/>
                </a:cubicBezTo>
                <a:cubicBezTo>
                  <a:pt x="224" y="44"/>
                  <a:pt x="224" y="44"/>
                  <a:pt x="224" y="44"/>
                </a:cubicBezTo>
                <a:cubicBezTo>
                  <a:pt x="212" y="25"/>
                  <a:pt x="212" y="25"/>
                  <a:pt x="212" y="25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5" y="12"/>
                  <a:pt x="204" y="6"/>
                  <a:pt x="20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27"/>
                  <a:pt x="13" y="27"/>
                  <a:pt x="13" y="27"/>
                </a:cubicBezTo>
                <a:lnTo>
                  <a:pt x="0" y="4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9" name="Freeform 36">
            <a:extLst>
              <a:ext uri="{FF2B5EF4-FFF2-40B4-BE49-F238E27FC236}">
                <a16:creationId xmlns:a16="http://schemas.microsoft.com/office/drawing/2014/main" id="{E9F9D087-5319-4AA1-A0A4-A9505FBE90A5}"/>
              </a:ext>
            </a:extLst>
          </p:cNvPr>
          <p:cNvSpPr>
            <a:spLocks/>
          </p:cNvSpPr>
          <p:nvPr/>
        </p:nvSpPr>
        <p:spPr bwMode="auto">
          <a:xfrm>
            <a:off x="5359400" y="2387600"/>
            <a:ext cx="884238" cy="501650"/>
          </a:xfrm>
          <a:custGeom>
            <a:avLst/>
            <a:gdLst>
              <a:gd name="T0" fmla="*/ 0 w 600"/>
              <a:gd name="T1" fmla="*/ 272 h 322"/>
              <a:gd name="T2" fmla="*/ 416 w 600"/>
              <a:gd name="T3" fmla="*/ 272 h 322"/>
              <a:gd name="T4" fmla="*/ 444 w 600"/>
              <a:gd name="T5" fmla="*/ 294 h 322"/>
              <a:gd name="T6" fmla="*/ 526 w 600"/>
              <a:gd name="T7" fmla="*/ 294 h 322"/>
              <a:gd name="T8" fmla="*/ 550 w 600"/>
              <a:gd name="T9" fmla="*/ 312 h 322"/>
              <a:gd name="T10" fmla="*/ 574 w 600"/>
              <a:gd name="T11" fmla="*/ 322 h 322"/>
              <a:gd name="T12" fmla="*/ 574 w 600"/>
              <a:gd name="T13" fmla="*/ 322 h 322"/>
              <a:gd name="T14" fmla="*/ 600 w 600"/>
              <a:gd name="T15" fmla="*/ 296 h 322"/>
              <a:gd name="T16" fmla="*/ 600 w 600"/>
              <a:gd name="T17" fmla="*/ 242 h 322"/>
              <a:gd name="T18" fmla="*/ 598 w 600"/>
              <a:gd name="T19" fmla="*/ 242 h 322"/>
              <a:gd name="T20" fmla="*/ 598 w 600"/>
              <a:gd name="T21" fmla="*/ 240 h 322"/>
              <a:gd name="T22" fmla="*/ 598 w 600"/>
              <a:gd name="T23" fmla="*/ 104 h 322"/>
              <a:gd name="T24" fmla="*/ 574 w 600"/>
              <a:gd name="T25" fmla="*/ 76 h 322"/>
              <a:gd name="T26" fmla="*/ 574 w 600"/>
              <a:gd name="T27" fmla="*/ 0 h 322"/>
              <a:gd name="T28" fmla="*/ 2 w 600"/>
              <a:gd name="T29" fmla="*/ 0 h 322"/>
              <a:gd name="T30" fmla="*/ 2 w 600"/>
              <a:gd name="T31" fmla="*/ 98 h 322"/>
              <a:gd name="T32" fmla="*/ 2 w 600"/>
              <a:gd name="T33" fmla="*/ 100 h 322"/>
              <a:gd name="T34" fmla="*/ 0 w 600"/>
              <a:gd name="T35" fmla="*/ 100 h 322"/>
              <a:gd name="T36" fmla="*/ 0 w 600"/>
              <a:gd name="T37" fmla="*/ 270 h 322"/>
              <a:gd name="T38" fmla="*/ 0 w 600"/>
              <a:gd name="T39" fmla="*/ 272 h 322"/>
              <a:gd name="T40" fmla="*/ 0 w 600"/>
              <a:gd name="T41" fmla="*/ 27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0" h="322">
                <a:moveTo>
                  <a:pt x="0" y="272"/>
                </a:moveTo>
                <a:lnTo>
                  <a:pt x="416" y="272"/>
                </a:lnTo>
                <a:lnTo>
                  <a:pt x="444" y="294"/>
                </a:lnTo>
                <a:lnTo>
                  <a:pt x="526" y="294"/>
                </a:lnTo>
                <a:lnTo>
                  <a:pt x="550" y="312"/>
                </a:lnTo>
                <a:lnTo>
                  <a:pt x="574" y="322"/>
                </a:lnTo>
                <a:lnTo>
                  <a:pt x="574" y="322"/>
                </a:lnTo>
                <a:lnTo>
                  <a:pt x="600" y="296"/>
                </a:lnTo>
                <a:lnTo>
                  <a:pt x="600" y="242"/>
                </a:lnTo>
                <a:lnTo>
                  <a:pt x="598" y="242"/>
                </a:lnTo>
                <a:lnTo>
                  <a:pt x="598" y="240"/>
                </a:lnTo>
                <a:lnTo>
                  <a:pt x="598" y="104"/>
                </a:lnTo>
                <a:lnTo>
                  <a:pt x="574" y="76"/>
                </a:lnTo>
                <a:lnTo>
                  <a:pt x="574" y="0"/>
                </a:lnTo>
                <a:lnTo>
                  <a:pt x="2" y="0"/>
                </a:lnTo>
                <a:lnTo>
                  <a:pt x="2" y="98"/>
                </a:lnTo>
                <a:lnTo>
                  <a:pt x="2" y="100"/>
                </a:lnTo>
                <a:lnTo>
                  <a:pt x="0" y="100"/>
                </a:lnTo>
                <a:lnTo>
                  <a:pt x="0" y="270"/>
                </a:lnTo>
                <a:lnTo>
                  <a:pt x="0" y="272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0" name="Freeform 37">
            <a:extLst>
              <a:ext uri="{FF2B5EF4-FFF2-40B4-BE49-F238E27FC236}">
                <a16:creationId xmlns:a16="http://schemas.microsoft.com/office/drawing/2014/main" id="{A807D816-66DF-41E7-837C-73025E37FB7A}"/>
              </a:ext>
            </a:extLst>
          </p:cNvPr>
          <p:cNvSpPr>
            <a:spLocks/>
          </p:cNvSpPr>
          <p:nvPr/>
        </p:nvSpPr>
        <p:spPr bwMode="auto">
          <a:xfrm>
            <a:off x="8915400" y="2608263"/>
            <a:ext cx="179388" cy="342900"/>
          </a:xfrm>
          <a:custGeom>
            <a:avLst/>
            <a:gdLst>
              <a:gd name="T0" fmla="*/ 7 w 61"/>
              <a:gd name="T1" fmla="*/ 98 h 110"/>
              <a:gd name="T2" fmla="*/ 7 w 61"/>
              <a:gd name="T3" fmla="*/ 98 h 110"/>
              <a:gd name="T4" fmla="*/ 4 w 61"/>
              <a:gd name="T5" fmla="*/ 108 h 110"/>
              <a:gd name="T6" fmla="*/ 4 w 61"/>
              <a:gd name="T7" fmla="*/ 110 h 110"/>
              <a:gd name="T8" fmla="*/ 23 w 61"/>
              <a:gd name="T9" fmla="*/ 110 h 110"/>
              <a:gd name="T10" fmla="*/ 23 w 61"/>
              <a:gd name="T11" fmla="*/ 102 h 110"/>
              <a:gd name="T12" fmla="*/ 24 w 61"/>
              <a:gd name="T13" fmla="*/ 102 h 110"/>
              <a:gd name="T14" fmla="*/ 30 w 61"/>
              <a:gd name="T15" fmla="*/ 95 h 110"/>
              <a:gd name="T16" fmla="*/ 30 w 61"/>
              <a:gd name="T17" fmla="*/ 94 h 110"/>
              <a:gd name="T18" fmla="*/ 30 w 61"/>
              <a:gd name="T19" fmla="*/ 94 h 110"/>
              <a:gd name="T20" fmla="*/ 31 w 61"/>
              <a:gd name="T21" fmla="*/ 94 h 110"/>
              <a:gd name="T22" fmla="*/ 31 w 61"/>
              <a:gd name="T23" fmla="*/ 94 h 110"/>
              <a:gd name="T24" fmla="*/ 31 w 61"/>
              <a:gd name="T25" fmla="*/ 93 h 110"/>
              <a:gd name="T26" fmla="*/ 32 w 61"/>
              <a:gd name="T27" fmla="*/ 90 h 110"/>
              <a:gd name="T28" fmla="*/ 33 w 61"/>
              <a:gd name="T29" fmla="*/ 85 h 110"/>
              <a:gd name="T30" fmla="*/ 33 w 61"/>
              <a:gd name="T31" fmla="*/ 85 h 110"/>
              <a:gd name="T32" fmla="*/ 33 w 61"/>
              <a:gd name="T33" fmla="*/ 84 h 110"/>
              <a:gd name="T34" fmla="*/ 33 w 61"/>
              <a:gd name="T35" fmla="*/ 84 h 110"/>
              <a:gd name="T36" fmla="*/ 32 w 61"/>
              <a:gd name="T37" fmla="*/ 84 h 110"/>
              <a:gd name="T38" fmla="*/ 33 w 61"/>
              <a:gd name="T39" fmla="*/ 84 h 110"/>
              <a:gd name="T40" fmla="*/ 33 w 61"/>
              <a:gd name="T41" fmla="*/ 81 h 110"/>
              <a:gd name="T42" fmla="*/ 33 w 61"/>
              <a:gd name="T43" fmla="*/ 68 h 110"/>
              <a:gd name="T44" fmla="*/ 31 w 61"/>
              <a:gd name="T45" fmla="*/ 67 h 110"/>
              <a:gd name="T46" fmla="*/ 30 w 61"/>
              <a:gd name="T47" fmla="*/ 67 h 110"/>
              <a:gd name="T48" fmla="*/ 30 w 61"/>
              <a:gd name="T49" fmla="*/ 67 h 110"/>
              <a:gd name="T50" fmla="*/ 33 w 61"/>
              <a:gd name="T51" fmla="*/ 63 h 110"/>
              <a:gd name="T52" fmla="*/ 38 w 61"/>
              <a:gd name="T53" fmla="*/ 55 h 110"/>
              <a:gd name="T54" fmla="*/ 38 w 61"/>
              <a:gd name="T55" fmla="*/ 54 h 110"/>
              <a:gd name="T56" fmla="*/ 44 w 61"/>
              <a:gd name="T57" fmla="*/ 43 h 110"/>
              <a:gd name="T58" fmla="*/ 42 w 61"/>
              <a:gd name="T59" fmla="*/ 42 h 110"/>
              <a:gd name="T60" fmla="*/ 44 w 61"/>
              <a:gd name="T61" fmla="*/ 38 h 110"/>
              <a:gd name="T62" fmla="*/ 49 w 61"/>
              <a:gd name="T63" fmla="*/ 31 h 110"/>
              <a:gd name="T64" fmla="*/ 49 w 61"/>
              <a:gd name="T65" fmla="*/ 30 h 110"/>
              <a:gd name="T66" fmla="*/ 54 w 61"/>
              <a:gd name="T67" fmla="*/ 24 h 110"/>
              <a:gd name="T68" fmla="*/ 54 w 61"/>
              <a:gd name="T69" fmla="*/ 18 h 110"/>
              <a:gd name="T70" fmla="*/ 55 w 61"/>
              <a:gd name="T71" fmla="*/ 18 h 110"/>
              <a:gd name="T72" fmla="*/ 61 w 61"/>
              <a:gd name="T73" fmla="*/ 12 h 110"/>
              <a:gd name="T74" fmla="*/ 61 w 61"/>
              <a:gd name="T75" fmla="*/ 0 h 110"/>
              <a:gd name="T76" fmla="*/ 60 w 61"/>
              <a:gd name="T77" fmla="*/ 0 h 110"/>
              <a:gd name="T78" fmla="*/ 60 w 61"/>
              <a:gd name="T79" fmla="*/ 2 h 110"/>
              <a:gd name="T80" fmla="*/ 1 w 61"/>
              <a:gd name="T81" fmla="*/ 2 h 110"/>
              <a:gd name="T82" fmla="*/ 0 w 61"/>
              <a:gd name="T83" fmla="*/ 2 h 110"/>
              <a:gd name="T84" fmla="*/ 0 w 61"/>
              <a:gd name="T85" fmla="*/ 87 h 110"/>
              <a:gd name="T86" fmla="*/ 7 w 61"/>
              <a:gd name="T87" fmla="*/ 9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" h="110">
                <a:moveTo>
                  <a:pt x="7" y="98"/>
                </a:moveTo>
                <a:cubicBezTo>
                  <a:pt x="7" y="98"/>
                  <a:pt x="7" y="98"/>
                  <a:pt x="7" y="98"/>
                </a:cubicBezTo>
                <a:cubicBezTo>
                  <a:pt x="6" y="100"/>
                  <a:pt x="5" y="104"/>
                  <a:pt x="4" y="108"/>
                </a:cubicBezTo>
                <a:cubicBezTo>
                  <a:pt x="4" y="110"/>
                  <a:pt x="4" y="110"/>
                  <a:pt x="4" y="110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4" y="102"/>
                  <a:pt x="24" y="102"/>
                  <a:pt x="24" y="102"/>
                </a:cubicBezTo>
                <a:cubicBezTo>
                  <a:pt x="25" y="101"/>
                  <a:pt x="28" y="99"/>
                  <a:pt x="30" y="95"/>
                </a:cubicBezTo>
                <a:cubicBezTo>
                  <a:pt x="30" y="95"/>
                  <a:pt x="30" y="95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3"/>
                  <a:pt x="32" y="91"/>
                  <a:pt x="32" y="90"/>
                </a:cubicBezTo>
                <a:cubicBezTo>
                  <a:pt x="32" y="87"/>
                  <a:pt x="32" y="86"/>
                  <a:pt x="33" y="85"/>
                </a:cubicBezTo>
                <a:cubicBezTo>
                  <a:pt x="33" y="85"/>
                  <a:pt x="33" y="85"/>
                  <a:pt x="33" y="85"/>
                </a:cubicBezTo>
                <a:cubicBezTo>
                  <a:pt x="33" y="84"/>
                  <a:pt x="33" y="84"/>
                  <a:pt x="33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3" y="83"/>
                  <a:pt x="33" y="82"/>
                  <a:pt x="33" y="81"/>
                </a:cubicBezTo>
                <a:cubicBezTo>
                  <a:pt x="33" y="68"/>
                  <a:pt x="33" y="68"/>
                  <a:pt x="33" y="68"/>
                </a:cubicBezTo>
                <a:cubicBezTo>
                  <a:pt x="32" y="68"/>
                  <a:pt x="31" y="68"/>
                  <a:pt x="31" y="67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6"/>
                  <a:pt x="31" y="65"/>
                  <a:pt x="33" y="63"/>
                </a:cubicBezTo>
                <a:cubicBezTo>
                  <a:pt x="38" y="59"/>
                  <a:pt x="38" y="55"/>
                  <a:pt x="38" y="55"/>
                </a:cubicBezTo>
                <a:cubicBezTo>
                  <a:pt x="38" y="54"/>
                  <a:pt x="38" y="54"/>
                  <a:pt x="38" y="54"/>
                </a:cubicBezTo>
                <a:cubicBezTo>
                  <a:pt x="44" y="43"/>
                  <a:pt x="44" y="43"/>
                  <a:pt x="44" y="43"/>
                </a:cubicBezTo>
                <a:cubicBezTo>
                  <a:pt x="43" y="43"/>
                  <a:pt x="42" y="43"/>
                  <a:pt x="42" y="42"/>
                </a:cubicBezTo>
                <a:cubicBezTo>
                  <a:pt x="42" y="41"/>
                  <a:pt x="42" y="40"/>
                  <a:pt x="44" y="38"/>
                </a:cubicBezTo>
                <a:cubicBezTo>
                  <a:pt x="47" y="35"/>
                  <a:pt x="49" y="32"/>
                  <a:pt x="49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8" y="16"/>
                  <a:pt x="61" y="14"/>
                  <a:pt x="61" y="12"/>
                </a:cubicBezTo>
                <a:cubicBezTo>
                  <a:pt x="61" y="0"/>
                  <a:pt x="61" y="0"/>
                  <a:pt x="6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"/>
                  <a:pt x="60" y="2"/>
                  <a:pt x="60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87"/>
                  <a:pt x="0" y="87"/>
                  <a:pt x="0" y="87"/>
                </a:cubicBezTo>
                <a:lnTo>
                  <a:pt x="7" y="9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1" name="Freeform 38">
            <a:extLst>
              <a:ext uri="{FF2B5EF4-FFF2-40B4-BE49-F238E27FC236}">
                <a16:creationId xmlns:a16="http://schemas.microsoft.com/office/drawing/2014/main" id="{CEA86F1C-C504-442F-A750-81CA1992E240}"/>
              </a:ext>
            </a:extLst>
          </p:cNvPr>
          <p:cNvSpPr>
            <a:spLocks/>
          </p:cNvSpPr>
          <p:nvPr/>
        </p:nvSpPr>
        <p:spPr bwMode="auto">
          <a:xfrm>
            <a:off x="7316789" y="2493963"/>
            <a:ext cx="530225" cy="652462"/>
          </a:xfrm>
          <a:custGeom>
            <a:avLst/>
            <a:gdLst>
              <a:gd name="T0" fmla="*/ 284 w 360"/>
              <a:gd name="T1" fmla="*/ 420 h 420"/>
              <a:gd name="T2" fmla="*/ 306 w 360"/>
              <a:gd name="T3" fmla="*/ 382 h 420"/>
              <a:gd name="T4" fmla="*/ 314 w 360"/>
              <a:gd name="T5" fmla="*/ 358 h 420"/>
              <a:gd name="T6" fmla="*/ 322 w 360"/>
              <a:gd name="T7" fmla="*/ 342 h 420"/>
              <a:gd name="T8" fmla="*/ 328 w 360"/>
              <a:gd name="T9" fmla="*/ 328 h 420"/>
              <a:gd name="T10" fmla="*/ 360 w 360"/>
              <a:gd name="T11" fmla="*/ 280 h 420"/>
              <a:gd name="T12" fmla="*/ 352 w 360"/>
              <a:gd name="T13" fmla="*/ 280 h 420"/>
              <a:gd name="T14" fmla="*/ 344 w 360"/>
              <a:gd name="T15" fmla="*/ 218 h 420"/>
              <a:gd name="T16" fmla="*/ 306 w 360"/>
              <a:gd name="T17" fmla="*/ 178 h 420"/>
              <a:gd name="T18" fmla="*/ 274 w 360"/>
              <a:gd name="T19" fmla="*/ 210 h 420"/>
              <a:gd name="T20" fmla="*/ 244 w 360"/>
              <a:gd name="T21" fmla="*/ 218 h 420"/>
              <a:gd name="T22" fmla="*/ 250 w 360"/>
              <a:gd name="T23" fmla="*/ 186 h 420"/>
              <a:gd name="T24" fmla="*/ 274 w 360"/>
              <a:gd name="T25" fmla="*/ 156 h 420"/>
              <a:gd name="T26" fmla="*/ 290 w 360"/>
              <a:gd name="T27" fmla="*/ 140 h 420"/>
              <a:gd name="T28" fmla="*/ 274 w 360"/>
              <a:gd name="T29" fmla="*/ 86 h 420"/>
              <a:gd name="T30" fmla="*/ 282 w 360"/>
              <a:gd name="T31" fmla="*/ 70 h 420"/>
              <a:gd name="T32" fmla="*/ 266 w 360"/>
              <a:gd name="T33" fmla="*/ 38 h 420"/>
              <a:gd name="T34" fmla="*/ 236 w 360"/>
              <a:gd name="T35" fmla="*/ 22 h 420"/>
              <a:gd name="T36" fmla="*/ 212 w 360"/>
              <a:gd name="T37" fmla="*/ 8 h 420"/>
              <a:gd name="T38" fmla="*/ 188 w 360"/>
              <a:gd name="T39" fmla="*/ 8 h 420"/>
              <a:gd name="T40" fmla="*/ 172 w 360"/>
              <a:gd name="T41" fmla="*/ 0 h 420"/>
              <a:gd name="T42" fmla="*/ 150 w 360"/>
              <a:gd name="T43" fmla="*/ 8 h 420"/>
              <a:gd name="T44" fmla="*/ 158 w 360"/>
              <a:gd name="T45" fmla="*/ 30 h 420"/>
              <a:gd name="T46" fmla="*/ 126 w 360"/>
              <a:gd name="T47" fmla="*/ 46 h 420"/>
              <a:gd name="T48" fmla="*/ 110 w 360"/>
              <a:gd name="T49" fmla="*/ 86 h 420"/>
              <a:gd name="T50" fmla="*/ 102 w 360"/>
              <a:gd name="T51" fmla="*/ 70 h 420"/>
              <a:gd name="T52" fmla="*/ 94 w 360"/>
              <a:gd name="T53" fmla="*/ 70 h 420"/>
              <a:gd name="T54" fmla="*/ 72 w 360"/>
              <a:gd name="T55" fmla="*/ 86 h 420"/>
              <a:gd name="T56" fmla="*/ 56 w 360"/>
              <a:gd name="T57" fmla="*/ 108 h 420"/>
              <a:gd name="T58" fmla="*/ 48 w 360"/>
              <a:gd name="T59" fmla="*/ 164 h 420"/>
              <a:gd name="T60" fmla="*/ 56 w 360"/>
              <a:gd name="T61" fmla="*/ 280 h 420"/>
              <a:gd name="T62" fmla="*/ 24 w 360"/>
              <a:gd name="T63" fmla="*/ 406 h 420"/>
              <a:gd name="T64" fmla="*/ 160 w 360"/>
              <a:gd name="T65" fmla="*/ 420 h 420"/>
              <a:gd name="T66" fmla="*/ 162 w 360"/>
              <a:gd name="T67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0" h="420">
                <a:moveTo>
                  <a:pt x="162" y="420"/>
                </a:moveTo>
                <a:lnTo>
                  <a:pt x="284" y="420"/>
                </a:lnTo>
                <a:lnTo>
                  <a:pt x="306" y="398"/>
                </a:lnTo>
                <a:lnTo>
                  <a:pt x="306" y="382"/>
                </a:lnTo>
                <a:lnTo>
                  <a:pt x="314" y="366"/>
                </a:lnTo>
                <a:lnTo>
                  <a:pt x="314" y="358"/>
                </a:lnTo>
                <a:lnTo>
                  <a:pt x="322" y="358"/>
                </a:lnTo>
                <a:lnTo>
                  <a:pt x="322" y="342"/>
                </a:lnTo>
                <a:lnTo>
                  <a:pt x="322" y="336"/>
                </a:lnTo>
                <a:lnTo>
                  <a:pt x="328" y="328"/>
                </a:lnTo>
                <a:lnTo>
                  <a:pt x="344" y="328"/>
                </a:lnTo>
                <a:lnTo>
                  <a:pt x="360" y="280"/>
                </a:lnTo>
                <a:lnTo>
                  <a:pt x="352" y="288"/>
                </a:lnTo>
                <a:lnTo>
                  <a:pt x="352" y="280"/>
                </a:lnTo>
                <a:lnTo>
                  <a:pt x="344" y="264"/>
                </a:lnTo>
                <a:lnTo>
                  <a:pt x="344" y="218"/>
                </a:lnTo>
                <a:lnTo>
                  <a:pt x="322" y="172"/>
                </a:lnTo>
                <a:lnTo>
                  <a:pt x="306" y="178"/>
                </a:lnTo>
                <a:lnTo>
                  <a:pt x="282" y="186"/>
                </a:lnTo>
                <a:lnTo>
                  <a:pt x="274" y="210"/>
                </a:lnTo>
                <a:lnTo>
                  <a:pt x="250" y="218"/>
                </a:lnTo>
                <a:lnTo>
                  <a:pt x="244" y="218"/>
                </a:lnTo>
                <a:lnTo>
                  <a:pt x="236" y="210"/>
                </a:lnTo>
                <a:lnTo>
                  <a:pt x="250" y="186"/>
                </a:lnTo>
                <a:lnTo>
                  <a:pt x="266" y="172"/>
                </a:lnTo>
                <a:lnTo>
                  <a:pt x="274" y="156"/>
                </a:lnTo>
                <a:lnTo>
                  <a:pt x="282" y="148"/>
                </a:lnTo>
                <a:lnTo>
                  <a:pt x="290" y="140"/>
                </a:lnTo>
                <a:lnTo>
                  <a:pt x="282" y="94"/>
                </a:lnTo>
                <a:lnTo>
                  <a:pt x="274" y="86"/>
                </a:lnTo>
                <a:lnTo>
                  <a:pt x="274" y="78"/>
                </a:lnTo>
                <a:lnTo>
                  <a:pt x="282" y="70"/>
                </a:lnTo>
                <a:lnTo>
                  <a:pt x="274" y="46"/>
                </a:lnTo>
                <a:lnTo>
                  <a:pt x="266" y="38"/>
                </a:lnTo>
                <a:lnTo>
                  <a:pt x="244" y="30"/>
                </a:lnTo>
                <a:lnTo>
                  <a:pt x="236" y="22"/>
                </a:lnTo>
                <a:lnTo>
                  <a:pt x="228" y="22"/>
                </a:lnTo>
                <a:lnTo>
                  <a:pt x="212" y="8"/>
                </a:lnTo>
                <a:lnTo>
                  <a:pt x="204" y="0"/>
                </a:lnTo>
                <a:lnTo>
                  <a:pt x="188" y="8"/>
                </a:lnTo>
                <a:lnTo>
                  <a:pt x="188" y="0"/>
                </a:lnTo>
                <a:lnTo>
                  <a:pt x="172" y="0"/>
                </a:lnTo>
                <a:lnTo>
                  <a:pt x="158" y="0"/>
                </a:lnTo>
                <a:lnTo>
                  <a:pt x="150" y="8"/>
                </a:lnTo>
                <a:lnTo>
                  <a:pt x="150" y="22"/>
                </a:lnTo>
                <a:lnTo>
                  <a:pt x="158" y="30"/>
                </a:lnTo>
                <a:lnTo>
                  <a:pt x="158" y="38"/>
                </a:lnTo>
                <a:lnTo>
                  <a:pt x="126" y="46"/>
                </a:lnTo>
                <a:lnTo>
                  <a:pt x="118" y="86"/>
                </a:lnTo>
                <a:lnTo>
                  <a:pt x="110" y="86"/>
                </a:lnTo>
                <a:lnTo>
                  <a:pt x="110" y="94"/>
                </a:lnTo>
                <a:lnTo>
                  <a:pt x="102" y="70"/>
                </a:lnTo>
                <a:lnTo>
                  <a:pt x="102" y="62"/>
                </a:lnTo>
                <a:lnTo>
                  <a:pt x="94" y="70"/>
                </a:lnTo>
                <a:lnTo>
                  <a:pt x="86" y="78"/>
                </a:lnTo>
                <a:lnTo>
                  <a:pt x="72" y="86"/>
                </a:lnTo>
                <a:lnTo>
                  <a:pt x="64" y="100"/>
                </a:lnTo>
                <a:lnTo>
                  <a:pt x="56" y="108"/>
                </a:lnTo>
                <a:lnTo>
                  <a:pt x="56" y="156"/>
                </a:lnTo>
                <a:lnTo>
                  <a:pt x="48" y="164"/>
                </a:lnTo>
                <a:lnTo>
                  <a:pt x="32" y="218"/>
                </a:lnTo>
                <a:lnTo>
                  <a:pt x="56" y="280"/>
                </a:lnTo>
                <a:lnTo>
                  <a:pt x="56" y="328"/>
                </a:lnTo>
                <a:lnTo>
                  <a:pt x="24" y="406"/>
                </a:lnTo>
                <a:lnTo>
                  <a:pt x="0" y="420"/>
                </a:lnTo>
                <a:lnTo>
                  <a:pt x="160" y="420"/>
                </a:lnTo>
                <a:lnTo>
                  <a:pt x="162" y="420"/>
                </a:lnTo>
                <a:lnTo>
                  <a:pt x="162" y="420"/>
                </a:lnTo>
                <a:close/>
              </a:path>
            </a:pathLst>
          </a:custGeom>
          <a:solidFill>
            <a:srgbClr val="0054A6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2" name="Freeform 39">
            <a:extLst>
              <a:ext uri="{FF2B5EF4-FFF2-40B4-BE49-F238E27FC236}">
                <a16:creationId xmlns:a16="http://schemas.microsoft.com/office/drawing/2014/main" id="{7E8F762B-A656-43A4-AE65-1EF5CD06315D}"/>
              </a:ext>
            </a:extLst>
          </p:cNvPr>
          <p:cNvSpPr>
            <a:spLocks/>
          </p:cNvSpPr>
          <p:nvPr/>
        </p:nvSpPr>
        <p:spPr bwMode="auto">
          <a:xfrm>
            <a:off x="7134225" y="3097213"/>
            <a:ext cx="419100" cy="608012"/>
          </a:xfrm>
          <a:custGeom>
            <a:avLst/>
            <a:gdLst>
              <a:gd name="T0" fmla="*/ 35 w 142"/>
              <a:gd name="T1" fmla="*/ 142 h 195"/>
              <a:gd name="T2" fmla="*/ 30 w 142"/>
              <a:gd name="T3" fmla="*/ 149 h 195"/>
              <a:gd name="T4" fmla="*/ 23 w 142"/>
              <a:gd name="T5" fmla="*/ 153 h 195"/>
              <a:gd name="T6" fmla="*/ 23 w 142"/>
              <a:gd name="T7" fmla="*/ 160 h 195"/>
              <a:gd name="T8" fmla="*/ 19 w 142"/>
              <a:gd name="T9" fmla="*/ 164 h 195"/>
              <a:gd name="T10" fmla="*/ 15 w 142"/>
              <a:gd name="T11" fmla="*/ 171 h 195"/>
              <a:gd name="T12" fmla="*/ 9 w 142"/>
              <a:gd name="T13" fmla="*/ 177 h 195"/>
              <a:gd name="T14" fmla="*/ 5 w 142"/>
              <a:gd name="T15" fmla="*/ 183 h 195"/>
              <a:gd name="T16" fmla="*/ 4 w 142"/>
              <a:gd name="T17" fmla="*/ 185 h 195"/>
              <a:gd name="T18" fmla="*/ 2 w 142"/>
              <a:gd name="T19" fmla="*/ 189 h 195"/>
              <a:gd name="T20" fmla="*/ 2 w 142"/>
              <a:gd name="T21" fmla="*/ 191 h 195"/>
              <a:gd name="T22" fmla="*/ 1 w 142"/>
              <a:gd name="T23" fmla="*/ 191 h 195"/>
              <a:gd name="T24" fmla="*/ 0 w 142"/>
              <a:gd name="T25" fmla="*/ 192 h 195"/>
              <a:gd name="T26" fmla="*/ 0 w 142"/>
              <a:gd name="T27" fmla="*/ 192 h 195"/>
              <a:gd name="T28" fmla="*/ 15 w 142"/>
              <a:gd name="T29" fmla="*/ 192 h 195"/>
              <a:gd name="T30" fmla="*/ 19 w 142"/>
              <a:gd name="T31" fmla="*/ 195 h 195"/>
              <a:gd name="T32" fmla="*/ 19 w 142"/>
              <a:gd name="T33" fmla="*/ 195 h 195"/>
              <a:gd name="T34" fmla="*/ 21 w 142"/>
              <a:gd name="T35" fmla="*/ 192 h 195"/>
              <a:gd name="T36" fmla="*/ 22 w 142"/>
              <a:gd name="T37" fmla="*/ 190 h 195"/>
              <a:gd name="T38" fmla="*/ 22 w 142"/>
              <a:gd name="T39" fmla="*/ 189 h 195"/>
              <a:gd name="T40" fmla="*/ 21 w 142"/>
              <a:gd name="T41" fmla="*/ 189 h 195"/>
              <a:gd name="T42" fmla="*/ 23 w 142"/>
              <a:gd name="T43" fmla="*/ 187 h 195"/>
              <a:gd name="T44" fmla="*/ 27 w 142"/>
              <a:gd name="T45" fmla="*/ 182 h 195"/>
              <a:gd name="T46" fmla="*/ 29 w 142"/>
              <a:gd name="T47" fmla="*/ 186 h 195"/>
              <a:gd name="T48" fmla="*/ 37 w 142"/>
              <a:gd name="T49" fmla="*/ 188 h 195"/>
              <a:gd name="T50" fmla="*/ 48 w 142"/>
              <a:gd name="T51" fmla="*/ 188 h 195"/>
              <a:gd name="T52" fmla="*/ 47 w 142"/>
              <a:gd name="T53" fmla="*/ 189 h 195"/>
              <a:gd name="T54" fmla="*/ 50 w 142"/>
              <a:gd name="T55" fmla="*/ 189 h 195"/>
              <a:gd name="T56" fmla="*/ 53 w 142"/>
              <a:gd name="T57" fmla="*/ 188 h 195"/>
              <a:gd name="T58" fmla="*/ 57 w 142"/>
              <a:gd name="T59" fmla="*/ 188 h 195"/>
              <a:gd name="T60" fmla="*/ 62 w 142"/>
              <a:gd name="T61" fmla="*/ 188 h 195"/>
              <a:gd name="T62" fmla="*/ 62 w 142"/>
              <a:gd name="T63" fmla="*/ 188 h 195"/>
              <a:gd name="T64" fmla="*/ 67 w 142"/>
              <a:gd name="T65" fmla="*/ 188 h 195"/>
              <a:gd name="T66" fmla="*/ 73 w 142"/>
              <a:gd name="T67" fmla="*/ 182 h 195"/>
              <a:gd name="T68" fmla="*/ 80 w 142"/>
              <a:gd name="T69" fmla="*/ 182 h 195"/>
              <a:gd name="T70" fmla="*/ 80 w 142"/>
              <a:gd name="T71" fmla="*/ 182 h 195"/>
              <a:gd name="T72" fmla="*/ 81 w 142"/>
              <a:gd name="T73" fmla="*/ 181 h 195"/>
              <a:gd name="T74" fmla="*/ 83 w 142"/>
              <a:gd name="T75" fmla="*/ 182 h 195"/>
              <a:gd name="T76" fmla="*/ 88 w 142"/>
              <a:gd name="T77" fmla="*/ 187 h 195"/>
              <a:gd name="T78" fmla="*/ 88 w 142"/>
              <a:gd name="T79" fmla="*/ 188 h 195"/>
              <a:gd name="T80" fmla="*/ 95 w 142"/>
              <a:gd name="T81" fmla="*/ 188 h 195"/>
              <a:gd name="T82" fmla="*/ 95 w 142"/>
              <a:gd name="T83" fmla="*/ 186 h 195"/>
              <a:gd name="T84" fmla="*/ 95 w 142"/>
              <a:gd name="T85" fmla="*/ 181 h 195"/>
              <a:gd name="T86" fmla="*/ 93 w 142"/>
              <a:gd name="T87" fmla="*/ 177 h 195"/>
              <a:gd name="T88" fmla="*/ 92 w 142"/>
              <a:gd name="T89" fmla="*/ 176 h 195"/>
              <a:gd name="T90" fmla="*/ 95 w 142"/>
              <a:gd name="T91" fmla="*/ 174 h 195"/>
              <a:gd name="T92" fmla="*/ 110 w 142"/>
              <a:gd name="T93" fmla="*/ 166 h 195"/>
              <a:gd name="T94" fmla="*/ 117 w 142"/>
              <a:gd name="T95" fmla="*/ 160 h 195"/>
              <a:gd name="T96" fmla="*/ 117 w 142"/>
              <a:gd name="T97" fmla="*/ 159 h 195"/>
              <a:gd name="T98" fmla="*/ 120 w 142"/>
              <a:gd name="T99" fmla="*/ 150 h 195"/>
              <a:gd name="T100" fmla="*/ 130 w 142"/>
              <a:gd name="T101" fmla="*/ 146 h 195"/>
              <a:gd name="T102" fmla="*/ 130 w 142"/>
              <a:gd name="T103" fmla="*/ 146 h 195"/>
              <a:gd name="T104" fmla="*/ 130 w 142"/>
              <a:gd name="T105" fmla="*/ 146 h 195"/>
              <a:gd name="T106" fmla="*/ 137 w 142"/>
              <a:gd name="T107" fmla="*/ 146 h 195"/>
              <a:gd name="T108" fmla="*/ 142 w 142"/>
              <a:gd name="T109" fmla="*/ 141 h 195"/>
              <a:gd name="T110" fmla="*/ 142 w 142"/>
              <a:gd name="T111" fmla="*/ 16 h 195"/>
              <a:gd name="T112" fmla="*/ 62 w 142"/>
              <a:gd name="T113" fmla="*/ 16 h 195"/>
              <a:gd name="T114" fmla="*/ 55 w 142"/>
              <a:gd name="T115" fmla="*/ 20 h 195"/>
              <a:gd name="T116" fmla="*/ 51 w 142"/>
              <a:gd name="T117" fmla="*/ 20 h 195"/>
              <a:gd name="T118" fmla="*/ 43 w 142"/>
              <a:gd name="T119" fmla="*/ 16 h 195"/>
              <a:gd name="T120" fmla="*/ 36 w 142"/>
              <a:gd name="T121" fmla="*/ 0 h 195"/>
              <a:gd name="T122" fmla="*/ 35 w 142"/>
              <a:gd name="T123" fmla="*/ 0 h 195"/>
              <a:gd name="T124" fmla="*/ 35 w 142"/>
              <a:gd name="T125" fmla="*/ 14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95">
                <a:moveTo>
                  <a:pt x="35" y="142"/>
                </a:moveTo>
                <a:cubicBezTo>
                  <a:pt x="30" y="149"/>
                  <a:pt x="30" y="149"/>
                  <a:pt x="30" y="149"/>
                </a:cubicBezTo>
                <a:cubicBezTo>
                  <a:pt x="23" y="153"/>
                  <a:pt x="23" y="153"/>
                  <a:pt x="23" y="153"/>
                </a:cubicBezTo>
                <a:cubicBezTo>
                  <a:pt x="23" y="160"/>
                  <a:pt x="23" y="160"/>
                  <a:pt x="23" y="160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14" y="171"/>
                  <a:pt x="12" y="174"/>
                  <a:pt x="9" y="177"/>
                </a:cubicBezTo>
                <a:cubicBezTo>
                  <a:pt x="7" y="180"/>
                  <a:pt x="6" y="182"/>
                  <a:pt x="5" y="183"/>
                </a:cubicBezTo>
                <a:cubicBezTo>
                  <a:pt x="4" y="184"/>
                  <a:pt x="4" y="185"/>
                  <a:pt x="4" y="185"/>
                </a:cubicBezTo>
                <a:cubicBezTo>
                  <a:pt x="4" y="185"/>
                  <a:pt x="4" y="186"/>
                  <a:pt x="2" y="189"/>
                </a:cubicBezTo>
                <a:cubicBezTo>
                  <a:pt x="2" y="191"/>
                  <a:pt x="2" y="191"/>
                  <a:pt x="2" y="191"/>
                </a:cubicBezTo>
                <a:cubicBezTo>
                  <a:pt x="1" y="191"/>
                  <a:pt x="1" y="191"/>
                  <a:pt x="1" y="1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15" y="192"/>
                  <a:pt x="15" y="192"/>
                  <a:pt x="15" y="192"/>
                </a:cubicBezTo>
                <a:cubicBezTo>
                  <a:pt x="15" y="193"/>
                  <a:pt x="17" y="195"/>
                  <a:pt x="19" y="195"/>
                </a:cubicBezTo>
                <a:cubicBezTo>
                  <a:pt x="19" y="195"/>
                  <a:pt x="19" y="195"/>
                  <a:pt x="19" y="195"/>
                </a:cubicBezTo>
                <a:cubicBezTo>
                  <a:pt x="20" y="195"/>
                  <a:pt x="21" y="194"/>
                  <a:pt x="21" y="192"/>
                </a:cubicBezTo>
                <a:cubicBezTo>
                  <a:pt x="22" y="191"/>
                  <a:pt x="22" y="190"/>
                  <a:pt x="22" y="190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22" y="188"/>
                  <a:pt x="22" y="188"/>
                  <a:pt x="23" y="187"/>
                </a:cubicBezTo>
                <a:cubicBezTo>
                  <a:pt x="27" y="182"/>
                  <a:pt x="27" y="182"/>
                  <a:pt x="27" y="182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37" y="188"/>
                  <a:pt x="37" y="188"/>
                  <a:pt x="37" y="188"/>
                </a:cubicBezTo>
                <a:cubicBezTo>
                  <a:pt x="48" y="188"/>
                  <a:pt x="48" y="188"/>
                  <a:pt x="48" y="188"/>
                </a:cubicBezTo>
                <a:cubicBezTo>
                  <a:pt x="47" y="189"/>
                  <a:pt x="47" y="189"/>
                  <a:pt x="47" y="189"/>
                </a:cubicBezTo>
                <a:cubicBezTo>
                  <a:pt x="50" y="189"/>
                  <a:pt x="50" y="189"/>
                  <a:pt x="50" y="189"/>
                </a:cubicBezTo>
                <a:cubicBezTo>
                  <a:pt x="50" y="189"/>
                  <a:pt x="51" y="189"/>
                  <a:pt x="53" y="188"/>
                </a:cubicBezTo>
                <a:cubicBezTo>
                  <a:pt x="54" y="188"/>
                  <a:pt x="56" y="188"/>
                  <a:pt x="57" y="188"/>
                </a:cubicBezTo>
                <a:cubicBezTo>
                  <a:pt x="60" y="188"/>
                  <a:pt x="62" y="188"/>
                  <a:pt x="62" y="188"/>
                </a:cubicBezTo>
                <a:cubicBezTo>
                  <a:pt x="62" y="188"/>
                  <a:pt x="62" y="188"/>
                  <a:pt x="62" y="188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1"/>
                  <a:pt x="81" y="181"/>
                  <a:pt x="81" y="181"/>
                </a:cubicBezTo>
                <a:cubicBezTo>
                  <a:pt x="82" y="181"/>
                  <a:pt x="82" y="181"/>
                  <a:pt x="83" y="182"/>
                </a:cubicBezTo>
                <a:cubicBezTo>
                  <a:pt x="85" y="183"/>
                  <a:pt x="87" y="186"/>
                  <a:pt x="88" y="187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95" y="188"/>
                  <a:pt x="95" y="188"/>
                  <a:pt x="95" y="188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4" y="185"/>
                  <a:pt x="94" y="183"/>
                  <a:pt x="95" y="181"/>
                </a:cubicBezTo>
                <a:cubicBezTo>
                  <a:pt x="96" y="179"/>
                  <a:pt x="95" y="178"/>
                  <a:pt x="93" y="177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3" y="175"/>
                  <a:pt x="95" y="174"/>
                </a:cubicBezTo>
                <a:cubicBezTo>
                  <a:pt x="103" y="171"/>
                  <a:pt x="110" y="166"/>
                  <a:pt x="110" y="166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117" y="158"/>
                  <a:pt x="116" y="151"/>
                  <a:pt x="120" y="150"/>
                </a:cubicBezTo>
                <a:cubicBezTo>
                  <a:pt x="124" y="150"/>
                  <a:pt x="130" y="146"/>
                  <a:pt x="130" y="146"/>
                </a:cubicBezTo>
                <a:cubicBezTo>
                  <a:pt x="130" y="146"/>
                  <a:pt x="130" y="146"/>
                  <a:pt x="130" y="146"/>
                </a:cubicBezTo>
                <a:cubicBezTo>
                  <a:pt x="130" y="146"/>
                  <a:pt x="130" y="146"/>
                  <a:pt x="130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55" y="20"/>
                  <a:pt x="55" y="20"/>
                  <a:pt x="55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43" y="16"/>
                  <a:pt x="43" y="16"/>
                  <a:pt x="43" y="16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5" y="0"/>
                </a:cubicBezTo>
                <a:lnTo>
                  <a:pt x="35" y="14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3" name="Freeform 40">
            <a:extLst>
              <a:ext uri="{FF2B5EF4-FFF2-40B4-BE49-F238E27FC236}">
                <a16:creationId xmlns:a16="http://schemas.microsoft.com/office/drawing/2014/main" id="{5C9258ED-8D7C-4162-9A8A-0FFE80A1548B}"/>
              </a:ext>
            </a:extLst>
          </p:cNvPr>
          <p:cNvSpPr>
            <a:spLocks/>
          </p:cNvSpPr>
          <p:nvPr/>
        </p:nvSpPr>
        <p:spPr bwMode="auto">
          <a:xfrm>
            <a:off x="6934200" y="2176464"/>
            <a:ext cx="730250" cy="466725"/>
          </a:xfrm>
          <a:custGeom>
            <a:avLst/>
            <a:gdLst>
              <a:gd name="T0" fmla="*/ 9 w 248"/>
              <a:gd name="T1" fmla="*/ 70 h 150"/>
              <a:gd name="T2" fmla="*/ 23 w 248"/>
              <a:gd name="T3" fmla="*/ 75 h 150"/>
              <a:gd name="T4" fmla="*/ 38 w 248"/>
              <a:gd name="T5" fmla="*/ 75 h 150"/>
              <a:gd name="T6" fmla="*/ 40 w 248"/>
              <a:gd name="T7" fmla="*/ 76 h 150"/>
              <a:gd name="T8" fmla="*/ 41 w 248"/>
              <a:gd name="T9" fmla="*/ 76 h 150"/>
              <a:gd name="T10" fmla="*/ 48 w 248"/>
              <a:gd name="T11" fmla="*/ 81 h 150"/>
              <a:gd name="T12" fmla="*/ 79 w 248"/>
              <a:gd name="T13" fmla="*/ 92 h 150"/>
              <a:gd name="T14" fmla="*/ 80 w 248"/>
              <a:gd name="T15" fmla="*/ 99 h 150"/>
              <a:gd name="T16" fmla="*/ 93 w 248"/>
              <a:gd name="T17" fmla="*/ 113 h 150"/>
              <a:gd name="T18" fmla="*/ 97 w 248"/>
              <a:gd name="T19" fmla="*/ 120 h 150"/>
              <a:gd name="T20" fmla="*/ 96 w 248"/>
              <a:gd name="T21" fmla="*/ 122 h 150"/>
              <a:gd name="T22" fmla="*/ 97 w 248"/>
              <a:gd name="T23" fmla="*/ 143 h 150"/>
              <a:gd name="T24" fmla="*/ 98 w 248"/>
              <a:gd name="T25" fmla="*/ 150 h 150"/>
              <a:gd name="T26" fmla="*/ 103 w 248"/>
              <a:gd name="T27" fmla="*/ 141 h 150"/>
              <a:gd name="T28" fmla="*/ 134 w 248"/>
              <a:gd name="T29" fmla="*/ 98 h 150"/>
              <a:gd name="T30" fmla="*/ 146 w 248"/>
              <a:gd name="T31" fmla="*/ 94 h 150"/>
              <a:gd name="T32" fmla="*/ 146 w 248"/>
              <a:gd name="T33" fmla="*/ 106 h 150"/>
              <a:gd name="T34" fmla="*/ 181 w 248"/>
              <a:gd name="T35" fmla="*/ 86 h 150"/>
              <a:gd name="T36" fmla="*/ 193 w 248"/>
              <a:gd name="T37" fmla="*/ 82 h 150"/>
              <a:gd name="T38" fmla="*/ 213 w 248"/>
              <a:gd name="T39" fmla="*/ 86 h 150"/>
              <a:gd name="T40" fmla="*/ 220 w 248"/>
              <a:gd name="T41" fmla="*/ 90 h 150"/>
              <a:gd name="T42" fmla="*/ 224 w 248"/>
              <a:gd name="T43" fmla="*/ 82 h 150"/>
              <a:gd name="T44" fmla="*/ 232 w 248"/>
              <a:gd name="T45" fmla="*/ 90 h 150"/>
              <a:gd name="T46" fmla="*/ 248 w 248"/>
              <a:gd name="T47" fmla="*/ 82 h 150"/>
              <a:gd name="T48" fmla="*/ 240 w 248"/>
              <a:gd name="T49" fmla="*/ 78 h 150"/>
              <a:gd name="T50" fmla="*/ 236 w 248"/>
              <a:gd name="T51" fmla="*/ 67 h 150"/>
              <a:gd name="T52" fmla="*/ 236 w 248"/>
              <a:gd name="T53" fmla="*/ 59 h 150"/>
              <a:gd name="T54" fmla="*/ 216 w 248"/>
              <a:gd name="T55" fmla="*/ 59 h 150"/>
              <a:gd name="T56" fmla="*/ 205 w 248"/>
              <a:gd name="T57" fmla="*/ 47 h 150"/>
              <a:gd name="T58" fmla="*/ 197 w 248"/>
              <a:gd name="T59" fmla="*/ 43 h 150"/>
              <a:gd name="T60" fmla="*/ 162 w 248"/>
              <a:gd name="T61" fmla="*/ 47 h 150"/>
              <a:gd name="T62" fmla="*/ 146 w 248"/>
              <a:gd name="T63" fmla="*/ 59 h 150"/>
              <a:gd name="T64" fmla="*/ 123 w 248"/>
              <a:gd name="T65" fmla="*/ 59 h 150"/>
              <a:gd name="T66" fmla="*/ 107 w 248"/>
              <a:gd name="T67" fmla="*/ 43 h 150"/>
              <a:gd name="T68" fmla="*/ 84 w 248"/>
              <a:gd name="T69" fmla="*/ 39 h 150"/>
              <a:gd name="T70" fmla="*/ 72 w 248"/>
              <a:gd name="T71" fmla="*/ 43 h 150"/>
              <a:gd name="T72" fmla="*/ 76 w 248"/>
              <a:gd name="T73" fmla="*/ 28 h 150"/>
              <a:gd name="T74" fmla="*/ 92 w 248"/>
              <a:gd name="T75" fmla="*/ 8 h 150"/>
              <a:gd name="T76" fmla="*/ 99 w 248"/>
              <a:gd name="T77" fmla="*/ 0 h 150"/>
              <a:gd name="T78" fmla="*/ 76 w 248"/>
              <a:gd name="T79" fmla="*/ 8 h 150"/>
              <a:gd name="T80" fmla="*/ 21 w 248"/>
              <a:gd name="T81" fmla="*/ 43 h 150"/>
              <a:gd name="T82" fmla="*/ 0 w 248"/>
              <a:gd name="T83" fmla="*/ 51 h 150"/>
              <a:gd name="T84" fmla="*/ 6 w 248"/>
              <a:gd name="T85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8" h="150">
                <a:moveTo>
                  <a:pt x="6" y="70"/>
                </a:moveTo>
                <a:cubicBezTo>
                  <a:pt x="9" y="70"/>
                  <a:pt x="9" y="70"/>
                  <a:pt x="9" y="70"/>
                </a:cubicBezTo>
                <a:cubicBezTo>
                  <a:pt x="17" y="74"/>
                  <a:pt x="17" y="74"/>
                  <a:pt x="17" y="74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7" y="74"/>
                  <a:pt x="32" y="74"/>
                </a:cubicBezTo>
                <a:cubicBezTo>
                  <a:pt x="35" y="74"/>
                  <a:pt x="37" y="74"/>
                  <a:pt x="38" y="75"/>
                </a:cubicBezTo>
                <a:cubicBezTo>
                  <a:pt x="39" y="75"/>
                  <a:pt x="39" y="75"/>
                  <a:pt x="40" y="75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1" y="76"/>
                  <a:pt x="42" y="76"/>
                  <a:pt x="44" y="77"/>
                </a:cubicBezTo>
                <a:cubicBezTo>
                  <a:pt x="48" y="78"/>
                  <a:pt x="49" y="80"/>
                  <a:pt x="48" y="81"/>
                </a:cubicBezTo>
                <a:cubicBezTo>
                  <a:pt x="48" y="92"/>
                  <a:pt x="48" y="92"/>
                  <a:pt x="4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81" y="92"/>
                  <a:pt x="82" y="93"/>
                  <a:pt x="83" y="94"/>
                </a:cubicBezTo>
                <a:cubicBezTo>
                  <a:pt x="83" y="95"/>
                  <a:pt x="80" y="98"/>
                  <a:pt x="80" y="99"/>
                </a:cubicBezTo>
                <a:cubicBezTo>
                  <a:pt x="81" y="100"/>
                  <a:pt x="87" y="107"/>
                  <a:pt x="91" y="111"/>
                </a:cubicBezTo>
                <a:cubicBezTo>
                  <a:pt x="92" y="112"/>
                  <a:pt x="92" y="113"/>
                  <a:pt x="93" y="113"/>
                </a:cubicBezTo>
                <a:cubicBezTo>
                  <a:pt x="93" y="114"/>
                  <a:pt x="93" y="114"/>
                  <a:pt x="95" y="118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2"/>
                </a:cubicBezTo>
                <a:cubicBezTo>
                  <a:pt x="97" y="126"/>
                  <a:pt x="97" y="131"/>
                  <a:pt x="96" y="135"/>
                </a:cubicBezTo>
                <a:cubicBezTo>
                  <a:pt x="96" y="137"/>
                  <a:pt x="96" y="140"/>
                  <a:pt x="97" y="143"/>
                </a:cubicBezTo>
                <a:cubicBezTo>
                  <a:pt x="98" y="145"/>
                  <a:pt x="98" y="147"/>
                  <a:pt x="98" y="149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46" y="94"/>
                  <a:pt x="146" y="94"/>
                  <a:pt x="146" y="94"/>
                </a:cubicBezTo>
                <a:cubicBezTo>
                  <a:pt x="142" y="106"/>
                  <a:pt x="142" y="106"/>
                  <a:pt x="142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93" y="82"/>
                  <a:pt x="193" y="82"/>
                  <a:pt x="193" y="82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13" y="86"/>
                  <a:pt x="213" y="86"/>
                  <a:pt x="213" y="86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20" y="90"/>
                  <a:pt x="220" y="90"/>
                  <a:pt x="220" y="90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28" y="86"/>
                  <a:pt x="228" y="86"/>
                  <a:pt x="228" y="86"/>
                </a:cubicBezTo>
                <a:cubicBezTo>
                  <a:pt x="232" y="90"/>
                  <a:pt x="232" y="90"/>
                  <a:pt x="232" y="90"/>
                </a:cubicBezTo>
                <a:cubicBezTo>
                  <a:pt x="248" y="86"/>
                  <a:pt x="248" y="86"/>
                  <a:pt x="248" y="86"/>
                </a:cubicBezTo>
                <a:cubicBezTo>
                  <a:pt x="248" y="82"/>
                  <a:pt x="248" y="82"/>
                  <a:pt x="248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0" y="78"/>
                  <a:pt x="240" y="78"/>
                  <a:pt x="240" y="78"/>
                </a:cubicBezTo>
                <a:cubicBezTo>
                  <a:pt x="236" y="74"/>
                  <a:pt x="236" y="74"/>
                  <a:pt x="236" y="74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2" y="59"/>
                  <a:pt x="232" y="59"/>
                  <a:pt x="232" y="59"/>
                </a:cubicBezTo>
                <a:cubicBezTo>
                  <a:pt x="216" y="59"/>
                  <a:pt x="216" y="59"/>
                  <a:pt x="216" y="59"/>
                </a:cubicBezTo>
                <a:cubicBezTo>
                  <a:pt x="205" y="55"/>
                  <a:pt x="205" y="55"/>
                  <a:pt x="205" y="55"/>
                </a:cubicBezTo>
                <a:cubicBezTo>
                  <a:pt x="205" y="47"/>
                  <a:pt x="205" y="47"/>
                  <a:pt x="205" y="47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97" y="43"/>
                  <a:pt x="197" y="43"/>
                  <a:pt x="197" y="43"/>
                </a:cubicBezTo>
                <a:cubicBezTo>
                  <a:pt x="193" y="47"/>
                  <a:pt x="193" y="47"/>
                  <a:pt x="193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50" y="55"/>
                  <a:pt x="150" y="55"/>
                  <a:pt x="150" y="55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07" y="43"/>
                  <a:pt x="107" y="43"/>
                  <a:pt x="107" y="43"/>
                </a:cubicBezTo>
                <a:cubicBezTo>
                  <a:pt x="92" y="35"/>
                  <a:pt x="92" y="35"/>
                  <a:pt x="92" y="35"/>
                </a:cubicBezTo>
                <a:cubicBezTo>
                  <a:pt x="84" y="39"/>
                  <a:pt x="84" y="39"/>
                  <a:pt x="84" y="39"/>
                </a:cubicBezTo>
                <a:cubicBezTo>
                  <a:pt x="80" y="35"/>
                  <a:pt x="80" y="35"/>
                  <a:pt x="80" y="35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31"/>
                  <a:pt x="72" y="31"/>
                  <a:pt x="72" y="31"/>
                </a:cubicBezTo>
                <a:cubicBezTo>
                  <a:pt x="76" y="28"/>
                  <a:pt x="76" y="28"/>
                  <a:pt x="76" y="28"/>
                </a:cubicBezTo>
                <a:cubicBezTo>
                  <a:pt x="80" y="24"/>
                  <a:pt x="80" y="24"/>
                  <a:pt x="80" y="24"/>
                </a:cubicBezTo>
                <a:cubicBezTo>
                  <a:pt x="92" y="8"/>
                  <a:pt x="92" y="8"/>
                  <a:pt x="92" y="8"/>
                </a:cubicBezTo>
                <a:cubicBezTo>
                  <a:pt x="99" y="4"/>
                  <a:pt x="99" y="4"/>
                  <a:pt x="99" y="4"/>
                </a:cubicBezTo>
                <a:cubicBezTo>
                  <a:pt x="99" y="0"/>
                  <a:pt x="99" y="0"/>
                  <a:pt x="9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76" y="8"/>
                  <a:pt x="76" y="8"/>
                  <a:pt x="76" y="8"/>
                </a:cubicBezTo>
                <a:cubicBezTo>
                  <a:pt x="41" y="35"/>
                  <a:pt x="41" y="35"/>
                  <a:pt x="41" y="35"/>
                </a:cubicBezTo>
                <a:cubicBezTo>
                  <a:pt x="21" y="43"/>
                  <a:pt x="21" y="43"/>
                  <a:pt x="21" y="43"/>
                </a:cubicBezTo>
                <a:cubicBezTo>
                  <a:pt x="6" y="51"/>
                  <a:pt x="6" y="51"/>
                  <a:pt x="6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0"/>
                  <a:pt x="0" y="60"/>
                  <a:pt x="0" y="60"/>
                </a:cubicBezTo>
                <a:lnTo>
                  <a:pt x="6" y="7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4" name="Freeform 41">
            <a:extLst>
              <a:ext uri="{FF2B5EF4-FFF2-40B4-BE49-F238E27FC236}">
                <a16:creationId xmlns:a16="http://schemas.microsoft.com/office/drawing/2014/main" id="{E67C134E-8EEA-4002-B287-8CAA4F5B8276}"/>
              </a:ext>
            </a:extLst>
          </p:cNvPr>
          <p:cNvSpPr>
            <a:spLocks/>
          </p:cNvSpPr>
          <p:nvPr/>
        </p:nvSpPr>
        <p:spPr bwMode="auto">
          <a:xfrm>
            <a:off x="6778625" y="2916239"/>
            <a:ext cx="458788" cy="815975"/>
          </a:xfrm>
          <a:custGeom>
            <a:avLst/>
            <a:gdLst>
              <a:gd name="T0" fmla="*/ 39 w 156"/>
              <a:gd name="T1" fmla="*/ 7 h 262"/>
              <a:gd name="T2" fmla="*/ 51 w 156"/>
              <a:gd name="T3" fmla="*/ 19 h 262"/>
              <a:gd name="T4" fmla="*/ 39 w 156"/>
              <a:gd name="T5" fmla="*/ 40 h 262"/>
              <a:gd name="T6" fmla="*/ 29 w 156"/>
              <a:gd name="T7" fmla="*/ 52 h 262"/>
              <a:gd name="T8" fmla="*/ 20 w 156"/>
              <a:gd name="T9" fmla="*/ 69 h 262"/>
              <a:gd name="T10" fmla="*/ 15 w 156"/>
              <a:gd name="T11" fmla="*/ 90 h 262"/>
              <a:gd name="T12" fmla="*/ 0 w 156"/>
              <a:gd name="T13" fmla="*/ 109 h 262"/>
              <a:gd name="T14" fmla="*/ 0 w 156"/>
              <a:gd name="T15" fmla="*/ 109 h 262"/>
              <a:gd name="T16" fmla="*/ 0 w 156"/>
              <a:gd name="T17" fmla="*/ 144 h 262"/>
              <a:gd name="T18" fmla="*/ 15 w 156"/>
              <a:gd name="T19" fmla="*/ 154 h 262"/>
              <a:gd name="T20" fmla="*/ 32 w 156"/>
              <a:gd name="T21" fmla="*/ 165 h 262"/>
              <a:gd name="T22" fmla="*/ 49 w 156"/>
              <a:gd name="T23" fmla="*/ 182 h 262"/>
              <a:gd name="T24" fmla="*/ 46 w 156"/>
              <a:gd name="T25" fmla="*/ 198 h 262"/>
              <a:gd name="T26" fmla="*/ 51 w 156"/>
              <a:gd name="T27" fmla="*/ 215 h 262"/>
              <a:gd name="T28" fmla="*/ 71 w 156"/>
              <a:gd name="T29" fmla="*/ 225 h 262"/>
              <a:gd name="T30" fmla="*/ 78 w 156"/>
              <a:gd name="T31" fmla="*/ 238 h 262"/>
              <a:gd name="T32" fmla="*/ 80 w 156"/>
              <a:gd name="T33" fmla="*/ 246 h 262"/>
              <a:gd name="T34" fmla="*/ 92 w 156"/>
              <a:gd name="T35" fmla="*/ 262 h 262"/>
              <a:gd name="T36" fmla="*/ 92 w 156"/>
              <a:gd name="T37" fmla="*/ 262 h 262"/>
              <a:gd name="T38" fmla="*/ 92 w 156"/>
              <a:gd name="T39" fmla="*/ 262 h 262"/>
              <a:gd name="T40" fmla="*/ 102 w 156"/>
              <a:gd name="T41" fmla="*/ 262 h 262"/>
              <a:gd name="T42" fmla="*/ 106 w 156"/>
              <a:gd name="T43" fmla="*/ 257 h 262"/>
              <a:gd name="T44" fmla="*/ 113 w 156"/>
              <a:gd name="T45" fmla="*/ 252 h 262"/>
              <a:gd name="T46" fmla="*/ 120 w 156"/>
              <a:gd name="T47" fmla="*/ 250 h 262"/>
              <a:gd name="T48" fmla="*/ 121 w 156"/>
              <a:gd name="T49" fmla="*/ 249 h 262"/>
              <a:gd name="T50" fmla="*/ 122 w 156"/>
              <a:gd name="T51" fmla="*/ 249 h 262"/>
              <a:gd name="T52" fmla="*/ 122 w 156"/>
              <a:gd name="T53" fmla="*/ 249 h 262"/>
              <a:gd name="T54" fmla="*/ 123 w 156"/>
              <a:gd name="T55" fmla="*/ 249 h 262"/>
              <a:gd name="T56" fmla="*/ 123 w 156"/>
              <a:gd name="T57" fmla="*/ 247 h 262"/>
              <a:gd name="T58" fmla="*/ 125 w 156"/>
              <a:gd name="T59" fmla="*/ 243 h 262"/>
              <a:gd name="T60" fmla="*/ 126 w 156"/>
              <a:gd name="T61" fmla="*/ 241 h 262"/>
              <a:gd name="T62" fmla="*/ 130 w 156"/>
              <a:gd name="T63" fmla="*/ 235 h 262"/>
              <a:gd name="T64" fmla="*/ 136 w 156"/>
              <a:gd name="T65" fmla="*/ 229 h 262"/>
              <a:gd name="T66" fmla="*/ 140 w 156"/>
              <a:gd name="T67" fmla="*/ 222 h 262"/>
              <a:gd name="T68" fmla="*/ 144 w 156"/>
              <a:gd name="T69" fmla="*/ 218 h 262"/>
              <a:gd name="T70" fmla="*/ 144 w 156"/>
              <a:gd name="T71" fmla="*/ 211 h 262"/>
              <a:gd name="T72" fmla="*/ 151 w 156"/>
              <a:gd name="T73" fmla="*/ 207 h 262"/>
              <a:gd name="T74" fmla="*/ 156 w 156"/>
              <a:gd name="T75" fmla="*/ 200 h 262"/>
              <a:gd name="T76" fmla="*/ 156 w 156"/>
              <a:gd name="T77" fmla="*/ 58 h 262"/>
              <a:gd name="T78" fmla="*/ 156 w 156"/>
              <a:gd name="T79" fmla="*/ 57 h 262"/>
              <a:gd name="T80" fmla="*/ 152 w 156"/>
              <a:gd name="T81" fmla="*/ 47 h 262"/>
              <a:gd name="T82" fmla="*/ 149 w 156"/>
              <a:gd name="T83" fmla="*/ 0 h 262"/>
              <a:gd name="T84" fmla="*/ 33 w 156"/>
              <a:gd name="T85" fmla="*/ 0 h 262"/>
              <a:gd name="T86" fmla="*/ 39 w 156"/>
              <a:gd name="T87" fmla="*/ 7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6" h="262">
                <a:moveTo>
                  <a:pt x="39" y="7"/>
                </a:moveTo>
                <a:cubicBezTo>
                  <a:pt x="51" y="19"/>
                  <a:pt x="51" y="19"/>
                  <a:pt x="51" y="19"/>
                </a:cubicBezTo>
                <a:cubicBezTo>
                  <a:pt x="39" y="40"/>
                  <a:pt x="39" y="40"/>
                  <a:pt x="39" y="40"/>
                </a:cubicBezTo>
                <a:cubicBezTo>
                  <a:pt x="29" y="52"/>
                  <a:pt x="29" y="52"/>
                  <a:pt x="29" y="52"/>
                </a:cubicBezTo>
                <a:cubicBezTo>
                  <a:pt x="20" y="69"/>
                  <a:pt x="20" y="69"/>
                  <a:pt x="20" y="69"/>
                </a:cubicBezTo>
                <a:cubicBezTo>
                  <a:pt x="15" y="90"/>
                  <a:pt x="15" y="90"/>
                  <a:pt x="15" y="90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4"/>
                  <a:pt x="0" y="144"/>
                  <a:pt x="0" y="144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32" y="165"/>
                  <a:pt x="32" y="165"/>
                  <a:pt x="32" y="165"/>
                </a:cubicBezTo>
                <a:cubicBezTo>
                  <a:pt x="49" y="182"/>
                  <a:pt x="49" y="182"/>
                  <a:pt x="49" y="182"/>
                </a:cubicBezTo>
                <a:cubicBezTo>
                  <a:pt x="46" y="198"/>
                  <a:pt x="46" y="198"/>
                  <a:pt x="46" y="198"/>
                </a:cubicBezTo>
                <a:cubicBezTo>
                  <a:pt x="51" y="215"/>
                  <a:pt x="51" y="215"/>
                  <a:pt x="51" y="215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8" y="238"/>
                  <a:pt x="78" y="238"/>
                  <a:pt x="78" y="238"/>
                </a:cubicBezTo>
                <a:cubicBezTo>
                  <a:pt x="80" y="246"/>
                  <a:pt x="80" y="246"/>
                  <a:pt x="80" y="246"/>
                </a:cubicBezTo>
                <a:cubicBezTo>
                  <a:pt x="82" y="252"/>
                  <a:pt x="90" y="260"/>
                  <a:pt x="92" y="262"/>
                </a:cubicBezTo>
                <a:cubicBezTo>
                  <a:pt x="92" y="262"/>
                  <a:pt x="92" y="262"/>
                  <a:pt x="92" y="262"/>
                </a:cubicBezTo>
                <a:cubicBezTo>
                  <a:pt x="92" y="262"/>
                  <a:pt x="92" y="262"/>
                  <a:pt x="92" y="262"/>
                </a:cubicBezTo>
                <a:cubicBezTo>
                  <a:pt x="102" y="262"/>
                  <a:pt x="102" y="262"/>
                  <a:pt x="102" y="262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113" y="252"/>
                  <a:pt x="113" y="252"/>
                  <a:pt x="113" y="252"/>
                </a:cubicBezTo>
                <a:cubicBezTo>
                  <a:pt x="114" y="252"/>
                  <a:pt x="117" y="251"/>
                  <a:pt x="120" y="250"/>
                </a:cubicBezTo>
                <a:cubicBezTo>
                  <a:pt x="120" y="250"/>
                  <a:pt x="120" y="249"/>
                  <a:pt x="121" y="249"/>
                </a:cubicBezTo>
                <a:cubicBezTo>
                  <a:pt x="121" y="249"/>
                  <a:pt x="121" y="249"/>
                  <a:pt x="122" y="249"/>
                </a:cubicBezTo>
                <a:cubicBezTo>
                  <a:pt x="122" y="249"/>
                  <a:pt x="122" y="249"/>
                  <a:pt x="122" y="249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47"/>
                  <a:pt x="123" y="247"/>
                  <a:pt x="123" y="247"/>
                </a:cubicBezTo>
                <a:cubicBezTo>
                  <a:pt x="125" y="244"/>
                  <a:pt x="125" y="243"/>
                  <a:pt x="125" y="243"/>
                </a:cubicBezTo>
                <a:cubicBezTo>
                  <a:pt x="125" y="243"/>
                  <a:pt x="125" y="242"/>
                  <a:pt x="126" y="241"/>
                </a:cubicBezTo>
                <a:cubicBezTo>
                  <a:pt x="127" y="240"/>
                  <a:pt x="128" y="238"/>
                  <a:pt x="130" y="235"/>
                </a:cubicBezTo>
                <a:cubicBezTo>
                  <a:pt x="133" y="232"/>
                  <a:pt x="135" y="229"/>
                  <a:pt x="136" y="229"/>
                </a:cubicBezTo>
                <a:cubicBezTo>
                  <a:pt x="140" y="222"/>
                  <a:pt x="140" y="222"/>
                  <a:pt x="140" y="222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44" y="211"/>
                  <a:pt x="144" y="211"/>
                  <a:pt x="144" y="211"/>
                </a:cubicBezTo>
                <a:cubicBezTo>
                  <a:pt x="151" y="207"/>
                  <a:pt x="151" y="207"/>
                  <a:pt x="151" y="207"/>
                </a:cubicBezTo>
                <a:cubicBezTo>
                  <a:pt x="156" y="200"/>
                  <a:pt x="156" y="200"/>
                  <a:pt x="156" y="200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6" y="57"/>
                  <a:pt x="156" y="57"/>
                  <a:pt x="156" y="57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49" y="0"/>
                  <a:pt x="149" y="0"/>
                  <a:pt x="149" y="0"/>
                </a:cubicBezTo>
                <a:cubicBezTo>
                  <a:pt x="33" y="0"/>
                  <a:pt x="33" y="0"/>
                  <a:pt x="33" y="0"/>
                </a:cubicBezTo>
                <a:lnTo>
                  <a:pt x="39" y="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5" name="Freeform 42">
            <a:extLst>
              <a:ext uri="{FF2B5EF4-FFF2-40B4-BE49-F238E27FC236}">
                <a16:creationId xmlns:a16="http://schemas.microsoft.com/office/drawing/2014/main" id="{620C7D9D-FFF1-4A60-B46D-76AB5B5C0BE1}"/>
              </a:ext>
            </a:extLst>
          </p:cNvPr>
          <p:cNvSpPr>
            <a:spLocks/>
          </p:cNvSpPr>
          <p:nvPr/>
        </p:nvSpPr>
        <p:spPr bwMode="auto">
          <a:xfrm>
            <a:off x="8909050" y="2947989"/>
            <a:ext cx="376238" cy="236537"/>
          </a:xfrm>
          <a:custGeom>
            <a:avLst/>
            <a:gdLst>
              <a:gd name="T0" fmla="*/ 64 w 128"/>
              <a:gd name="T1" fmla="*/ 9 h 76"/>
              <a:gd name="T2" fmla="*/ 64 w 128"/>
              <a:gd name="T3" fmla="*/ 1 h 76"/>
              <a:gd name="T4" fmla="*/ 26 w 128"/>
              <a:gd name="T5" fmla="*/ 1 h 76"/>
              <a:gd name="T6" fmla="*/ 25 w 128"/>
              <a:gd name="T7" fmla="*/ 1 h 76"/>
              <a:gd name="T8" fmla="*/ 25 w 128"/>
              <a:gd name="T9" fmla="*/ 1 h 76"/>
              <a:gd name="T10" fmla="*/ 6 w 128"/>
              <a:gd name="T11" fmla="*/ 1 h 76"/>
              <a:gd name="T12" fmla="*/ 5 w 128"/>
              <a:gd name="T13" fmla="*/ 5 h 76"/>
              <a:gd name="T14" fmla="*/ 2 w 128"/>
              <a:gd name="T15" fmla="*/ 28 h 76"/>
              <a:gd name="T16" fmla="*/ 3 w 128"/>
              <a:gd name="T17" fmla="*/ 51 h 76"/>
              <a:gd name="T18" fmla="*/ 52 w 128"/>
              <a:gd name="T19" fmla="*/ 51 h 76"/>
              <a:gd name="T20" fmla="*/ 52 w 128"/>
              <a:gd name="T21" fmla="*/ 51 h 76"/>
              <a:gd name="T22" fmla="*/ 52 w 128"/>
              <a:gd name="T23" fmla="*/ 52 h 76"/>
              <a:gd name="T24" fmla="*/ 68 w 128"/>
              <a:gd name="T25" fmla="*/ 52 h 76"/>
              <a:gd name="T26" fmla="*/ 74 w 128"/>
              <a:gd name="T27" fmla="*/ 59 h 76"/>
              <a:gd name="T28" fmla="*/ 74 w 128"/>
              <a:gd name="T29" fmla="*/ 61 h 76"/>
              <a:gd name="T30" fmla="*/ 76 w 128"/>
              <a:gd name="T31" fmla="*/ 67 h 76"/>
              <a:gd name="T32" fmla="*/ 77 w 128"/>
              <a:gd name="T33" fmla="*/ 68 h 76"/>
              <a:gd name="T34" fmla="*/ 77 w 128"/>
              <a:gd name="T35" fmla="*/ 76 h 76"/>
              <a:gd name="T36" fmla="*/ 81 w 128"/>
              <a:gd name="T37" fmla="*/ 76 h 76"/>
              <a:gd name="T38" fmla="*/ 85 w 128"/>
              <a:gd name="T39" fmla="*/ 72 h 76"/>
              <a:gd name="T40" fmla="*/ 97 w 128"/>
              <a:gd name="T41" fmla="*/ 68 h 76"/>
              <a:gd name="T42" fmla="*/ 101 w 128"/>
              <a:gd name="T43" fmla="*/ 68 h 76"/>
              <a:gd name="T44" fmla="*/ 101 w 128"/>
              <a:gd name="T45" fmla="*/ 72 h 76"/>
              <a:gd name="T46" fmla="*/ 105 w 128"/>
              <a:gd name="T47" fmla="*/ 72 h 76"/>
              <a:gd name="T48" fmla="*/ 112 w 128"/>
              <a:gd name="T49" fmla="*/ 72 h 76"/>
              <a:gd name="T50" fmla="*/ 116 w 128"/>
              <a:gd name="T51" fmla="*/ 72 h 76"/>
              <a:gd name="T52" fmla="*/ 124 w 128"/>
              <a:gd name="T53" fmla="*/ 68 h 76"/>
              <a:gd name="T54" fmla="*/ 128 w 128"/>
              <a:gd name="T55" fmla="*/ 64 h 76"/>
              <a:gd name="T56" fmla="*/ 124 w 128"/>
              <a:gd name="T57" fmla="*/ 53 h 76"/>
              <a:gd name="T58" fmla="*/ 124 w 128"/>
              <a:gd name="T59" fmla="*/ 61 h 76"/>
              <a:gd name="T60" fmla="*/ 124 w 128"/>
              <a:gd name="T61" fmla="*/ 64 h 76"/>
              <a:gd name="T62" fmla="*/ 116 w 128"/>
              <a:gd name="T63" fmla="*/ 64 h 76"/>
              <a:gd name="T64" fmla="*/ 105 w 128"/>
              <a:gd name="T65" fmla="*/ 61 h 76"/>
              <a:gd name="T66" fmla="*/ 101 w 128"/>
              <a:gd name="T67" fmla="*/ 53 h 76"/>
              <a:gd name="T68" fmla="*/ 97 w 128"/>
              <a:gd name="T69" fmla="*/ 49 h 76"/>
              <a:gd name="T70" fmla="*/ 97 w 128"/>
              <a:gd name="T71" fmla="*/ 45 h 76"/>
              <a:gd name="T72" fmla="*/ 93 w 128"/>
              <a:gd name="T73" fmla="*/ 41 h 76"/>
              <a:gd name="T74" fmla="*/ 85 w 128"/>
              <a:gd name="T75" fmla="*/ 37 h 76"/>
              <a:gd name="T76" fmla="*/ 85 w 128"/>
              <a:gd name="T77" fmla="*/ 29 h 76"/>
              <a:gd name="T78" fmla="*/ 89 w 128"/>
              <a:gd name="T79" fmla="*/ 29 h 76"/>
              <a:gd name="T80" fmla="*/ 93 w 128"/>
              <a:gd name="T81" fmla="*/ 22 h 76"/>
              <a:gd name="T82" fmla="*/ 97 w 128"/>
              <a:gd name="T83" fmla="*/ 22 h 76"/>
              <a:gd name="T84" fmla="*/ 89 w 128"/>
              <a:gd name="T85" fmla="*/ 6 h 76"/>
              <a:gd name="T86" fmla="*/ 90 w 128"/>
              <a:gd name="T87" fmla="*/ 2 h 76"/>
              <a:gd name="T88" fmla="*/ 91 w 128"/>
              <a:gd name="T89" fmla="*/ 0 h 76"/>
              <a:gd name="T90" fmla="*/ 80 w 128"/>
              <a:gd name="T91" fmla="*/ 9 h 76"/>
              <a:gd name="T92" fmla="*/ 64 w 128"/>
              <a:gd name="T93" fmla="*/ 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8" h="76">
                <a:moveTo>
                  <a:pt x="64" y="9"/>
                </a:moveTo>
                <a:cubicBezTo>
                  <a:pt x="64" y="1"/>
                  <a:pt x="64" y="1"/>
                  <a:pt x="64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5"/>
                  <a:pt x="5" y="5"/>
                  <a:pt x="5" y="5"/>
                </a:cubicBezTo>
                <a:cubicBezTo>
                  <a:pt x="0" y="25"/>
                  <a:pt x="1" y="28"/>
                  <a:pt x="2" y="28"/>
                </a:cubicBezTo>
                <a:cubicBezTo>
                  <a:pt x="3" y="30"/>
                  <a:pt x="3" y="40"/>
                  <a:pt x="3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2"/>
                  <a:pt x="52" y="52"/>
                  <a:pt x="52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61"/>
                  <a:pt x="74" y="61"/>
                  <a:pt x="74" y="61"/>
                </a:cubicBezTo>
                <a:cubicBezTo>
                  <a:pt x="75" y="63"/>
                  <a:pt x="76" y="66"/>
                  <a:pt x="76" y="67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76"/>
                  <a:pt x="77" y="76"/>
                  <a:pt x="77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5" y="72"/>
                  <a:pt x="85" y="72"/>
                  <a:pt x="85" y="72"/>
                </a:cubicBezTo>
                <a:cubicBezTo>
                  <a:pt x="97" y="68"/>
                  <a:pt x="97" y="68"/>
                  <a:pt x="97" y="68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5"/>
                  <a:pt x="97" y="45"/>
                  <a:pt x="97" y="45"/>
                </a:cubicBezTo>
                <a:cubicBezTo>
                  <a:pt x="93" y="41"/>
                  <a:pt x="93" y="41"/>
                  <a:pt x="93" y="41"/>
                </a:cubicBezTo>
                <a:cubicBezTo>
                  <a:pt x="85" y="37"/>
                  <a:pt x="85" y="37"/>
                  <a:pt x="85" y="37"/>
                </a:cubicBezTo>
                <a:cubicBezTo>
                  <a:pt x="85" y="29"/>
                  <a:pt x="85" y="29"/>
                  <a:pt x="85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93" y="22"/>
                  <a:pt x="93" y="22"/>
                  <a:pt x="93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89" y="6"/>
                  <a:pt x="89" y="6"/>
                  <a:pt x="89" y="6"/>
                </a:cubicBezTo>
                <a:cubicBezTo>
                  <a:pt x="90" y="2"/>
                  <a:pt x="90" y="2"/>
                  <a:pt x="90" y="2"/>
                </a:cubicBezTo>
                <a:cubicBezTo>
                  <a:pt x="91" y="0"/>
                  <a:pt x="91" y="0"/>
                  <a:pt x="91" y="0"/>
                </a:cubicBezTo>
                <a:cubicBezTo>
                  <a:pt x="80" y="9"/>
                  <a:pt x="80" y="9"/>
                  <a:pt x="80" y="9"/>
                </a:cubicBezTo>
                <a:lnTo>
                  <a:pt x="64" y="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6" name="Freeform 43">
            <a:extLst>
              <a:ext uri="{FF2B5EF4-FFF2-40B4-BE49-F238E27FC236}">
                <a16:creationId xmlns:a16="http://schemas.microsoft.com/office/drawing/2014/main" id="{A383F3A5-6D6E-4CB6-9B77-7DF2EC9E50DB}"/>
              </a:ext>
            </a:extLst>
          </p:cNvPr>
          <p:cNvSpPr>
            <a:spLocks/>
          </p:cNvSpPr>
          <p:nvPr/>
        </p:nvSpPr>
        <p:spPr bwMode="auto">
          <a:xfrm>
            <a:off x="3883025" y="1909764"/>
            <a:ext cx="674688" cy="1050925"/>
          </a:xfrm>
          <a:custGeom>
            <a:avLst/>
            <a:gdLst>
              <a:gd name="T0" fmla="*/ 9 w 229"/>
              <a:gd name="T1" fmla="*/ 148 h 338"/>
              <a:gd name="T2" fmla="*/ 19 w 229"/>
              <a:gd name="T3" fmla="*/ 163 h 338"/>
              <a:gd name="T4" fmla="*/ 4 w 229"/>
              <a:gd name="T5" fmla="*/ 201 h 338"/>
              <a:gd name="T6" fmla="*/ 4 w 229"/>
              <a:gd name="T7" fmla="*/ 215 h 338"/>
              <a:gd name="T8" fmla="*/ 7 w 229"/>
              <a:gd name="T9" fmla="*/ 248 h 338"/>
              <a:gd name="T10" fmla="*/ 0 w 229"/>
              <a:gd name="T11" fmla="*/ 293 h 338"/>
              <a:gd name="T12" fmla="*/ 2 w 229"/>
              <a:gd name="T13" fmla="*/ 338 h 338"/>
              <a:gd name="T14" fmla="*/ 118 w 229"/>
              <a:gd name="T15" fmla="*/ 338 h 338"/>
              <a:gd name="T16" fmla="*/ 229 w 229"/>
              <a:gd name="T17" fmla="*/ 338 h 338"/>
              <a:gd name="T18" fmla="*/ 222 w 229"/>
              <a:gd name="T19" fmla="*/ 216 h 338"/>
              <a:gd name="T20" fmla="*/ 205 w 229"/>
              <a:gd name="T21" fmla="*/ 221 h 338"/>
              <a:gd name="T22" fmla="*/ 196 w 229"/>
              <a:gd name="T23" fmla="*/ 225 h 338"/>
              <a:gd name="T24" fmla="*/ 194 w 229"/>
              <a:gd name="T25" fmla="*/ 224 h 338"/>
              <a:gd name="T26" fmla="*/ 183 w 229"/>
              <a:gd name="T27" fmla="*/ 224 h 338"/>
              <a:gd name="T28" fmla="*/ 178 w 229"/>
              <a:gd name="T29" fmla="*/ 224 h 338"/>
              <a:gd name="T30" fmla="*/ 162 w 229"/>
              <a:gd name="T31" fmla="*/ 224 h 338"/>
              <a:gd name="T32" fmla="*/ 147 w 229"/>
              <a:gd name="T33" fmla="*/ 212 h 338"/>
              <a:gd name="T34" fmla="*/ 145 w 229"/>
              <a:gd name="T35" fmla="*/ 214 h 338"/>
              <a:gd name="T36" fmla="*/ 145 w 229"/>
              <a:gd name="T37" fmla="*/ 214 h 338"/>
              <a:gd name="T38" fmla="*/ 144 w 229"/>
              <a:gd name="T39" fmla="*/ 206 h 338"/>
              <a:gd name="T40" fmla="*/ 133 w 229"/>
              <a:gd name="T41" fmla="*/ 194 h 338"/>
              <a:gd name="T42" fmla="*/ 128 w 229"/>
              <a:gd name="T43" fmla="*/ 173 h 338"/>
              <a:gd name="T44" fmla="*/ 113 w 229"/>
              <a:gd name="T45" fmla="*/ 166 h 338"/>
              <a:gd name="T46" fmla="*/ 110 w 229"/>
              <a:gd name="T47" fmla="*/ 166 h 338"/>
              <a:gd name="T48" fmla="*/ 100 w 229"/>
              <a:gd name="T49" fmla="*/ 167 h 338"/>
              <a:gd name="T50" fmla="*/ 100 w 229"/>
              <a:gd name="T51" fmla="*/ 153 h 338"/>
              <a:gd name="T52" fmla="*/ 100 w 229"/>
              <a:gd name="T53" fmla="*/ 151 h 338"/>
              <a:gd name="T54" fmla="*/ 99 w 229"/>
              <a:gd name="T55" fmla="*/ 141 h 338"/>
              <a:gd name="T56" fmla="*/ 93 w 229"/>
              <a:gd name="T57" fmla="*/ 107 h 338"/>
              <a:gd name="T58" fmla="*/ 78 w 229"/>
              <a:gd name="T59" fmla="*/ 101 h 338"/>
              <a:gd name="T60" fmla="*/ 78 w 229"/>
              <a:gd name="T61" fmla="*/ 97 h 338"/>
              <a:gd name="T62" fmla="*/ 71 w 229"/>
              <a:gd name="T63" fmla="*/ 87 h 338"/>
              <a:gd name="T64" fmla="*/ 63 w 229"/>
              <a:gd name="T65" fmla="*/ 82 h 338"/>
              <a:gd name="T66" fmla="*/ 53 w 229"/>
              <a:gd name="T67" fmla="*/ 77 h 338"/>
              <a:gd name="T68" fmla="*/ 50 w 229"/>
              <a:gd name="T69" fmla="*/ 63 h 338"/>
              <a:gd name="T70" fmla="*/ 40 w 229"/>
              <a:gd name="T71" fmla="*/ 59 h 338"/>
              <a:gd name="T72" fmla="*/ 2 w 229"/>
              <a:gd name="T73" fmla="*/ 0 h 338"/>
              <a:gd name="T74" fmla="*/ 3 w 229"/>
              <a:gd name="T75" fmla="*/ 14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9" h="338">
                <a:moveTo>
                  <a:pt x="3" y="148"/>
                </a:moveTo>
                <a:cubicBezTo>
                  <a:pt x="6" y="148"/>
                  <a:pt x="9" y="148"/>
                  <a:pt x="9" y="148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19" y="189"/>
                  <a:pt x="19" y="189"/>
                  <a:pt x="19" y="189"/>
                </a:cubicBezTo>
                <a:cubicBezTo>
                  <a:pt x="4" y="201"/>
                  <a:pt x="4" y="201"/>
                  <a:pt x="4" y="201"/>
                </a:cubicBezTo>
                <a:cubicBezTo>
                  <a:pt x="2" y="211"/>
                  <a:pt x="2" y="211"/>
                  <a:pt x="2" y="211"/>
                </a:cubicBezTo>
                <a:cubicBezTo>
                  <a:pt x="4" y="215"/>
                  <a:pt x="4" y="215"/>
                  <a:pt x="4" y="215"/>
                </a:cubicBezTo>
                <a:cubicBezTo>
                  <a:pt x="7" y="236"/>
                  <a:pt x="7" y="236"/>
                  <a:pt x="7" y="236"/>
                </a:cubicBezTo>
                <a:cubicBezTo>
                  <a:pt x="7" y="248"/>
                  <a:pt x="7" y="248"/>
                  <a:pt x="7" y="248"/>
                </a:cubicBezTo>
                <a:cubicBezTo>
                  <a:pt x="2" y="263"/>
                  <a:pt x="2" y="263"/>
                  <a:pt x="2" y="263"/>
                </a:cubicBezTo>
                <a:cubicBezTo>
                  <a:pt x="0" y="293"/>
                  <a:pt x="0" y="293"/>
                  <a:pt x="0" y="293"/>
                </a:cubicBezTo>
                <a:cubicBezTo>
                  <a:pt x="2" y="312"/>
                  <a:pt x="2" y="312"/>
                  <a:pt x="2" y="312"/>
                </a:cubicBezTo>
                <a:cubicBezTo>
                  <a:pt x="2" y="338"/>
                  <a:pt x="2" y="338"/>
                  <a:pt x="2" y="338"/>
                </a:cubicBezTo>
                <a:cubicBezTo>
                  <a:pt x="2" y="338"/>
                  <a:pt x="2" y="338"/>
                  <a:pt x="2" y="338"/>
                </a:cubicBezTo>
                <a:cubicBezTo>
                  <a:pt x="118" y="338"/>
                  <a:pt x="118" y="338"/>
                  <a:pt x="118" y="338"/>
                </a:cubicBezTo>
                <a:cubicBezTo>
                  <a:pt x="229" y="338"/>
                  <a:pt x="229" y="338"/>
                  <a:pt x="229" y="338"/>
                </a:cubicBezTo>
                <a:cubicBezTo>
                  <a:pt x="229" y="338"/>
                  <a:pt x="229" y="338"/>
                  <a:pt x="229" y="338"/>
                </a:cubicBezTo>
                <a:cubicBezTo>
                  <a:pt x="229" y="216"/>
                  <a:pt x="229" y="216"/>
                  <a:pt x="229" y="216"/>
                </a:cubicBezTo>
                <a:cubicBezTo>
                  <a:pt x="222" y="216"/>
                  <a:pt x="222" y="216"/>
                  <a:pt x="222" y="216"/>
                </a:cubicBezTo>
                <a:cubicBezTo>
                  <a:pt x="216" y="217"/>
                  <a:pt x="216" y="217"/>
                  <a:pt x="216" y="217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198" y="225"/>
                  <a:pt x="197" y="225"/>
                  <a:pt x="196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4" y="224"/>
                  <a:pt x="194" y="224"/>
                  <a:pt x="194" y="224"/>
                </a:cubicBezTo>
                <a:cubicBezTo>
                  <a:pt x="193" y="224"/>
                  <a:pt x="189" y="224"/>
                  <a:pt x="187" y="224"/>
                </a:cubicBezTo>
                <a:cubicBezTo>
                  <a:pt x="185" y="224"/>
                  <a:pt x="183" y="224"/>
                  <a:pt x="183" y="224"/>
                </a:cubicBezTo>
                <a:cubicBezTo>
                  <a:pt x="182" y="224"/>
                  <a:pt x="181" y="223"/>
                  <a:pt x="180" y="223"/>
                </a:cubicBezTo>
                <a:cubicBezTo>
                  <a:pt x="179" y="223"/>
                  <a:pt x="179" y="223"/>
                  <a:pt x="178" y="224"/>
                </a:cubicBezTo>
                <a:cubicBezTo>
                  <a:pt x="177" y="224"/>
                  <a:pt x="176" y="224"/>
                  <a:pt x="174" y="224"/>
                </a:cubicBezTo>
                <a:cubicBezTo>
                  <a:pt x="162" y="224"/>
                  <a:pt x="162" y="224"/>
                  <a:pt x="162" y="224"/>
                </a:cubicBezTo>
                <a:cubicBezTo>
                  <a:pt x="161" y="224"/>
                  <a:pt x="157" y="222"/>
                  <a:pt x="151" y="216"/>
                </a:cubicBezTo>
                <a:cubicBezTo>
                  <a:pt x="150" y="213"/>
                  <a:pt x="149" y="212"/>
                  <a:pt x="147" y="212"/>
                </a:cubicBezTo>
                <a:cubicBezTo>
                  <a:pt x="146" y="213"/>
                  <a:pt x="146" y="213"/>
                  <a:pt x="146" y="213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44" y="214"/>
                  <a:pt x="144" y="214"/>
                  <a:pt x="144" y="214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0" y="206"/>
                  <a:pt x="140" y="206"/>
                  <a:pt x="140" y="206"/>
                </a:cubicBezTo>
                <a:cubicBezTo>
                  <a:pt x="133" y="194"/>
                  <a:pt x="133" y="194"/>
                  <a:pt x="133" y="194"/>
                </a:cubicBezTo>
                <a:cubicBezTo>
                  <a:pt x="128" y="188"/>
                  <a:pt x="128" y="188"/>
                  <a:pt x="128" y="188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7" y="172"/>
                  <a:pt x="122" y="168"/>
                  <a:pt x="115" y="167"/>
                </a:cubicBezTo>
                <a:cubicBezTo>
                  <a:pt x="114" y="166"/>
                  <a:pt x="113" y="166"/>
                  <a:pt x="113" y="166"/>
                </a:cubicBezTo>
                <a:cubicBezTo>
                  <a:pt x="111" y="166"/>
                  <a:pt x="111" y="166"/>
                  <a:pt x="111" y="166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10" y="167"/>
                  <a:pt x="110" y="167"/>
                  <a:pt x="110" y="167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0" y="163"/>
                  <a:pt x="98" y="156"/>
                  <a:pt x="100" y="153"/>
                </a:cubicBezTo>
                <a:cubicBezTo>
                  <a:pt x="100" y="152"/>
                  <a:pt x="100" y="151"/>
                  <a:pt x="100" y="151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1"/>
                  <a:pt x="99" y="150"/>
                  <a:pt x="99" y="148"/>
                </a:cubicBezTo>
                <a:cubicBezTo>
                  <a:pt x="98" y="144"/>
                  <a:pt x="98" y="141"/>
                  <a:pt x="99" y="141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6" y="105"/>
                  <a:pt x="80" y="102"/>
                  <a:pt x="78" y="101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87"/>
                  <a:pt x="71" y="87"/>
                  <a:pt x="71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3" y="82"/>
                  <a:pt x="63" y="82"/>
                  <a:pt x="63" y="82"/>
                </a:cubicBezTo>
                <a:cubicBezTo>
                  <a:pt x="59" y="77"/>
                  <a:pt x="59" y="77"/>
                  <a:pt x="59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69"/>
                  <a:pt x="53" y="69"/>
                  <a:pt x="53" y="69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59"/>
                  <a:pt x="50" y="59"/>
                  <a:pt x="5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0"/>
                  <a:pt x="40" y="0"/>
                  <a:pt x="4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49"/>
                  <a:pt x="2" y="149"/>
                  <a:pt x="2" y="149"/>
                </a:cubicBezTo>
                <a:lnTo>
                  <a:pt x="3" y="14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7" name="Freeform 44">
            <a:extLst>
              <a:ext uri="{FF2B5EF4-FFF2-40B4-BE49-F238E27FC236}">
                <a16:creationId xmlns:a16="http://schemas.microsoft.com/office/drawing/2014/main" id="{86A91D3C-A2E8-49B3-BC94-BA9EDC8BE2AB}"/>
              </a:ext>
            </a:extLst>
          </p:cNvPr>
          <p:cNvSpPr>
            <a:spLocks/>
          </p:cNvSpPr>
          <p:nvPr/>
        </p:nvSpPr>
        <p:spPr bwMode="auto">
          <a:xfrm>
            <a:off x="4000501" y="1909763"/>
            <a:ext cx="1362075" cy="698500"/>
          </a:xfrm>
          <a:custGeom>
            <a:avLst/>
            <a:gdLst>
              <a:gd name="T0" fmla="*/ 10 w 462"/>
              <a:gd name="T1" fmla="*/ 63 h 225"/>
              <a:gd name="T2" fmla="*/ 13 w 462"/>
              <a:gd name="T3" fmla="*/ 77 h 225"/>
              <a:gd name="T4" fmla="*/ 23 w 462"/>
              <a:gd name="T5" fmla="*/ 82 h 225"/>
              <a:gd name="T6" fmla="*/ 31 w 462"/>
              <a:gd name="T7" fmla="*/ 87 h 225"/>
              <a:gd name="T8" fmla="*/ 38 w 462"/>
              <a:gd name="T9" fmla="*/ 97 h 225"/>
              <a:gd name="T10" fmla="*/ 38 w 462"/>
              <a:gd name="T11" fmla="*/ 101 h 225"/>
              <a:gd name="T12" fmla="*/ 53 w 462"/>
              <a:gd name="T13" fmla="*/ 107 h 225"/>
              <a:gd name="T14" fmla="*/ 59 w 462"/>
              <a:gd name="T15" fmla="*/ 141 h 225"/>
              <a:gd name="T16" fmla="*/ 60 w 462"/>
              <a:gd name="T17" fmla="*/ 151 h 225"/>
              <a:gd name="T18" fmla="*/ 60 w 462"/>
              <a:gd name="T19" fmla="*/ 153 h 225"/>
              <a:gd name="T20" fmla="*/ 60 w 462"/>
              <a:gd name="T21" fmla="*/ 167 h 225"/>
              <a:gd name="T22" fmla="*/ 70 w 462"/>
              <a:gd name="T23" fmla="*/ 166 h 225"/>
              <a:gd name="T24" fmla="*/ 71 w 462"/>
              <a:gd name="T25" fmla="*/ 166 h 225"/>
              <a:gd name="T26" fmla="*/ 75 w 462"/>
              <a:gd name="T27" fmla="*/ 167 h 225"/>
              <a:gd name="T28" fmla="*/ 88 w 462"/>
              <a:gd name="T29" fmla="*/ 188 h 225"/>
              <a:gd name="T30" fmla="*/ 100 w 462"/>
              <a:gd name="T31" fmla="*/ 206 h 225"/>
              <a:gd name="T32" fmla="*/ 104 w 462"/>
              <a:gd name="T33" fmla="*/ 214 h 225"/>
              <a:gd name="T34" fmla="*/ 105 w 462"/>
              <a:gd name="T35" fmla="*/ 214 h 225"/>
              <a:gd name="T36" fmla="*/ 107 w 462"/>
              <a:gd name="T37" fmla="*/ 212 h 225"/>
              <a:gd name="T38" fmla="*/ 122 w 462"/>
              <a:gd name="T39" fmla="*/ 224 h 225"/>
              <a:gd name="T40" fmla="*/ 138 w 462"/>
              <a:gd name="T41" fmla="*/ 224 h 225"/>
              <a:gd name="T42" fmla="*/ 143 w 462"/>
              <a:gd name="T43" fmla="*/ 224 h 225"/>
              <a:gd name="T44" fmla="*/ 154 w 462"/>
              <a:gd name="T45" fmla="*/ 224 h 225"/>
              <a:gd name="T46" fmla="*/ 156 w 462"/>
              <a:gd name="T47" fmla="*/ 225 h 225"/>
              <a:gd name="T48" fmla="*/ 165 w 462"/>
              <a:gd name="T49" fmla="*/ 221 h 225"/>
              <a:gd name="T50" fmla="*/ 182 w 462"/>
              <a:gd name="T51" fmla="*/ 216 h 225"/>
              <a:gd name="T52" fmla="*/ 189 w 462"/>
              <a:gd name="T53" fmla="*/ 215 h 225"/>
              <a:gd name="T54" fmla="*/ 461 w 462"/>
              <a:gd name="T55" fmla="*/ 204 h 225"/>
              <a:gd name="T56" fmla="*/ 462 w 462"/>
              <a:gd name="T57" fmla="*/ 203 h 225"/>
              <a:gd name="T58" fmla="*/ 461 w 462"/>
              <a:gd name="T59" fmla="*/ 154 h 225"/>
              <a:gd name="T60" fmla="*/ 461 w 462"/>
              <a:gd name="T61" fmla="*/ 0 h 225"/>
              <a:gd name="T62" fmla="*/ 0 w 462"/>
              <a:gd name="T63" fmla="*/ 59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2" h="225">
                <a:moveTo>
                  <a:pt x="10" y="59"/>
                </a:moveTo>
                <a:cubicBezTo>
                  <a:pt x="10" y="63"/>
                  <a:pt x="10" y="63"/>
                  <a:pt x="10" y="63"/>
                </a:cubicBezTo>
                <a:cubicBezTo>
                  <a:pt x="13" y="69"/>
                  <a:pt x="13" y="69"/>
                  <a:pt x="13" y="69"/>
                </a:cubicBezTo>
                <a:cubicBezTo>
                  <a:pt x="13" y="77"/>
                  <a:pt x="13" y="77"/>
                  <a:pt x="13" y="77"/>
                </a:cubicBezTo>
                <a:cubicBezTo>
                  <a:pt x="19" y="77"/>
                  <a:pt x="19" y="77"/>
                  <a:pt x="19" y="77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7"/>
                  <a:pt x="23" y="87"/>
                  <a:pt x="23" y="87"/>
                </a:cubicBezTo>
                <a:cubicBezTo>
                  <a:pt x="31" y="87"/>
                  <a:pt x="31" y="87"/>
                  <a:pt x="31" y="87"/>
                </a:cubicBezTo>
                <a:cubicBezTo>
                  <a:pt x="31" y="93"/>
                  <a:pt x="31" y="93"/>
                  <a:pt x="31" y="93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40" y="102"/>
                  <a:pt x="46" y="105"/>
                  <a:pt x="49" y="106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1"/>
                  <a:pt x="58" y="144"/>
                  <a:pt x="59" y="148"/>
                </a:cubicBezTo>
                <a:cubicBezTo>
                  <a:pt x="59" y="150"/>
                  <a:pt x="60" y="151"/>
                  <a:pt x="60" y="151"/>
                </a:cubicBezTo>
                <a:cubicBezTo>
                  <a:pt x="60" y="151"/>
                  <a:pt x="60" y="151"/>
                  <a:pt x="60" y="151"/>
                </a:cubicBezTo>
                <a:cubicBezTo>
                  <a:pt x="60" y="151"/>
                  <a:pt x="60" y="152"/>
                  <a:pt x="60" y="153"/>
                </a:cubicBezTo>
                <a:cubicBezTo>
                  <a:pt x="58" y="156"/>
                  <a:pt x="60" y="163"/>
                  <a:pt x="60" y="166"/>
                </a:cubicBezTo>
                <a:cubicBezTo>
                  <a:pt x="60" y="167"/>
                  <a:pt x="60" y="167"/>
                  <a:pt x="60" y="167"/>
                </a:cubicBezTo>
                <a:cubicBezTo>
                  <a:pt x="70" y="167"/>
                  <a:pt x="70" y="167"/>
                  <a:pt x="70" y="167"/>
                </a:cubicBezTo>
                <a:cubicBezTo>
                  <a:pt x="70" y="166"/>
                  <a:pt x="70" y="166"/>
                  <a:pt x="70" y="166"/>
                </a:cubicBezTo>
                <a:cubicBezTo>
                  <a:pt x="70" y="166"/>
                  <a:pt x="70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166"/>
                  <a:pt x="72" y="166"/>
                  <a:pt x="73" y="166"/>
                </a:cubicBezTo>
                <a:cubicBezTo>
                  <a:pt x="73" y="166"/>
                  <a:pt x="74" y="166"/>
                  <a:pt x="75" y="167"/>
                </a:cubicBezTo>
                <a:cubicBezTo>
                  <a:pt x="82" y="168"/>
                  <a:pt x="87" y="172"/>
                  <a:pt x="88" y="173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100" y="206"/>
                  <a:pt x="100" y="206"/>
                  <a:pt x="100" y="206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104" y="214"/>
                  <a:pt x="104" y="214"/>
                  <a:pt x="104" y="214"/>
                </a:cubicBezTo>
                <a:cubicBezTo>
                  <a:pt x="105" y="214"/>
                  <a:pt x="105" y="214"/>
                  <a:pt x="105" y="214"/>
                </a:cubicBezTo>
                <a:cubicBezTo>
                  <a:pt x="105" y="214"/>
                  <a:pt x="105" y="214"/>
                  <a:pt x="105" y="214"/>
                </a:cubicBezTo>
                <a:cubicBezTo>
                  <a:pt x="106" y="213"/>
                  <a:pt x="106" y="213"/>
                  <a:pt x="106" y="213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9" y="212"/>
                  <a:pt x="110" y="213"/>
                  <a:pt x="111" y="216"/>
                </a:cubicBezTo>
                <a:cubicBezTo>
                  <a:pt x="117" y="222"/>
                  <a:pt x="121" y="224"/>
                  <a:pt x="122" y="224"/>
                </a:cubicBezTo>
                <a:cubicBezTo>
                  <a:pt x="134" y="224"/>
                  <a:pt x="134" y="224"/>
                  <a:pt x="134" y="224"/>
                </a:cubicBezTo>
                <a:cubicBezTo>
                  <a:pt x="136" y="224"/>
                  <a:pt x="137" y="224"/>
                  <a:pt x="138" y="224"/>
                </a:cubicBezTo>
                <a:cubicBezTo>
                  <a:pt x="139" y="223"/>
                  <a:pt x="139" y="223"/>
                  <a:pt x="140" y="223"/>
                </a:cubicBezTo>
                <a:cubicBezTo>
                  <a:pt x="141" y="223"/>
                  <a:pt x="142" y="224"/>
                  <a:pt x="143" y="224"/>
                </a:cubicBezTo>
                <a:cubicBezTo>
                  <a:pt x="143" y="224"/>
                  <a:pt x="145" y="224"/>
                  <a:pt x="147" y="224"/>
                </a:cubicBezTo>
                <a:cubicBezTo>
                  <a:pt x="149" y="224"/>
                  <a:pt x="153" y="224"/>
                  <a:pt x="154" y="224"/>
                </a:cubicBezTo>
                <a:cubicBezTo>
                  <a:pt x="155" y="225"/>
                  <a:pt x="155" y="225"/>
                  <a:pt x="155" y="225"/>
                </a:cubicBezTo>
                <a:cubicBezTo>
                  <a:pt x="156" y="225"/>
                  <a:pt x="156" y="225"/>
                  <a:pt x="156" y="225"/>
                </a:cubicBezTo>
                <a:cubicBezTo>
                  <a:pt x="157" y="225"/>
                  <a:pt x="158" y="225"/>
                  <a:pt x="160" y="224"/>
                </a:cubicBezTo>
                <a:cubicBezTo>
                  <a:pt x="165" y="221"/>
                  <a:pt x="165" y="221"/>
                  <a:pt x="165" y="221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6"/>
                  <a:pt x="189" y="216"/>
                  <a:pt x="189" y="216"/>
                </a:cubicBezTo>
                <a:cubicBezTo>
                  <a:pt x="189" y="215"/>
                  <a:pt x="189" y="215"/>
                  <a:pt x="189" y="215"/>
                </a:cubicBezTo>
                <a:cubicBezTo>
                  <a:pt x="189" y="204"/>
                  <a:pt x="189" y="204"/>
                  <a:pt x="189" y="204"/>
                </a:cubicBezTo>
                <a:cubicBezTo>
                  <a:pt x="461" y="204"/>
                  <a:pt x="461" y="204"/>
                  <a:pt x="461" y="204"/>
                </a:cubicBezTo>
                <a:cubicBezTo>
                  <a:pt x="462" y="204"/>
                  <a:pt x="462" y="204"/>
                  <a:pt x="462" y="204"/>
                </a:cubicBezTo>
                <a:cubicBezTo>
                  <a:pt x="462" y="203"/>
                  <a:pt x="462" y="203"/>
                  <a:pt x="462" y="203"/>
                </a:cubicBezTo>
                <a:cubicBezTo>
                  <a:pt x="462" y="154"/>
                  <a:pt x="462" y="154"/>
                  <a:pt x="462" y="154"/>
                </a:cubicBezTo>
                <a:cubicBezTo>
                  <a:pt x="461" y="154"/>
                  <a:pt x="461" y="154"/>
                  <a:pt x="461" y="154"/>
                </a:cubicBezTo>
                <a:cubicBezTo>
                  <a:pt x="461" y="154"/>
                  <a:pt x="461" y="154"/>
                  <a:pt x="461" y="154"/>
                </a:cubicBezTo>
                <a:cubicBezTo>
                  <a:pt x="461" y="0"/>
                  <a:pt x="461" y="0"/>
                  <a:pt x="4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9"/>
                  <a:pt x="0" y="59"/>
                  <a:pt x="0" y="59"/>
                </a:cubicBezTo>
                <a:lnTo>
                  <a:pt x="10" y="5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8" name="Freeform 45">
            <a:extLst>
              <a:ext uri="{FF2B5EF4-FFF2-40B4-BE49-F238E27FC236}">
                <a16:creationId xmlns:a16="http://schemas.microsoft.com/office/drawing/2014/main" id="{FD2350B6-B0AB-47E6-B625-4AF15ED52744}"/>
              </a:ext>
            </a:extLst>
          </p:cNvPr>
          <p:cNvSpPr>
            <a:spLocks/>
          </p:cNvSpPr>
          <p:nvPr/>
        </p:nvSpPr>
        <p:spPr bwMode="auto">
          <a:xfrm>
            <a:off x="3008313" y="1909763"/>
            <a:ext cx="881062" cy="506412"/>
          </a:xfrm>
          <a:custGeom>
            <a:avLst/>
            <a:gdLst>
              <a:gd name="T0" fmla="*/ 79 w 299"/>
              <a:gd name="T1" fmla="*/ 152 h 163"/>
              <a:gd name="T2" fmla="*/ 79 w 299"/>
              <a:gd name="T3" fmla="*/ 163 h 163"/>
              <a:gd name="T4" fmla="*/ 205 w 299"/>
              <a:gd name="T5" fmla="*/ 163 h 163"/>
              <a:gd name="T6" fmla="*/ 222 w 299"/>
              <a:gd name="T7" fmla="*/ 148 h 163"/>
              <a:gd name="T8" fmla="*/ 261 w 299"/>
              <a:gd name="T9" fmla="*/ 148 h 163"/>
              <a:gd name="T10" fmla="*/ 272 w 299"/>
              <a:gd name="T11" fmla="*/ 148 h 163"/>
              <a:gd name="T12" fmla="*/ 282 w 299"/>
              <a:gd name="T13" fmla="*/ 148 h 163"/>
              <a:gd name="T14" fmla="*/ 293 w 299"/>
              <a:gd name="T15" fmla="*/ 149 h 163"/>
              <a:gd name="T16" fmla="*/ 298 w 299"/>
              <a:gd name="T17" fmla="*/ 149 h 163"/>
              <a:gd name="T18" fmla="*/ 299 w 299"/>
              <a:gd name="T19" fmla="*/ 149 h 163"/>
              <a:gd name="T20" fmla="*/ 299 w 299"/>
              <a:gd name="T21" fmla="*/ 149 h 163"/>
              <a:gd name="T22" fmla="*/ 299 w 299"/>
              <a:gd name="T23" fmla="*/ 149 h 163"/>
              <a:gd name="T24" fmla="*/ 299 w 299"/>
              <a:gd name="T25" fmla="*/ 0 h 163"/>
              <a:gd name="T26" fmla="*/ 74 w 299"/>
              <a:gd name="T27" fmla="*/ 0 h 163"/>
              <a:gd name="T28" fmla="*/ 78 w 299"/>
              <a:gd name="T29" fmla="*/ 4 h 163"/>
              <a:gd name="T30" fmla="*/ 82 w 299"/>
              <a:gd name="T31" fmla="*/ 12 h 163"/>
              <a:gd name="T32" fmla="*/ 86 w 299"/>
              <a:gd name="T33" fmla="*/ 12 h 163"/>
              <a:gd name="T34" fmla="*/ 94 w 299"/>
              <a:gd name="T35" fmla="*/ 12 h 163"/>
              <a:gd name="T36" fmla="*/ 94 w 299"/>
              <a:gd name="T37" fmla="*/ 16 h 163"/>
              <a:gd name="T38" fmla="*/ 90 w 299"/>
              <a:gd name="T39" fmla="*/ 16 h 163"/>
              <a:gd name="T40" fmla="*/ 90 w 299"/>
              <a:gd name="T41" fmla="*/ 24 h 163"/>
              <a:gd name="T42" fmla="*/ 86 w 299"/>
              <a:gd name="T43" fmla="*/ 28 h 163"/>
              <a:gd name="T44" fmla="*/ 82 w 299"/>
              <a:gd name="T45" fmla="*/ 28 h 163"/>
              <a:gd name="T46" fmla="*/ 86 w 299"/>
              <a:gd name="T47" fmla="*/ 32 h 163"/>
              <a:gd name="T48" fmla="*/ 90 w 299"/>
              <a:gd name="T49" fmla="*/ 35 h 163"/>
              <a:gd name="T50" fmla="*/ 94 w 299"/>
              <a:gd name="T51" fmla="*/ 47 h 163"/>
              <a:gd name="T52" fmla="*/ 94 w 299"/>
              <a:gd name="T53" fmla="*/ 71 h 163"/>
              <a:gd name="T54" fmla="*/ 90 w 299"/>
              <a:gd name="T55" fmla="*/ 63 h 163"/>
              <a:gd name="T56" fmla="*/ 86 w 299"/>
              <a:gd name="T57" fmla="*/ 67 h 163"/>
              <a:gd name="T58" fmla="*/ 78 w 299"/>
              <a:gd name="T59" fmla="*/ 75 h 163"/>
              <a:gd name="T60" fmla="*/ 70 w 299"/>
              <a:gd name="T61" fmla="*/ 82 h 163"/>
              <a:gd name="T62" fmla="*/ 70 w 299"/>
              <a:gd name="T63" fmla="*/ 86 h 163"/>
              <a:gd name="T64" fmla="*/ 70 w 299"/>
              <a:gd name="T65" fmla="*/ 90 h 163"/>
              <a:gd name="T66" fmla="*/ 66 w 299"/>
              <a:gd name="T67" fmla="*/ 90 h 163"/>
              <a:gd name="T68" fmla="*/ 66 w 299"/>
              <a:gd name="T69" fmla="*/ 82 h 163"/>
              <a:gd name="T70" fmla="*/ 74 w 299"/>
              <a:gd name="T71" fmla="*/ 67 h 163"/>
              <a:gd name="T72" fmla="*/ 78 w 299"/>
              <a:gd name="T73" fmla="*/ 63 h 163"/>
              <a:gd name="T74" fmla="*/ 82 w 299"/>
              <a:gd name="T75" fmla="*/ 55 h 163"/>
              <a:gd name="T76" fmla="*/ 78 w 299"/>
              <a:gd name="T77" fmla="*/ 51 h 163"/>
              <a:gd name="T78" fmla="*/ 70 w 299"/>
              <a:gd name="T79" fmla="*/ 51 h 163"/>
              <a:gd name="T80" fmla="*/ 58 w 299"/>
              <a:gd name="T81" fmla="*/ 47 h 163"/>
              <a:gd name="T82" fmla="*/ 35 w 299"/>
              <a:gd name="T83" fmla="*/ 43 h 163"/>
              <a:gd name="T84" fmla="*/ 8 w 299"/>
              <a:gd name="T85" fmla="*/ 32 h 163"/>
              <a:gd name="T86" fmla="*/ 4 w 299"/>
              <a:gd name="T87" fmla="*/ 35 h 163"/>
              <a:gd name="T88" fmla="*/ 0 w 299"/>
              <a:gd name="T89" fmla="*/ 43 h 163"/>
              <a:gd name="T90" fmla="*/ 0 w 299"/>
              <a:gd name="T91" fmla="*/ 51 h 163"/>
              <a:gd name="T92" fmla="*/ 8 w 299"/>
              <a:gd name="T93" fmla="*/ 59 h 163"/>
              <a:gd name="T94" fmla="*/ 12 w 299"/>
              <a:gd name="T95" fmla="*/ 67 h 163"/>
              <a:gd name="T96" fmla="*/ 23 w 299"/>
              <a:gd name="T97" fmla="*/ 114 h 163"/>
              <a:gd name="T98" fmla="*/ 27 w 299"/>
              <a:gd name="T99" fmla="*/ 110 h 163"/>
              <a:gd name="T100" fmla="*/ 31 w 299"/>
              <a:gd name="T101" fmla="*/ 114 h 163"/>
              <a:gd name="T102" fmla="*/ 31 w 299"/>
              <a:gd name="T103" fmla="*/ 117 h 163"/>
              <a:gd name="T104" fmla="*/ 27 w 299"/>
              <a:gd name="T105" fmla="*/ 121 h 163"/>
              <a:gd name="T106" fmla="*/ 27 w 299"/>
              <a:gd name="T107" fmla="*/ 125 h 163"/>
              <a:gd name="T108" fmla="*/ 27 w 299"/>
              <a:gd name="T109" fmla="*/ 129 h 163"/>
              <a:gd name="T110" fmla="*/ 31 w 299"/>
              <a:gd name="T111" fmla="*/ 129 h 163"/>
              <a:gd name="T112" fmla="*/ 35 w 299"/>
              <a:gd name="T113" fmla="*/ 129 h 163"/>
              <a:gd name="T114" fmla="*/ 35 w 299"/>
              <a:gd name="T115" fmla="*/ 133 h 163"/>
              <a:gd name="T116" fmla="*/ 68 w 299"/>
              <a:gd name="T117" fmla="*/ 133 h 163"/>
              <a:gd name="T118" fmla="*/ 79 w 299"/>
              <a:gd name="T119" fmla="*/ 15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" h="163">
                <a:moveTo>
                  <a:pt x="79" y="152"/>
                </a:moveTo>
                <a:cubicBezTo>
                  <a:pt x="79" y="163"/>
                  <a:pt x="79" y="163"/>
                  <a:pt x="79" y="163"/>
                </a:cubicBezTo>
                <a:cubicBezTo>
                  <a:pt x="205" y="163"/>
                  <a:pt x="205" y="163"/>
                  <a:pt x="205" y="163"/>
                </a:cubicBezTo>
                <a:cubicBezTo>
                  <a:pt x="222" y="148"/>
                  <a:pt x="222" y="148"/>
                  <a:pt x="222" y="148"/>
                </a:cubicBezTo>
                <a:cubicBezTo>
                  <a:pt x="261" y="148"/>
                  <a:pt x="261" y="148"/>
                  <a:pt x="261" y="148"/>
                </a:cubicBezTo>
                <a:cubicBezTo>
                  <a:pt x="261" y="148"/>
                  <a:pt x="266" y="148"/>
                  <a:pt x="272" y="148"/>
                </a:cubicBezTo>
                <a:cubicBezTo>
                  <a:pt x="276" y="148"/>
                  <a:pt x="279" y="148"/>
                  <a:pt x="282" y="148"/>
                </a:cubicBezTo>
                <a:cubicBezTo>
                  <a:pt x="285" y="148"/>
                  <a:pt x="289" y="149"/>
                  <a:pt x="293" y="149"/>
                </a:cubicBezTo>
                <a:cubicBezTo>
                  <a:pt x="295" y="149"/>
                  <a:pt x="297" y="149"/>
                  <a:pt x="298" y="149"/>
                </a:cubicBezTo>
                <a:cubicBezTo>
                  <a:pt x="299" y="149"/>
                  <a:pt x="299" y="149"/>
                  <a:pt x="299" y="149"/>
                </a:cubicBezTo>
                <a:cubicBezTo>
                  <a:pt x="299" y="149"/>
                  <a:pt x="299" y="149"/>
                  <a:pt x="299" y="149"/>
                </a:cubicBezTo>
                <a:cubicBezTo>
                  <a:pt x="299" y="149"/>
                  <a:pt x="299" y="149"/>
                  <a:pt x="299" y="149"/>
                </a:cubicBezTo>
                <a:cubicBezTo>
                  <a:pt x="299" y="0"/>
                  <a:pt x="299" y="0"/>
                  <a:pt x="299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4"/>
                  <a:pt x="78" y="4"/>
                  <a:pt x="78" y="4"/>
                </a:cubicBezTo>
                <a:cubicBezTo>
                  <a:pt x="82" y="12"/>
                  <a:pt x="82" y="12"/>
                  <a:pt x="82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6"/>
                  <a:pt x="94" y="16"/>
                  <a:pt x="94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24"/>
                  <a:pt x="90" y="24"/>
                  <a:pt x="90" y="24"/>
                </a:cubicBezTo>
                <a:cubicBezTo>
                  <a:pt x="86" y="28"/>
                  <a:pt x="86" y="28"/>
                  <a:pt x="86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6" y="32"/>
                  <a:pt x="86" y="32"/>
                  <a:pt x="86" y="32"/>
                </a:cubicBezTo>
                <a:cubicBezTo>
                  <a:pt x="90" y="35"/>
                  <a:pt x="90" y="35"/>
                  <a:pt x="90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71"/>
                  <a:pt x="94" y="71"/>
                  <a:pt x="94" y="71"/>
                </a:cubicBezTo>
                <a:cubicBezTo>
                  <a:pt x="90" y="63"/>
                  <a:pt x="90" y="63"/>
                  <a:pt x="90" y="63"/>
                </a:cubicBezTo>
                <a:cubicBezTo>
                  <a:pt x="86" y="67"/>
                  <a:pt x="86" y="67"/>
                  <a:pt x="86" y="67"/>
                </a:cubicBezTo>
                <a:cubicBezTo>
                  <a:pt x="78" y="75"/>
                  <a:pt x="78" y="75"/>
                  <a:pt x="78" y="75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86"/>
                  <a:pt x="70" y="86"/>
                  <a:pt x="70" y="86"/>
                </a:cubicBezTo>
                <a:cubicBezTo>
                  <a:pt x="70" y="90"/>
                  <a:pt x="70" y="90"/>
                  <a:pt x="70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74" y="67"/>
                  <a:pt x="74" y="67"/>
                  <a:pt x="74" y="67"/>
                </a:cubicBezTo>
                <a:cubicBezTo>
                  <a:pt x="78" y="63"/>
                  <a:pt x="78" y="63"/>
                  <a:pt x="78" y="63"/>
                </a:cubicBezTo>
                <a:cubicBezTo>
                  <a:pt x="82" y="55"/>
                  <a:pt x="82" y="55"/>
                  <a:pt x="82" y="55"/>
                </a:cubicBezTo>
                <a:cubicBezTo>
                  <a:pt x="78" y="51"/>
                  <a:pt x="78" y="51"/>
                  <a:pt x="78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58" y="47"/>
                  <a:pt x="58" y="47"/>
                  <a:pt x="58" y="47"/>
                </a:cubicBezTo>
                <a:cubicBezTo>
                  <a:pt x="35" y="43"/>
                  <a:pt x="35" y="43"/>
                  <a:pt x="35" y="43"/>
                </a:cubicBezTo>
                <a:cubicBezTo>
                  <a:pt x="8" y="32"/>
                  <a:pt x="8" y="32"/>
                  <a:pt x="8" y="32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1"/>
                  <a:pt x="0" y="51"/>
                  <a:pt x="0" y="51"/>
                </a:cubicBezTo>
                <a:cubicBezTo>
                  <a:pt x="8" y="59"/>
                  <a:pt x="8" y="59"/>
                  <a:pt x="8" y="59"/>
                </a:cubicBezTo>
                <a:cubicBezTo>
                  <a:pt x="12" y="67"/>
                  <a:pt x="12" y="67"/>
                  <a:pt x="12" y="67"/>
                </a:cubicBezTo>
                <a:cubicBezTo>
                  <a:pt x="23" y="114"/>
                  <a:pt x="23" y="114"/>
                  <a:pt x="23" y="114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7" y="121"/>
                  <a:pt x="27" y="121"/>
                  <a:pt x="27" y="121"/>
                </a:cubicBezTo>
                <a:cubicBezTo>
                  <a:pt x="27" y="125"/>
                  <a:pt x="27" y="125"/>
                  <a:pt x="27" y="125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68" y="133"/>
                  <a:pt x="68" y="133"/>
                  <a:pt x="68" y="133"/>
                </a:cubicBezTo>
                <a:lnTo>
                  <a:pt x="79" y="1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39" name="Freeform 46">
            <a:extLst>
              <a:ext uri="{FF2B5EF4-FFF2-40B4-BE49-F238E27FC236}">
                <a16:creationId xmlns:a16="http://schemas.microsoft.com/office/drawing/2014/main" id="{58E95870-26A3-4046-A658-FEB24BB35938}"/>
              </a:ext>
            </a:extLst>
          </p:cNvPr>
          <p:cNvSpPr>
            <a:spLocks/>
          </p:cNvSpPr>
          <p:nvPr/>
        </p:nvSpPr>
        <p:spPr bwMode="auto">
          <a:xfrm>
            <a:off x="5359400" y="1909764"/>
            <a:ext cx="844550" cy="477837"/>
          </a:xfrm>
          <a:custGeom>
            <a:avLst/>
            <a:gdLst>
              <a:gd name="T0" fmla="*/ 0 w 574"/>
              <a:gd name="T1" fmla="*/ 308 h 308"/>
              <a:gd name="T2" fmla="*/ 2 w 574"/>
              <a:gd name="T3" fmla="*/ 308 h 308"/>
              <a:gd name="T4" fmla="*/ 574 w 574"/>
              <a:gd name="T5" fmla="*/ 308 h 308"/>
              <a:gd name="T6" fmla="*/ 574 w 574"/>
              <a:gd name="T7" fmla="*/ 306 h 308"/>
              <a:gd name="T8" fmla="*/ 574 w 574"/>
              <a:gd name="T9" fmla="*/ 306 h 308"/>
              <a:gd name="T10" fmla="*/ 570 w 574"/>
              <a:gd name="T11" fmla="*/ 270 h 308"/>
              <a:gd name="T12" fmla="*/ 570 w 574"/>
              <a:gd name="T13" fmla="*/ 246 h 308"/>
              <a:gd name="T14" fmla="*/ 546 w 574"/>
              <a:gd name="T15" fmla="*/ 204 h 308"/>
              <a:gd name="T16" fmla="*/ 546 w 574"/>
              <a:gd name="T17" fmla="*/ 138 h 308"/>
              <a:gd name="T18" fmla="*/ 526 w 574"/>
              <a:gd name="T19" fmla="*/ 100 h 308"/>
              <a:gd name="T20" fmla="*/ 526 w 574"/>
              <a:gd name="T21" fmla="*/ 0 h 308"/>
              <a:gd name="T22" fmla="*/ 0 w 574"/>
              <a:gd name="T23" fmla="*/ 0 h 308"/>
              <a:gd name="T24" fmla="*/ 0 w 574"/>
              <a:gd name="T25" fmla="*/ 308 h 308"/>
              <a:gd name="T26" fmla="*/ 0 w 574"/>
              <a:gd name="T27" fmla="*/ 308 h 308"/>
              <a:gd name="T28" fmla="*/ 0 w 574"/>
              <a:gd name="T2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4" h="308">
                <a:moveTo>
                  <a:pt x="0" y="308"/>
                </a:moveTo>
                <a:lnTo>
                  <a:pt x="2" y="308"/>
                </a:lnTo>
                <a:lnTo>
                  <a:pt x="574" y="308"/>
                </a:lnTo>
                <a:lnTo>
                  <a:pt x="574" y="306"/>
                </a:lnTo>
                <a:lnTo>
                  <a:pt x="574" y="306"/>
                </a:lnTo>
                <a:lnTo>
                  <a:pt x="570" y="270"/>
                </a:lnTo>
                <a:lnTo>
                  <a:pt x="570" y="246"/>
                </a:lnTo>
                <a:lnTo>
                  <a:pt x="546" y="204"/>
                </a:lnTo>
                <a:lnTo>
                  <a:pt x="546" y="138"/>
                </a:lnTo>
                <a:lnTo>
                  <a:pt x="526" y="100"/>
                </a:lnTo>
                <a:lnTo>
                  <a:pt x="526" y="0"/>
                </a:lnTo>
                <a:lnTo>
                  <a:pt x="0" y="0"/>
                </a:lnTo>
                <a:lnTo>
                  <a:pt x="0" y="308"/>
                </a:lnTo>
                <a:lnTo>
                  <a:pt x="0" y="308"/>
                </a:lnTo>
                <a:lnTo>
                  <a:pt x="0" y="30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0" name="Freeform 47">
            <a:extLst>
              <a:ext uri="{FF2B5EF4-FFF2-40B4-BE49-F238E27FC236}">
                <a16:creationId xmlns:a16="http://schemas.microsoft.com/office/drawing/2014/main" id="{1C12279E-516A-4D8F-96AE-3B4749F10525}"/>
              </a:ext>
            </a:extLst>
          </p:cNvPr>
          <p:cNvSpPr>
            <a:spLocks/>
          </p:cNvSpPr>
          <p:nvPr/>
        </p:nvSpPr>
        <p:spPr bwMode="auto">
          <a:xfrm>
            <a:off x="6640514" y="2273300"/>
            <a:ext cx="668337" cy="642938"/>
          </a:xfrm>
          <a:custGeom>
            <a:avLst/>
            <a:gdLst>
              <a:gd name="T0" fmla="*/ 18 w 227"/>
              <a:gd name="T1" fmla="*/ 20 h 207"/>
              <a:gd name="T2" fmla="*/ 0 w 227"/>
              <a:gd name="T3" fmla="*/ 49 h 207"/>
              <a:gd name="T4" fmla="*/ 2 w 227"/>
              <a:gd name="T5" fmla="*/ 70 h 207"/>
              <a:gd name="T6" fmla="*/ 4 w 227"/>
              <a:gd name="T7" fmla="*/ 93 h 207"/>
              <a:gd name="T8" fmla="*/ 43 w 227"/>
              <a:gd name="T9" fmla="*/ 129 h 207"/>
              <a:gd name="T10" fmla="*/ 56 w 227"/>
              <a:gd name="T11" fmla="*/ 145 h 207"/>
              <a:gd name="T12" fmla="*/ 56 w 227"/>
              <a:gd name="T13" fmla="*/ 146 h 207"/>
              <a:gd name="T14" fmla="*/ 55 w 227"/>
              <a:gd name="T15" fmla="*/ 156 h 207"/>
              <a:gd name="T16" fmla="*/ 55 w 227"/>
              <a:gd name="T17" fmla="*/ 158 h 207"/>
              <a:gd name="T18" fmla="*/ 57 w 227"/>
              <a:gd name="T19" fmla="*/ 172 h 207"/>
              <a:gd name="T20" fmla="*/ 76 w 227"/>
              <a:gd name="T21" fmla="*/ 202 h 207"/>
              <a:gd name="T22" fmla="*/ 80 w 227"/>
              <a:gd name="T23" fmla="*/ 207 h 207"/>
              <a:gd name="T24" fmla="*/ 195 w 227"/>
              <a:gd name="T25" fmla="*/ 203 h 207"/>
              <a:gd name="T26" fmla="*/ 227 w 227"/>
              <a:gd name="T27" fmla="*/ 94 h 207"/>
              <a:gd name="T28" fmla="*/ 215 w 227"/>
              <a:gd name="T29" fmla="*/ 118 h 207"/>
              <a:gd name="T30" fmla="*/ 192 w 227"/>
              <a:gd name="T31" fmla="*/ 133 h 207"/>
              <a:gd name="T32" fmla="*/ 198 w 227"/>
              <a:gd name="T33" fmla="*/ 119 h 207"/>
              <a:gd name="T34" fmla="*/ 197 w 227"/>
              <a:gd name="T35" fmla="*/ 112 h 207"/>
              <a:gd name="T36" fmla="*/ 196 w 227"/>
              <a:gd name="T37" fmla="*/ 91 h 207"/>
              <a:gd name="T38" fmla="*/ 197 w 227"/>
              <a:gd name="T39" fmla="*/ 89 h 207"/>
              <a:gd name="T40" fmla="*/ 193 w 227"/>
              <a:gd name="T41" fmla="*/ 82 h 207"/>
              <a:gd name="T42" fmla="*/ 180 w 227"/>
              <a:gd name="T43" fmla="*/ 68 h 207"/>
              <a:gd name="T44" fmla="*/ 179 w 227"/>
              <a:gd name="T45" fmla="*/ 61 h 207"/>
              <a:gd name="T46" fmla="*/ 148 w 227"/>
              <a:gd name="T47" fmla="*/ 50 h 207"/>
              <a:gd name="T48" fmla="*/ 141 w 227"/>
              <a:gd name="T49" fmla="*/ 45 h 207"/>
              <a:gd name="T50" fmla="*/ 140 w 227"/>
              <a:gd name="T51" fmla="*/ 45 h 207"/>
              <a:gd name="T52" fmla="*/ 140 w 227"/>
              <a:gd name="T53" fmla="*/ 45 h 207"/>
              <a:gd name="T54" fmla="*/ 138 w 227"/>
              <a:gd name="T55" fmla="*/ 44 h 207"/>
              <a:gd name="T56" fmla="*/ 123 w 227"/>
              <a:gd name="T57" fmla="*/ 44 h 207"/>
              <a:gd name="T58" fmla="*/ 109 w 227"/>
              <a:gd name="T59" fmla="*/ 39 h 207"/>
              <a:gd name="T60" fmla="*/ 100 w 227"/>
              <a:gd name="T61" fmla="*/ 29 h 207"/>
              <a:gd name="T62" fmla="*/ 82 w 227"/>
              <a:gd name="T63" fmla="*/ 20 h 207"/>
              <a:gd name="T64" fmla="*/ 78 w 227"/>
              <a:gd name="T65" fmla="*/ 20 h 207"/>
              <a:gd name="T66" fmla="*/ 82 w 227"/>
              <a:gd name="T67" fmla="*/ 4 h 207"/>
              <a:gd name="T68" fmla="*/ 51 w 227"/>
              <a:gd name="T69" fmla="*/ 20 h 207"/>
              <a:gd name="T70" fmla="*/ 35 w 227"/>
              <a:gd name="T71" fmla="*/ 20 h 207"/>
              <a:gd name="T72" fmla="*/ 24 w 227"/>
              <a:gd name="T73" fmla="*/ 1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7" h="207">
                <a:moveTo>
                  <a:pt x="21" y="15"/>
                </a:moveTo>
                <a:cubicBezTo>
                  <a:pt x="20" y="16"/>
                  <a:pt x="18" y="18"/>
                  <a:pt x="18" y="20"/>
                </a:cubicBezTo>
                <a:cubicBezTo>
                  <a:pt x="16" y="29"/>
                  <a:pt x="10" y="30"/>
                  <a:pt x="9" y="3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70"/>
                  <a:pt x="2" y="70"/>
                  <a:pt x="2" y="70"/>
                </a:cubicBezTo>
                <a:cubicBezTo>
                  <a:pt x="4" y="78"/>
                  <a:pt x="1" y="81"/>
                  <a:pt x="0" y="82"/>
                </a:cubicBezTo>
                <a:cubicBezTo>
                  <a:pt x="4" y="93"/>
                  <a:pt x="4" y="93"/>
                  <a:pt x="4" y="93"/>
                </a:cubicBezTo>
                <a:cubicBezTo>
                  <a:pt x="21" y="105"/>
                  <a:pt x="21" y="105"/>
                  <a:pt x="21" y="105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4" y="129"/>
                  <a:pt x="46" y="132"/>
                  <a:pt x="55" y="143"/>
                </a:cubicBezTo>
                <a:cubicBezTo>
                  <a:pt x="56" y="144"/>
                  <a:pt x="56" y="144"/>
                  <a:pt x="56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6" y="146"/>
                  <a:pt x="56" y="146"/>
                  <a:pt x="56" y="146"/>
                </a:cubicBezTo>
                <a:cubicBezTo>
                  <a:pt x="56" y="146"/>
                  <a:pt x="55" y="147"/>
                  <a:pt x="55" y="150"/>
                </a:cubicBezTo>
                <a:cubicBezTo>
                  <a:pt x="55" y="152"/>
                  <a:pt x="55" y="154"/>
                  <a:pt x="55" y="156"/>
                </a:cubicBezTo>
                <a:cubicBezTo>
                  <a:pt x="56" y="158"/>
                  <a:pt x="56" y="158"/>
                  <a:pt x="56" y="158"/>
                </a:cubicBezTo>
                <a:cubicBezTo>
                  <a:pt x="55" y="158"/>
                  <a:pt x="55" y="158"/>
                  <a:pt x="55" y="158"/>
                </a:cubicBezTo>
                <a:cubicBezTo>
                  <a:pt x="56" y="164"/>
                  <a:pt x="57" y="170"/>
                  <a:pt x="57" y="172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76" y="202"/>
                  <a:pt x="76" y="202"/>
                  <a:pt x="76" y="202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195" y="203"/>
                  <a:pt x="195" y="203"/>
                  <a:pt x="195" y="203"/>
                </a:cubicBezTo>
                <a:cubicBezTo>
                  <a:pt x="227" y="102"/>
                  <a:pt x="227" y="102"/>
                  <a:pt x="227" y="102"/>
                </a:cubicBezTo>
                <a:cubicBezTo>
                  <a:pt x="227" y="94"/>
                  <a:pt x="227" y="94"/>
                  <a:pt x="227" y="94"/>
                </a:cubicBezTo>
                <a:cubicBezTo>
                  <a:pt x="215" y="106"/>
                  <a:pt x="215" y="106"/>
                  <a:pt x="215" y="106"/>
                </a:cubicBezTo>
                <a:cubicBezTo>
                  <a:pt x="215" y="118"/>
                  <a:pt x="215" y="118"/>
                  <a:pt x="215" y="118"/>
                </a:cubicBezTo>
                <a:cubicBezTo>
                  <a:pt x="207" y="118"/>
                  <a:pt x="207" y="118"/>
                  <a:pt x="207" y="118"/>
                </a:cubicBezTo>
                <a:cubicBezTo>
                  <a:pt x="192" y="133"/>
                  <a:pt x="192" y="133"/>
                  <a:pt x="192" y="133"/>
                </a:cubicBezTo>
                <a:cubicBezTo>
                  <a:pt x="192" y="129"/>
                  <a:pt x="192" y="129"/>
                  <a:pt x="192" y="129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8" y="118"/>
                  <a:pt x="198" y="118"/>
                  <a:pt x="198" y="118"/>
                </a:cubicBezTo>
                <a:cubicBezTo>
                  <a:pt x="198" y="116"/>
                  <a:pt x="198" y="114"/>
                  <a:pt x="197" y="112"/>
                </a:cubicBezTo>
                <a:cubicBezTo>
                  <a:pt x="196" y="109"/>
                  <a:pt x="196" y="106"/>
                  <a:pt x="196" y="104"/>
                </a:cubicBezTo>
                <a:cubicBezTo>
                  <a:pt x="197" y="100"/>
                  <a:pt x="197" y="95"/>
                  <a:pt x="196" y="91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3" y="83"/>
                  <a:pt x="193" y="83"/>
                  <a:pt x="193" y="82"/>
                </a:cubicBezTo>
                <a:cubicBezTo>
                  <a:pt x="192" y="82"/>
                  <a:pt x="192" y="81"/>
                  <a:pt x="191" y="80"/>
                </a:cubicBezTo>
                <a:cubicBezTo>
                  <a:pt x="187" y="76"/>
                  <a:pt x="181" y="69"/>
                  <a:pt x="180" y="68"/>
                </a:cubicBezTo>
                <a:cubicBezTo>
                  <a:pt x="180" y="67"/>
                  <a:pt x="183" y="64"/>
                  <a:pt x="183" y="63"/>
                </a:cubicBezTo>
                <a:cubicBezTo>
                  <a:pt x="182" y="62"/>
                  <a:pt x="181" y="61"/>
                  <a:pt x="179" y="61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9" y="49"/>
                  <a:pt x="148" y="47"/>
                  <a:pt x="144" y="46"/>
                </a:cubicBezTo>
                <a:cubicBezTo>
                  <a:pt x="142" y="45"/>
                  <a:pt x="141" y="45"/>
                  <a:pt x="141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39" y="44"/>
                  <a:pt x="139" y="44"/>
                  <a:pt x="138" y="44"/>
                </a:cubicBezTo>
                <a:cubicBezTo>
                  <a:pt x="137" y="43"/>
                  <a:pt x="135" y="43"/>
                  <a:pt x="132" y="43"/>
                </a:cubicBezTo>
                <a:cubicBezTo>
                  <a:pt x="127" y="43"/>
                  <a:pt x="123" y="44"/>
                  <a:pt x="123" y="44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2" y="24"/>
                  <a:pt x="82" y="24"/>
                  <a:pt x="82" y="24"/>
                </a:cubicBezTo>
                <a:cubicBezTo>
                  <a:pt x="78" y="20"/>
                  <a:pt x="78" y="20"/>
                  <a:pt x="78" y="20"/>
                </a:cubicBezTo>
                <a:cubicBezTo>
                  <a:pt x="82" y="12"/>
                  <a:pt x="82" y="12"/>
                  <a:pt x="82" y="12"/>
                </a:cubicBezTo>
                <a:cubicBezTo>
                  <a:pt x="82" y="4"/>
                  <a:pt x="82" y="4"/>
                  <a:pt x="82" y="4"/>
                </a:cubicBezTo>
                <a:cubicBezTo>
                  <a:pt x="78" y="0"/>
                  <a:pt x="78" y="0"/>
                  <a:pt x="78" y="0"/>
                </a:cubicBezTo>
                <a:cubicBezTo>
                  <a:pt x="51" y="20"/>
                  <a:pt x="51" y="20"/>
                  <a:pt x="51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16"/>
                  <a:pt x="27" y="15"/>
                  <a:pt x="24" y="15"/>
                </a:cubicBezTo>
                <a:cubicBezTo>
                  <a:pt x="23" y="15"/>
                  <a:pt x="22" y="15"/>
                  <a:pt x="21" y="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1" name="Freeform 48">
            <a:extLst>
              <a:ext uri="{FF2B5EF4-FFF2-40B4-BE49-F238E27FC236}">
                <a16:creationId xmlns:a16="http://schemas.microsoft.com/office/drawing/2014/main" id="{98F1215F-A48B-46A3-8B56-5F6B82EF05F2}"/>
              </a:ext>
            </a:extLst>
          </p:cNvPr>
          <p:cNvSpPr>
            <a:spLocks/>
          </p:cNvSpPr>
          <p:nvPr/>
        </p:nvSpPr>
        <p:spPr bwMode="auto">
          <a:xfrm>
            <a:off x="6134101" y="1824038"/>
            <a:ext cx="874713" cy="939800"/>
          </a:xfrm>
          <a:custGeom>
            <a:avLst/>
            <a:gdLst>
              <a:gd name="T0" fmla="*/ 10 w 297"/>
              <a:gd name="T1" fmla="*/ 129 h 302"/>
              <a:gd name="T2" fmla="*/ 22 w 297"/>
              <a:gd name="T3" fmla="*/ 162 h 302"/>
              <a:gd name="T4" fmla="*/ 24 w 297"/>
              <a:gd name="T5" fmla="*/ 180 h 302"/>
              <a:gd name="T6" fmla="*/ 24 w 297"/>
              <a:gd name="T7" fmla="*/ 219 h 302"/>
              <a:gd name="T8" fmla="*/ 36 w 297"/>
              <a:gd name="T9" fmla="*/ 301 h 302"/>
              <a:gd name="T10" fmla="*/ 37 w 297"/>
              <a:gd name="T11" fmla="*/ 302 h 302"/>
              <a:gd name="T12" fmla="*/ 228 w 297"/>
              <a:gd name="T13" fmla="*/ 302 h 302"/>
              <a:gd name="T14" fmla="*/ 227 w 297"/>
              <a:gd name="T15" fmla="*/ 294 h 302"/>
              <a:gd name="T16" fmla="*/ 229 w 297"/>
              <a:gd name="T17" fmla="*/ 289 h 302"/>
              <a:gd name="T18" fmla="*/ 227 w 297"/>
              <a:gd name="T19" fmla="*/ 287 h 302"/>
              <a:gd name="T20" fmla="*/ 193 w 297"/>
              <a:gd name="T21" fmla="*/ 249 h 302"/>
              <a:gd name="T22" fmla="*/ 172 w 297"/>
              <a:gd name="T23" fmla="*/ 226 h 302"/>
              <a:gd name="T24" fmla="*/ 172 w 297"/>
              <a:gd name="T25" fmla="*/ 205 h 302"/>
              <a:gd name="T26" fmla="*/ 181 w 297"/>
              <a:gd name="T27" fmla="*/ 174 h 302"/>
              <a:gd name="T28" fmla="*/ 193 w 297"/>
              <a:gd name="T29" fmla="*/ 159 h 302"/>
              <a:gd name="T30" fmla="*/ 204 w 297"/>
              <a:gd name="T31" fmla="*/ 160 h 302"/>
              <a:gd name="T32" fmla="*/ 266 w 297"/>
              <a:gd name="T33" fmla="*/ 105 h 302"/>
              <a:gd name="T34" fmla="*/ 285 w 297"/>
              <a:gd name="T35" fmla="*/ 94 h 302"/>
              <a:gd name="T36" fmla="*/ 293 w 297"/>
              <a:gd name="T37" fmla="*/ 86 h 302"/>
              <a:gd name="T38" fmla="*/ 266 w 297"/>
              <a:gd name="T39" fmla="*/ 78 h 302"/>
              <a:gd name="T40" fmla="*/ 246 w 297"/>
              <a:gd name="T41" fmla="*/ 78 h 302"/>
              <a:gd name="T42" fmla="*/ 231 w 297"/>
              <a:gd name="T43" fmla="*/ 82 h 302"/>
              <a:gd name="T44" fmla="*/ 219 w 297"/>
              <a:gd name="T45" fmla="*/ 70 h 302"/>
              <a:gd name="T46" fmla="*/ 192 w 297"/>
              <a:gd name="T47" fmla="*/ 55 h 302"/>
              <a:gd name="T48" fmla="*/ 161 w 297"/>
              <a:gd name="T49" fmla="*/ 47 h 302"/>
              <a:gd name="T50" fmla="*/ 145 w 297"/>
              <a:gd name="T51" fmla="*/ 51 h 302"/>
              <a:gd name="T52" fmla="*/ 141 w 297"/>
              <a:gd name="T53" fmla="*/ 47 h 302"/>
              <a:gd name="T54" fmla="*/ 118 w 297"/>
              <a:gd name="T55" fmla="*/ 43 h 302"/>
              <a:gd name="T56" fmla="*/ 110 w 297"/>
              <a:gd name="T57" fmla="*/ 43 h 302"/>
              <a:gd name="T58" fmla="*/ 102 w 297"/>
              <a:gd name="T59" fmla="*/ 23 h 302"/>
              <a:gd name="T60" fmla="*/ 86 w 297"/>
              <a:gd name="T61" fmla="*/ 0 h 302"/>
              <a:gd name="T62" fmla="*/ 0 w 297"/>
              <a:gd name="T63" fmla="*/ 27 h 302"/>
              <a:gd name="T64" fmla="*/ 10 w 297"/>
              <a:gd name="T65" fmla="*/ 9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7" h="302">
                <a:moveTo>
                  <a:pt x="10" y="96"/>
                </a:moveTo>
                <a:cubicBezTo>
                  <a:pt x="10" y="129"/>
                  <a:pt x="10" y="129"/>
                  <a:pt x="10" y="129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24" y="219"/>
                  <a:pt x="24" y="219"/>
                  <a:pt x="24" y="219"/>
                </a:cubicBezTo>
                <a:cubicBezTo>
                  <a:pt x="36" y="233"/>
                  <a:pt x="36" y="233"/>
                  <a:pt x="36" y="233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36" y="302"/>
                  <a:pt x="36" y="302"/>
                  <a:pt x="36" y="302"/>
                </a:cubicBezTo>
                <a:cubicBezTo>
                  <a:pt x="37" y="302"/>
                  <a:pt x="37" y="302"/>
                  <a:pt x="37" y="302"/>
                </a:cubicBezTo>
                <a:cubicBezTo>
                  <a:pt x="227" y="302"/>
                  <a:pt x="227" y="302"/>
                  <a:pt x="227" y="302"/>
                </a:cubicBezTo>
                <a:cubicBezTo>
                  <a:pt x="228" y="302"/>
                  <a:pt x="228" y="302"/>
                  <a:pt x="228" y="302"/>
                </a:cubicBezTo>
                <a:cubicBezTo>
                  <a:pt x="227" y="300"/>
                  <a:pt x="227" y="300"/>
                  <a:pt x="227" y="300"/>
                </a:cubicBezTo>
                <a:cubicBezTo>
                  <a:pt x="227" y="298"/>
                  <a:pt x="227" y="296"/>
                  <a:pt x="227" y="294"/>
                </a:cubicBezTo>
                <a:cubicBezTo>
                  <a:pt x="227" y="291"/>
                  <a:pt x="228" y="290"/>
                  <a:pt x="228" y="290"/>
                </a:cubicBezTo>
                <a:cubicBezTo>
                  <a:pt x="229" y="289"/>
                  <a:pt x="229" y="289"/>
                  <a:pt x="229" y="289"/>
                </a:cubicBezTo>
                <a:cubicBezTo>
                  <a:pt x="228" y="289"/>
                  <a:pt x="228" y="289"/>
                  <a:pt x="228" y="289"/>
                </a:cubicBezTo>
                <a:cubicBezTo>
                  <a:pt x="228" y="288"/>
                  <a:pt x="228" y="288"/>
                  <a:pt x="227" y="287"/>
                </a:cubicBezTo>
                <a:cubicBezTo>
                  <a:pt x="218" y="276"/>
                  <a:pt x="216" y="273"/>
                  <a:pt x="215" y="273"/>
                </a:cubicBezTo>
                <a:cubicBezTo>
                  <a:pt x="193" y="249"/>
                  <a:pt x="193" y="249"/>
                  <a:pt x="193" y="249"/>
                </a:cubicBezTo>
                <a:cubicBezTo>
                  <a:pt x="176" y="237"/>
                  <a:pt x="176" y="237"/>
                  <a:pt x="176" y="237"/>
                </a:cubicBezTo>
                <a:cubicBezTo>
                  <a:pt x="172" y="226"/>
                  <a:pt x="172" y="226"/>
                  <a:pt x="172" y="226"/>
                </a:cubicBezTo>
                <a:cubicBezTo>
                  <a:pt x="173" y="225"/>
                  <a:pt x="176" y="222"/>
                  <a:pt x="174" y="214"/>
                </a:cubicBezTo>
                <a:cubicBezTo>
                  <a:pt x="172" y="205"/>
                  <a:pt x="172" y="205"/>
                  <a:pt x="172" y="205"/>
                </a:cubicBezTo>
                <a:cubicBezTo>
                  <a:pt x="172" y="193"/>
                  <a:pt x="172" y="193"/>
                  <a:pt x="172" y="193"/>
                </a:cubicBezTo>
                <a:cubicBezTo>
                  <a:pt x="181" y="174"/>
                  <a:pt x="181" y="174"/>
                  <a:pt x="181" y="174"/>
                </a:cubicBezTo>
                <a:cubicBezTo>
                  <a:pt x="182" y="174"/>
                  <a:pt x="188" y="173"/>
                  <a:pt x="190" y="164"/>
                </a:cubicBezTo>
                <a:cubicBezTo>
                  <a:pt x="190" y="162"/>
                  <a:pt x="192" y="160"/>
                  <a:pt x="193" y="159"/>
                </a:cubicBezTo>
                <a:cubicBezTo>
                  <a:pt x="194" y="159"/>
                  <a:pt x="195" y="159"/>
                  <a:pt x="196" y="159"/>
                </a:cubicBezTo>
                <a:cubicBezTo>
                  <a:pt x="199" y="159"/>
                  <a:pt x="202" y="160"/>
                  <a:pt x="204" y="160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66" y="105"/>
                  <a:pt x="266" y="105"/>
                  <a:pt x="266" y="105"/>
                </a:cubicBezTo>
                <a:cubicBezTo>
                  <a:pt x="282" y="102"/>
                  <a:pt x="282" y="102"/>
                  <a:pt x="282" y="102"/>
                </a:cubicBezTo>
                <a:cubicBezTo>
                  <a:pt x="285" y="94"/>
                  <a:pt x="285" y="94"/>
                  <a:pt x="285" y="94"/>
                </a:cubicBezTo>
                <a:cubicBezTo>
                  <a:pt x="297" y="86"/>
                  <a:pt x="297" y="86"/>
                  <a:pt x="297" y="86"/>
                </a:cubicBezTo>
                <a:cubicBezTo>
                  <a:pt x="293" y="86"/>
                  <a:pt x="293" y="86"/>
                  <a:pt x="293" y="86"/>
                </a:cubicBezTo>
                <a:cubicBezTo>
                  <a:pt x="282" y="82"/>
                  <a:pt x="282" y="82"/>
                  <a:pt x="282" y="82"/>
                </a:cubicBezTo>
                <a:cubicBezTo>
                  <a:pt x="266" y="78"/>
                  <a:pt x="266" y="78"/>
                  <a:pt x="266" y="78"/>
                </a:cubicBezTo>
                <a:cubicBezTo>
                  <a:pt x="254" y="74"/>
                  <a:pt x="254" y="74"/>
                  <a:pt x="254" y="74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39" y="82"/>
                  <a:pt x="239" y="82"/>
                  <a:pt x="239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19" y="70"/>
                  <a:pt x="219" y="70"/>
                  <a:pt x="219" y="70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76" y="47"/>
                  <a:pt x="176" y="47"/>
                  <a:pt x="176" y="47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1" y="47"/>
                  <a:pt x="141" y="47"/>
                  <a:pt x="141" y="47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94" y="4"/>
                  <a:pt x="94" y="4"/>
                  <a:pt x="94" y="4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27"/>
                  <a:pt x="86" y="27"/>
                  <a:pt x="86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77"/>
                  <a:pt x="0" y="77"/>
                  <a:pt x="0" y="77"/>
                </a:cubicBezTo>
                <a:lnTo>
                  <a:pt x="10" y="9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2" name="Freeform 49">
            <a:extLst>
              <a:ext uri="{FF2B5EF4-FFF2-40B4-BE49-F238E27FC236}">
                <a16:creationId xmlns:a16="http://schemas.microsoft.com/office/drawing/2014/main" id="{6ADDE829-7C44-4CBF-A117-AF8C3609EF67}"/>
              </a:ext>
            </a:extLst>
          </p:cNvPr>
          <p:cNvSpPr>
            <a:spLocks/>
          </p:cNvSpPr>
          <p:nvPr/>
        </p:nvSpPr>
        <p:spPr bwMode="auto">
          <a:xfrm>
            <a:off x="9174163" y="2189163"/>
            <a:ext cx="444500" cy="703262"/>
          </a:xfrm>
          <a:custGeom>
            <a:avLst/>
            <a:gdLst>
              <a:gd name="T0" fmla="*/ 147 w 151"/>
              <a:gd name="T1" fmla="*/ 137 h 226"/>
              <a:gd name="T2" fmla="*/ 143 w 151"/>
              <a:gd name="T3" fmla="*/ 129 h 226"/>
              <a:gd name="T4" fmla="*/ 136 w 151"/>
              <a:gd name="T5" fmla="*/ 125 h 226"/>
              <a:gd name="T6" fmla="*/ 128 w 151"/>
              <a:gd name="T7" fmla="*/ 113 h 226"/>
              <a:gd name="T8" fmla="*/ 128 w 151"/>
              <a:gd name="T9" fmla="*/ 102 h 226"/>
              <a:gd name="T10" fmla="*/ 120 w 151"/>
              <a:gd name="T11" fmla="*/ 24 h 226"/>
              <a:gd name="T12" fmla="*/ 93 w 151"/>
              <a:gd name="T13" fmla="*/ 4 h 226"/>
              <a:gd name="T14" fmla="*/ 77 w 151"/>
              <a:gd name="T15" fmla="*/ 16 h 226"/>
              <a:gd name="T16" fmla="*/ 65 w 151"/>
              <a:gd name="T17" fmla="*/ 4 h 226"/>
              <a:gd name="T18" fmla="*/ 54 w 151"/>
              <a:gd name="T19" fmla="*/ 0 h 226"/>
              <a:gd name="T20" fmla="*/ 18 w 151"/>
              <a:gd name="T21" fmla="*/ 74 h 226"/>
              <a:gd name="T22" fmla="*/ 7 w 151"/>
              <a:gd name="T23" fmla="*/ 109 h 226"/>
              <a:gd name="T24" fmla="*/ 7 w 151"/>
              <a:gd name="T25" fmla="*/ 117 h 226"/>
              <a:gd name="T26" fmla="*/ 3 w 151"/>
              <a:gd name="T27" fmla="*/ 121 h 226"/>
              <a:gd name="T28" fmla="*/ 1 w 151"/>
              <a:gd name="T29" fmla="*/ 123 h 226"/>
              <a:gd name="T30" fmla="*/ 1 w 151"/>
              <a:gd name="T31" fmla="*/ 153 h 226"/>
              <a:gd name="T32" fmla="*/ 2 w 151"/>
              <a:gd name="T33" fmla="*/ 165 h 226"/>
              <a:gd name="T34" fmla="*/ 9 w 151"/>
              <a:gd name="T35" fmla="*/ 218 h 226"/>
              <a:gd name="T36" fmla="*/ 14 w 151"/>
              <a:gd name="T37" fmla="*/ 226 h 226"/>
              <a:gd name="T38" fmla="*/ 26 w 151"/>
              <a:gd name="T39" fmla="*/ 207 h 226"/>
              <a:gd name="T40" fmla="*/ 38 w 151"/>
              <a:gd name="T41" fmla="*/ 199 h 226"/>
              <a:gd name="T42" fmla="*/ 46 w 151"/>
              <a:gd name="T43" fmla="*/ 199 h 226"/>
              <a:gd name="T44" fmla="*/ 50 w 151"/>
              <a:gd name="T45" fmla="*/ 195 h 226"/>
              <a:gd name="T46" fmla="*/ 54 w 151"/>
              <a:gd name="T47" fmla="*/ 199 h 226"/>
              <a:gd name="T48" fmla="*/ 57 w 151"/>
              <a:gd name="T49" fmla="*/ 191 h 226"/>
              <a:gd name="T50" fmla="*/ 65 w 151"/>
              <a:gd name="T51" fmla="*/ 191 h 226"/>
              <a:gd name="T52" fmla="*/ 69 w 151"/>
              <a:gd name="T53" fmla="*/ 180 h 226"/>
              <a:gd name="T54" fmla="*/ 73 w 151"/>
              <a:gd name="T55" fmla="*/ 168 h 226"/>
              <a:gd name="T56" fmla="*/ 81 w 151"/>
              <a:gd name="T57" fmla="*/ 164 h 226"/>
              <a:gd name="T58" fmla="*/ 85 w 151"/>
              <a:gd name="T59" fmla="*/ 172 h 226"/>
              <a:gd name="T60" fmla="*/ 93 w 151"/>
              <a:gd name="T61" fmla="*/ 172 h 226"/>
              <a:gd name="T62" fmla="*/ 100 w 151"/>
              <a:gd name="T63" fmla="*/ 176 h 226"/>
              <a:gd name="T64" fmla="*/ 108 w 151"/>
              <a:gd name="T65" fmla="*/ 168 h 226"/>
              <a:gd name="T66" fmla="*/ 116 w 151"/>
              <a:gd name="T67" fmla="*/ 164 h 226"/>
              <a:gd name="T68" fmla="*/ 132 w 151"/>
              <a:gd name="T69" fmla="*/ 160 h 226"/>
              <a:gd name="T70" fmla="*/ 139 w 151"/>
              <a:gd name="T71" fmla="*/ 156 h 226"/>
              <a:gd name="T72" fmla="*/ 147 w 151"/>
              <a:gd name="T73" fmla="*/ 152 h 226"/>
              <a:gd name="T74" fmla="*/ 151 w 151"/>
              <a:gd name="T75" fmla="*/ 145 h 226"/>
              <a:gd name="T76" fmla="*/ 147 w 151"/>
              <a:gd name="T77" fmla="*/ 14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1" h="226">
                <a:moveTo>
                  <a:pt x="147" y="141"/>
                </a:moveTo>
                <a:cubicBezTo>
                  <a:pt x="147" y="137"/>
                  <a:pt x="147" y="137"/>
                  <a:pt x="147" y="137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3" y="129"/>
                  <a:pt x="143" y="129"/>
                  <a:pt x="143" y="129"/>
                </a:cubicBezTo>
                <a:cubicBezTo>
                  <a:pt x="136" y="129"/>
                  <a:pt x="136" y="129"/>
                  <a:pt x="136" y="129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2" y="121"/>
                  <a:pt x="132" y="121"/>
                  <a:pt x="132" y="121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8" y="106"/>
                  <a:pt x="128" y="106"/>
                  <a:pt x="128" y="106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20" y="98"/>
                  <a:pt x="120" y="98"/>
                  <a:pt x="120" y="98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97" y="4"/>
                  <a:pt x="97" y="4"/>
                  <a:pt x="97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6"/>
                  <a:pt x="77" y="16"/>
                  <a:pt x="77" y="16"/>
                </a:cubicBezTo>
                <a:cubicBezTo>
                  <a:pt x="69" y="12"/>
                  <a:pt x="69" y="12"/>
                  <a:pt x="69" y="12"/>
                </a:cubicBezTo>
                <a:cubicBezTo>
                  <a:pt x="65" y="4"/>
                  <a:pt x="65" y="4"/>
                  <a:pt x="65" y="4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0" y="4"/>
                  <a:pt x="50" y="4"/>
                  <a:pt x="50" y="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7" y="109"/>
                  <a:pt x="7" y="109"/>
                  <a:pt x="7" y="109"/>
                </a:cubicBezTo>
                <a:cubicBezTo>
                  <a:pt x="7" y="113"/>
                  <a:pt x="7" y="113"/>
                  <a:pt x="7" y="113"/>
                </a:cubicBezTo>
                <a:cubicBezTo>
                  <a:pt x="7" y="117"/>
                  <a:pt x="7" y="117"/>
                  <a:pt x="7" y="117"/>
                </a:cubicBezTo>
                <a:cubicBezTo>
                  <a:pt x="3" y="117"/>
                  <a:pt x="3" y="117"/>
                  <a:pt x="3" y="117"/>
                </a:cubicBezTo>
                <a:cubicBezTo>
                  <a:pt x="3" y="121"/>
                  <a:pt x="3" y="121"/>
                  <a:pt x="3" y="121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3"/>
                  <a:pt x="1" y="123"/>
                  <a:pt x="1" y="123"/>
                </a:cubicBezTo>
                <a:cubicBezTo>
                  <a:pt x="1" y="124"/>
                  <a:pt x="0" y="131"/>
                  <a:pt x="1" y="134"/>
                </a:cubicBezTo>
                <a:cubicBezTo>
                  <a:pt x="2" y="137"/>
                  <a:pt x="1" y="151"/>
                  <a:pt x="1" y="153"/>
                </a:cubicBezTo>
                <a:cubicBezTo>
                  <a:pt x="2" y="159"/>
                  <a:pt x="2" y="159"/>
                  <a:pt x="2" y="159"/>
                </a:cubicBezTo>
                <a:cubicBezTo>
                  <a:pt x="2" y="165"/>
                  <a:pt x="2" y="165"/>
                  <a:pt x="2" y="165"/>
                </a:cubicBezTo>
                <a:cubicBezTo>
                  <a:pt x="9" y="192"/>
                  <a:pt x="9" y="192"/>
                  <a:pt x="9" y="192"/>
                </a:cubicBezTo>
                <a:cubicBezTo>
                  <a:pt x="9" y="218"/>
                  <a:pt x="9" y="218"/>
                  <a:pt x="9" y="218"/>
                </a:cubicBezTo>
                <a:cubicBezTo>
                  <a:pt x="13" y="225"/>
                  <a:pt x="13" y="225"/>
                  <a:pt x="13" y="225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22" y="215"/>
                  <a:pt x="22" y="215"/>
                  <a:pt x="22" y="215"/>
                </a:cubicBezTo>
                <a:cubicBezTo>
                  <a:pt x="26" y="207"/>
                  <a:pt x="26" y="207"/>
                  <a:pt x="26" y="207"/>
                </a:cubicBezTo>
                <a:cubicBezTo>
                  <a:pt x="30" y="199"/>
                  <a:pt x="30" y="199"/>
                  <a:pt x="30" y="199"/>
                </a:cubicBezTo>
                <a:cubicBezTo>
                  <a:pt x="38" y="199"/>
                  <a:pt x="38" y="199"/>
                  <a:pt x="38" y="199"/>
                </a:cubicBezTo>
                <a:cubicBezTo>
                  <a:pt x="42" y="203"/>
                  <a:pt x="42" y="203"/>
                  <a:pt x="42" y="203"/>
                </a:cubicBezTo>
                <a:cubicBezTo>
                  <a:pt x="46" y="199"/>
                  <a:pt x="46" y="199"/>
                  <a:pt x="46" y="199"/>
                </a:cubicBezTo>
                <a:cubicBezTo>
                  <a:pt x="46" y="195"/>
                  <a:pt x="46" y="195"/>
                  <a:pt x="46" y="195"/>
                </a:cubicBezTo>
                <a:cubicBezTo>
                  <a:pt x="50" y="195"/>
                  <a:pt x="50" y="195"/>
                  <a:pt x="50" y="195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4" y="199"/>
                  <a:pt x="54" y="199"/>
                  <a:pt x="54" y="199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61" y="187"/>
                  <a:pt x="61" y="187"/>
                  <a:pt x="61" y="187"/>
                </a:cubicBezTo>
                <a:cubicBezTo>
                  <a:pt x="65" y="191"/>
                  <a:pt x="65" y="191"/>
                  <a:pt x="65" y="191"/>
                </a:cubicBezTo>
                <a:cubicBezTo>
                  <a:pt x="69" y="184"/>
                  <a:pt x="69" y="184"/>
                  <a:pt x="69" y="184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73" y="172"/>
                  <a:pt x="73" y="172"/>
                  <a:pt x="73" y="172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81" y="164"/>
                  <a:pt x="81" y="164"/>
                  <a:pt x="81" y="164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4" y="172"/>
                  <a:pt x="104" y="172"/>
                  <a:pt x="104" y="172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16" y="164"/>
                  <a:pt x="116" y="164"/>
                  <a:pt x="116" y="164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47" y="152"/>
                  <a:pt x="147" y="152"/>
                  <a:pt x="147" y="152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45"/>
                  <a:pt x="151" y="145"/>
                  <a:pt x="151" y="145"/>
                </a:cubicBezTo>
                <a:cubicBezTo>
                  <a:pt x="147" y="145"/>
                  <a:pt x="147" y="145"/>
                  <a:pt x="147" y="145"/>
                </a:cubicBezTo>
                <a:lnTo>
                  <a:pt x="147" y="14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3" name="Freeform 50">
            <a:extLst>
              <a:ext uri="{FF2B5EF4-FFF2-40B4-BE49-F238E27FC236}">
                <a16:creationId xmlns:a16="http://schemas.microsoft.com/office/drawing/2014/main" id="{7D71B356-493B-4517-AA90-3FFE1BE03175}"/>
              </a:ext>
            </a:extLst>
          </p:cNvPr>
          <p:cNvSpPr>
            <a:spLocks/>
          </p:cNvSpPr>
          <p:nvPr/>
        </p:nvSpPr>
        <p:spPr bwMode="auto">
          <a:xfrm>
            <a:off x="8982076" y="2552701"/>
            <a:ext cx="233363" cy="423863"/>
          </a:xfrm>
          <a:custGeom>
            <a:avLst/>
            <a:gdLst>
              <a:gd name="T0" fmla="*/ 74 w 79"/>
              <a:gd name="T1" fmla="*/ 101 h 136"/>
              <a:gd name="T2" fmla="*/ 74 w 79"/>
              <a:gd name="T3" fmla="*/ 75 h 136"/>
              <a:gd name="T4" fmla="*/ 67 w 79"/>
              <a:gd name="T5" fmla="*/ 48 h 136"/>
              <a:gd name="T6" fmla="*/ 67 w 79"/>
              <a:gd name="T7" fmla="*/ 42 h 136"/>
              <a:gd name="T8" fmla="*/ 66 w 79"/>
              <a:gd name="T9" fmla="*/ 36 h 136"/>
              <a:gd name="T10" fmla="*/ 66 w 79"/>
              <a:gd name="T11" fmla="*/ 17 h 136"/>
              <a:gd name="T12" fmla="*/ 66 w 79"/>
              <a:gd name="T13" fmla="*/ 6 h 136"/>
              <a:gd name="T14" fmla="*/ 66 w 79"/>
              <a:gd name="T15" fmla="*/ 3 h 136"/>
              <a:gd name="T16" fmla="*/ 60 w 79"/>
              <a:gd name="T17" fmla="*/ 0 h 136"/>
              <a:gd name="T18" fmla="*/ 52 w 79"/>
              <a:gd name="T19" fmla="*/ 4 h 136"/>
              <a:gd name="T20" fmla="*/ 44 w 79"/>
              <a:gd name="T21" fmla="*/ 4 h 136"/>
              <a:gd name="T22" fmla="*/ 41 w 79"/>
              <a:gd name="T23" fmla="*/ 8 h 136"/>
              <a:gd name="T24" fmla="*/ 39 w 79"/>
              <a:gd name="T25" fmla="*/ 12 h 136"/>
              <a:gd name="T26" fmla="*/ 38 w 79"/>
              <a:gd name="T27" fmla="*/ 16 h 136"/>
              <a:gd name="T28" fmla="*/ 38 w 79"/>
              <a:gd name="T29" fmla="*/ 18 h 136"/>
              <a:gd name="T30" fmla="*/ 38 w 79"/>
              <a:gd name="T31" fmla="*/ 30 h 136"/>
              <a:gd name="T32" fmla="*/ 32 w 79"/>
              <a:gd name="T33" fmla="*/ 36 h 136"/>
              <a:gd name="T34" fmla="*/ 31 w 79"/>
              <a:gd name="T35" fmla="*/ 36 h 136"/>
              <a:gd name="T36" fmla="*/ 31 w 79"/>
              <a:gd name="T37" fmla="*/ 42 h 136"/>
              <a:gd name="T38" fmla="*/ 26 w 79"/>
              <a:gd name="T39" fmla="*/ 48 h 136"/>
              <a:gd name="T40" fmla="*/ 26 w 79"/>
              <a:gd name="T41" fmla="*/ 49 h 136"/>
              <a:gd name="T42" fmla="*/ 21 w 79"/>
              <a:gd name="T43" fmla="*/ 56 h 136"/>
              <a:gd name="T44" fmla="*/ 19 w 79"/>
              <a:gd name="T45" fmla="*/ 60 h 136"/>
              <a:gd name="T46" fmla="*/ 21 w 79"/>
              <a:gd name="T47" fmla="*/ 61 h 136"/>
              <a:gd name="T48" fmla="*/ 15 w 79"/>
              <a:gd name="T49" fmla="*/ 72 h 136"/>
              <a:gd name="T50" fmla="*/ 15 w 79"/>
              <a:gd name="T51" fmla="*/ 73 h 136"/>
              <a:gd name="T52" fmla="*/ 10 w 79"/>
              <a:gd name="T53" fmla="*/ 81 h 136"/>
              <a:gd name="T54" fmla="*/ 7 w 79"/>
              <a:gd name="T55" fmla="*/ 85 h 136"/>
              <a:gd name="T56" fmla="*/ 7 w 79"/>
              <a:gd name="T57" fmla="*/ 85 h 136"/>
              <a:gd name="T58" fmla="*/ 8 w 79"/>
              <a:gd name="T59" fmla="*/ 85 h 136"/>
              <a:gd name="T60" fmla="*/ 10 w 79"/>
              <a:gd name="T61" fmla="*/ 86 h 136"/>
              <a:gd name="T62" fmla="*/ 10 w 79"/>
              <a:gd name="T63" fmla="*/ 99 h 136"/>
              <a:gd name="T64" fmla="*/ 10 w 79"/>
              <a:gd name="T65" fmla="*/ 102 h 136"/>
              <a:gd name="T66" fmla="*/ 10 w 79"/>
              <a:gd name="T67" fmla="*/ 102 h 136"/>
              <a:gd name="T68" fmla="*/ 10 w 79"/>
              <a:gd name="T69" fmla="*/ 102 h 136"/>
              <a:gd name="T70" fmla="*/ 10 w 79"/>
              <a:gd name="T71" fmla="*/ 103 h 136"/>
              <a:gd name="T72" fmla="*/ 10 w 79"/>
              <a:gd name="T73" fmla="*/ 103 h 136"/>
              <a:gd name="T74" fmla="*/ 9 w 79"/>
              <a:gd name="T75" fmla="*/ 108 h 136"/>
              <a:gd name="T76" fmla="*/ 8 w 79"/>
              <a:gd name="T77" fmla="*/ 111 h 136"/>
              <a:gd name="T78" fmla="*/ 8 w 79"/>
              <a:gd name="T79" fmla="*/ 112 h 136"/>
              <a:gd name="T80" fmla="*/ 8 w 79"/>
              <a:gd name="T81" fmla="*/ 112 h 136"/>
              <a:gd name="T82" fmla="*/ 7 w 79"/>
              <a:gd name="T83" fmla="*/ 112 h 136"/>
              <a:gd name="T84" fmla="*/ 7 w 79"/>
              <a:gd name="T85" fmla="*/ 112 h 136"/>
              <a:gd name="T86" fmla="*/ 7 w 79"/>
              <a:gd name="T87" fmla="*/ 113 h 136"/>
              <a:gd name="T88" fmla="*/ 1 w 79"/>
              <a:gd name="T89" fmla="*/ 120 h 136"/>
              <a:gd name="T90" fmla="*/ 0 w 79"/>
              <a:gd name="T91" fmla="*/ 120 h 136"/>
              <a:gd name="T92" fmla="*/ 0 w 79"/>
              <a:gd name="T93" fmla="*/ 128 h 136"/>
              <a:gd name="T94" fmla="*/ 0 w 79"/>
              <a:gd name="T95" fmla="*/ 128 h 136"/>
              <a:gd name="T96" fmla="*/ 1 w 79"/>
              <a:gd name="T97" fmla="*/ 128 h 136"/>
              <a:gd name="T98" fmla="*/ 39 w 79"/>
              <a:gd name="T99" fmla="*/ 128 h 136"/>
              <a:gd name="T100" fmla="*/ 39 w 79"/>
              <a:gd name="T101" fmla="*/ 136 h 136"/>
              <a:gd name="T102" fmla="*/ 55 w 79"/>
              <a:gd name="T103" fmla="*/ 136 h 136"/>
              <a:gd name="T104" fmla="*/ 66 w 79"/>
              <a:gd name="T105" fmla="*/ 127 h 136"/>
              <a:gd name="T106" fmla="*/ 67 w 79"/>
              <a:gd name="T107" fmla="*/ 125 h 136"/>
              <a:gd name="T108" fmla="*/ 68 w 79"/>
              <a:gd name="T109" fmla="*/ 121 h 136"/>
              <a:gd name="T110" fmla="*/ 76 w 79"/>
              <a:gd name="T111" fmla="*/ 113 h 136"/>
              <a:gd name="T112" fmla="*/ 79 w 79"/>
              <a:gd name="T113" fmla="*/ 109 h 136"/>
              <a:gd name="T114" fmla="*/ 78 w 79"/>
              <a:gd name="T115" fmla="*/ 108 h 136"/>
              <a:gd name="T116" fmla="*/ 74 w 79"/>
              <a:gd name="T117" fmla="*/ 10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" h="136">
                <a:moveTo>
                  <a:pt x="74" y="101"/>
                </a:moveTo>
                <a:cubicBezTo>
                  <a:pt x="74" y="75"/>
                  <a:pt x="74" y="75"/>
                  <a:pt x="74" y="75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2"/>
                  <a:pt x="67" y="42"/>
                  <a:pt x="67" y="42"/>
                </a:cubicBezTo>
                <a:cubicBezTo>
                  <a:pt x="66" y="36"/>
                  <a:pt x="66" y="36"/>
                  <a:pt x="66" y="36"/>
                </a:cubicBezTo>
                <a:cubicBezTo>
                  <a:pt x="66" y="34"/>
                  <a:pt x="67" y="20"/>
                  <a:pt x="66" y="17"/>
                </a:cubicBezTo>
                <a:cubicBezTo>
                  <a:pt x="65" y="14"/>
                  <a:pt x="66" y="7"/>
                  <a:pt x="66" y="6"/>
                </a:cubicBezTo>
                <a:cubicBezTo>
                  <a:pt x="66" y="3"/>
                  <a:pt x="66" y="3"/>
                  <a:pt x="66" y="3"/>
                </a:cubicBezTo>
                <a:cubicBezTo>
                  <a:pt x="60" y="0"/>
                  <a:pt x="60" y="0"/>
                  <a:pt x="60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12"/>
                  <a:pt x="39" y="12"/>
                  <a:pt x="39" y="12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2"/>
                  <a:pt x="35" y="34"/>
                  <a:pt x="32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42"/>
                  <a:pt x="31" y="42"/>
                  <a:pt x="31" y="42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0"/>
                  <a:pt x="24" y="53"/>
                  <a:pt x="21" y="56"/>
                </a:cubicBezTo>
                <a:cubicBezTo>
                  <a:pt x="19" y="58"/>
                  <a:pt x="19" y="59"/>
                  <a:pt x="19" y="60"/>
                </a:cubicBezTo>
                <a:cubicBezTo>
                  <a:pt x="19" y="61"/>
                  <a:pt x="20" y="61"/>
                  <a:pt x="21" y="61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3"/>
                  <a:pt x="15" y="73"/>
                  <a:pt x="15" y="73"/>
                </a:cubicBezTo>
                <a:cubicBezTo>
                  <a:pt x="15" y="73"/>
                  <a:pt x="15" y="77"/>
                  <a:pt x="10" y="81"/>
                </a:cubicBezTo>
                <a:cubicBezTo>
                  <a:pt x="8" y="83"/>
                  <a:pt x="7" y="84"/>
                  <a:pt x="7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8" y="86"/>
                  <a:pt x="9" y="86"/>
                  <a:pt x="10" y="86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1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9" y="104"/>
                  <a:pt x="9" y="105"/>
                  <a:pt x="9" y="108"/>
                </a:cubicBezTo>
                <a:cubicBezTo>
                  <a:pt x="9" y="109"/>
                  <a:pt x="8" y="111"/>
                  <a:pt x="8" y="111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3"/>
                  <a:pt x="7" y="113"/>
                  <a:pt x="7" y="113"/>
                </a:cubicBezTo>
                <a:cubicBezTo>
                  <a:pt x="5" y="117"/>
                  <a:pt x="2" y="119"/>
                  <a:pt x="1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1" y="128"/>
                  <a:pt x="1" y="128"/>
                  <a:pt x="1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55" y="136"/>
                  <a:pt x="55" y="136"/>
                  <a:pt x="55" y="136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8" y="108"/>
                  <a:pt x="78" y="108"/>
                  <a:pt x="78" y="108"/>
                </a:cubicBezTo>
                <a:lnTo>
                  <a:pt x="74" y="1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4" name="Freeform 51">
            <a:extLst>
              <a:ext uri="{FF2B5EF4-FFF2-40B4-BE49-F238E27FC236}">
                <a16:creationId xmlns:a16="http://schemas.microsoft.com/office/drawing/2014/main" id="{A7F37640-AF01-44A8-A534-B2D13AFC2027}"/>
              </a:ext>
            </a:extLst>
          </p:cNvPr>
          <p:cNvSpPr>
            <a:spLocks/>
          </p:cNvSpPr>
          <p:nvPr/>
        </p:nvSpPr>
        <p:spPr bwMode="auto">
          <a:xfrm>
            <a:off x="8894764" y="3106738"/>
            <a:ext cx="166687" cy="146050"/>
          </a:xfrm>
          <a:custGeom>
            <a:avLst/>
            <a:gdLst>
              <a:gd name="T0" fmla="*/ 57 w 57"/>
              <a:gd name="T1" fmla="*/ 0 h 47"/>
              <a:gd name="T2" fmla="*/ 57 w 57"/>
              <a:gd name="T3" fmla="*/ 0 h 47"/>
              <a:gd name="T4" fmla="*/ 8 w 57"/>
              <a:gd name="T5" fmla="*/ 0 h 47"/>
              <a:gd name="T6" fmla="*/ 7 w 57"/>
              <a:gd name="T7" fmla="*/ 31 h 47"/>
              <a:gd name="T8" fmla="*/ 7 w 57"/>
              <a:gd name="T9" fmla="*/ 32 h 47"/>
              <a:gd name="T10" fmla="*/ 0 w 57"/>
              <a:gd name="T11" fmla="*/ 37 h 47"/>
              <a:gd name="T12" fmla="*/ 0 w 57"/>
              <a:gd name="T13" fmla="*/ 47 h 47"/>
              <a:gd name="T14" fmla="*/ 8 w 57"/>
              <a:gd name="T15" fmla="*/ 45 h 47"/>
              <a:gd name="T16" fmla="*/ 12 w 57"/>
              <a:gd name="T17" fmla="*/ 41 h 47"/>
              <a:gd name="T18" fmla="*/ 16 w 57"/>
              <a:gd name="T19" fmla="*/ 37 h 47"/>
              <a:gd name="T20" fmla="*/ 28 w 57"/>
              <a:gd name="T21" fmla="*/ 41 h 47"/>
              <a:gd name="T22" fmla="*/ 56 w 57"/>
              <a:gd name="T23" fmla="*/ 36 h 47"/>
              <a:gd name="T24" fmla="*/ 57 w 57"/>
              <a:gd name="T25" fmla="*/ 35 h 47"/>
              <a:gd name="T26" fmla="*/ 57 w 57"/>
              <a:gd name="T27" fmla="*/ 1 h 47"/>
              <a:gd name="T28" fmla="*/ 57 w 57"/>
              <a:gd name="T2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47">
                <a:moveTo>
                  <a:pt x="57" y="0"/>
                </a:moveTo>
                <a:cubicBezTo>
                  <a:pt x="57" y="0"/>
                  <a:pt x="57" y="0"/>
                  <a:pt x="57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4"/>
                  <a:pt x="7" y="28"/>
                  <a:pt x="7" y="31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8" y="45"/>
                  <a:pt x="8" y="45"/>
                  <a:pt x="8" y="45"/>
                </a:cubicBezTo>
                <a:cubicBezTo>
                  <a:pt x="12" y="41"/>
                  <a:pt x="12" y="41"/>
                  <a:pt x="12" y="41"/>
                </a:cubicBezTo>
                <a:cubicBezTo>
                  <a:pt x="16" y="37"/>
                  <a:pt x="16" y="37"/>
                  <a:pt x="16" y="37"/>
                </a:cubicBezTo>
                <a:cubicBezTo>
                  <a:pt x="28" y="41"/>
                  <a:pt x="28" y="41"/>
                  <a:pt x="28" y="41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1"/>
                  <a:pt x="57" y="1"/>
                  <a:pt x="57" y="1"/>
                </a:cubicBezTo>
                <a:lnTo>
                  <a:pt x="5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5" name="Freeform 52">
            <a:extLst>
              <a:ext uri="{FF2B5EF4-FFF2-40B4-BE49-F238E27FC236}">
                <a16:creationId xmlns:a16="http://schemas.microsoft.com/office/drawing/2014/main" id="{E833EB32-7EAF-4896-8224-EA7269274E85}"/>
              </a:ext>
            </a:extLst>
          </p:cNvPr>
          <p:cNvSpPr>
            <a:spLocks/>
          </p:cNvSpPr>
          <p:nvPr/>
        </p:nvSpPr>
        <p:spPr bwMode="auto">
          <a:xfrm>
            <a:off x="7553326" y="3106739"/>
            <a:ext cx="493713" cy="523875"/>
          </a:xfrm>
          <a:custGeom>
            <a:avLst/>
            <a:gdLst>
              <a:gd name="T0" fmla="*/ 0 w 168"/>
              <a:gd name="T1" fmla="*/ 13 h 168"/>
              <a:gd name="T2" fmla="*/ 0 w 168"/>
              <a:gd name="T3" fmla="*/ 138 h 168"/>
              <a:gd name="T4" fmla="*/ 0 w 168"/>
              <a:gd name="T5" fmla="*/ 138 h 168"/>
              <a:gd name="T6" fmla="*/ 10 w 168"/>
              <a:gd name="T7" fmla="*/ 138 h 168"/>
              <a:gd name="T8" fmla="*/ 15 w 168"/>
              <a:gd name="T9" fmla="*/ 144 h 168"/>
              <a:gd name="T10" fmla="*/ 20 w 168"/>
              <a:gd name="T11" fmla="*/ 150 h 168"/>
              <a:gd name="T12" fmla="*/ 44 w 168"/>
              <a:gd name="T13" fmla="*/ 150 h 168"/>
              <a:gd name="T14" fmla="*/ 49 w 168"/>
              <a:gd name="T15" fmla="*/ 156 h 168"/>
              <a:gd name="T16" fmla="*/ 52 w 168"/>
              <a:gd name="T17" fmla="*/ 156 h 168"/>
              <a:gd name="T18" fmla="*/ 57 w 168"/>
              <a:gd name="T19" fmla="*/ 155 h 168"/>
              <a:gd name="T20" fmla="*/ 60 w 168"/>
              <a:gd name="T21" fmla="*/ 156 h 168"/>
              <a:gd name="T22" fmla="*/ 69 w 168"/>
              <a:gd name="T23" fmla="*/ 159 h 168"/>
              <a:gd name="T24" fmla="*/ 82 w 168"/>
              <a:gd name="T25" fmla="*/ 159 h 168"/>
              <a:gd name="T26" fmla="*/ 89 w 168"/>
              <a:gd name="T27" fmla="*/ 166 h 168"/>
              <a:gd name="T28" fmla="*/ 91 w 168"/>
              <a:gd name="T29" fmla="*/ 168 h 168"/>
              <a:gd name="T30" fmla="*/ 91 w 168"/>
              <a:gd name="T31" fmla="*/ 167 h 168"/>
              <a:gd name="T32" fmla="*/ 91 w 168"/>
              <a:gd name="T33" fmla="*/ 165 h 168"/>
              <a:gd name="T34" fmla="*/ 105 w 168"/>
              <a:gd name="T35" fmla="*/ 157 h 168"/>
              <a:gd name="T36" fmla="*/ 107 w 168"/>
              <a:gd name="T37" fmla="*/ 152 h 168"/>
              <a:gd name="T38" fmla="*/ 110 w 168"/>
              <a:gd name="T39" fmla="*/ 150 h 168"/>
              <a:gd name="T40" fmla="*/ 123 w 168"/>
              <a:gd name="T41" fmla="*/ 145 h 168"/>
              <a:gd name="T42" fmla="*/ 130 w 168"/>
              <a:gd name="T43" fmla="*/ 139 h 168"/>
              <a:gd name="T44" fmla="*/ 131 w 168"/>
              <a:gd name="T45" fmla="*/ 140 h 168"/>
              <a:gd name="T46" fmla="*/ 134 w 168"/>
              <a:gd name="T47" fmla="*/ 139 h 168"/>
              <a:gd name="T48" fmla="*/ 136 w 168"/>
              <a:gd name="T49" fmla="*/ 136 h 168"/>
              <a:gd name="T50" fmla="*/ 141 w 168"/>
              <a:gd name="T51" fmla="*/ 129 h 168"/>
              <a:gd name="T52" fmla="*/ 146 w 168"/>
              <a:gd name="T53" fmla="*/ 129 h 168"/>
              <a:gd name="T54" fmla="*/ 152 w 168"/>
              <a:gd name="T55" fmla="*/ 122 h 168"/>
              <a:gd name="T56" fmla="*/ 156 w 168"/>
              <a:gd name="T57" fmla="*/ 118 h 168"/>
              <a:gd name="T58" fmla="*/ 156 w 168"/>
              <a:gd name="T59" fmla="*/ 106 h 168"/>
              <a:gd name="T60" fmla="*/ 161 w 168"/>
              <a:gd name="T61" fmla="*/ 106 h 168"/>
              <a:gd name="T62" fmla="*/ 161 w 168"/>
              <a:gd name="T63" fmla="*/ 98 h 168"/>
              <a:gd name="T64" fmla="*/ 161 w 168"/>
              <a:gd name="T65" fmla="*/ 94 h 168"/>
              <a:gd name="T66" fmla="*/ 161 w 168"/>
              <a:gd name="T67" fmla="*/ 89 h 168"/>
              <a:gd name="T68" fmla="*/ 161 w 168"/>
              <a:gd name="T69" fmla="*/ 82 h 168"/>
              <a:gd name="T70" fmla="*/ 161 w 168"/>
              <a:gd name="T71" fmla="*/ 78 h 168"/>
              <a:gd name="T72" fmla="*/ 166 w 168"/>
              <a:gd name="T73" fmla="*/ 65 h 168"/>
              <a:gd name="T74" fmla="*/ 168 w 168"/>
              <a:gd name="T75" fmla="*/ 61 h 168"/>
              <a:gd name="T76" fmla="*/ 168 w 168"/>
              <a:gd name="T77" fmla="*/ 2 h 168"/>
              <a:gd name="T78" fmla="*/ 168 w 168"/>
              <a:gd name="T79" fmla="*/ 0 h 168"/>
              <a:gd name="T80" fmla="*/ 124 w 168"/>
              <a:gd name="T81" fmla="*/ 25 h 168"/>
              <a:gd name="T82" fmla="*/ 112 w 168"/>
              <a:gd name="T83" fmla="*/ 25 h 168"/>
              <a:gd name="T84" fmla="*/ 100 w 168"/>
              <a:gd name="T85" fmla="*/ 29 h 168"/>
              <a:gd name="T86" fmla="*/ 84 w 168"/>
              <a:gd name="T87" fmla="*/ 25 h 168"/>
              <a:gd name="T88" fmla="*/ 77 w 168"/>
              <a:gd name="T89" fmla="*/ 25 h 168"/>
              <a:gd name="T90" fmla="*/ 69 w 168"/>
              <a:gd name="T91" fmla="*/ 17 h 168"/>
              <a:gd name="T92" fmla="*/ 61 w 168"/>
              <a:gd name="T93" fmla="*/ 13 h 168"/>
              <a:gd name="T94" fmla="*/ 62 w 168"/>
              <a:gd name="T95" fmla="*/ 13 h 168"/>
              <a:gd name="T96" fmla="*/ 1 w 168"/>
              <a:gd name="T97" fmla="*/ 13 h 168"/>
              <a:gd name="T98" fmla="*/ 0 w 168"/>
              <a:gd name="T99" fmla="*/ 1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8" h="168">
                <a:moveTo>
                  <a:pt x="0" y="13"/>
                </a:move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20" y="150"/>
                  <a:pt x="20" y="150"/>
                  <a:pt x="2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5" y="151"/>
                  <a:pt x="46" y="156"/>
                  <a:pt x="49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2" y="156"/>
                  <a:pt x="54" y="155"/>
                  <a:pt x="57" y="155"/>
                </a:cubicBezTo>
                <a:cubicBezTo>
                  <a:pt x="58" y="155"/>
                  <a:pt x="59" y="156"/>
                  <a:pt x="60" y="156"/>
                </a:cubicBezTo>
                <a:cubicBezTo>
                  <a:pt x="63" y="159"/>
                  <a:pt x="69" y="159"/>
                  <a:pt x="69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9" y="166"/>
                  <a:pt x="89" y="166"/>
                  <a:pt x="89" y="166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2" y="165"/>
                  <a:pt x="100" y="160"/>
                  <a:pt x="105" y="157"/>
                </a:cubicBezTo>
                <a:cubicBezTo>
                  <a:pt x="107" y="156"/>
                  <a:pt x="108" y="154"/>
                  <a:pt x="107" y="152"/>
                </a:cubicBezTo>
                <a:cubicBezTo>
                  <a:pt x="107" y="151"/>
                  <a:pt x="107" y="150"/>
                  <a:pt x="110" y="150"/>
                </a:cubicBezTo>
                <a:cubicBezTo>
                  <a:pt x="116" y="148"/>
                  <a:pt x="123" y="145"/>
                  <a:pt x="123" y="145"/>
                </a:cubicBezTo>
                <a:cubicBezTo>
                  <a:pt x="130" y="139"/>
                  <a:pt x="130" y="139"/>
                  <a:pt x="130" y="139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2" y="140"/>
                  <a:pt x="133" y="140"/>
                  <a:pt x="134" y="139"/>
                </a:cubicBezTo>
                <a:cubicBezTo>
                  <a:pt x="136" y="136"/>
                  <a:pt x="136" y="136"/>
                  <a:pt x="136" y="136"/>
                </a:cubicBezTo>
                <a:cubicBezTo>
                  <a:pt x="141" y="129"/>
                  <a:pt x="141" y="129"/>
                  <a:pt x="141" y="129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52" y="122"/>
                  <a:pt x="152" y="122"/>
                  <a:pt x="152" y="122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61" y="106"/>
                  <a:pt x="161" y="106"/>
                  <a:pt x="161" y="106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6"/>
                  <a:pt x="161" y="95"/>
                  <a:pt x="161" y="94"/>
                </a:cubicBezTo>
                <a:cubicBezTo>
                  <a:pt x="161" y="92"/>
                  <a:pt x="161" y="91"/>
                  <a:pt x="161" y="89"/>
                </a:cubicBezTo>
                <a:cubicBezTo>
                  <a:pt x="162" y="87"/>
                  <a:pt x="161" y="84"/>
                  <a:pt x="161" y="82"/>
                </a:cubicBezTo>
                <a:cubicBezTo>
                  <a:pt x="161" y="78"/>
                  <a:pt x="161" y="78"/>
                  <a:pt x="161" y="7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8" y="61"/>
                  <a:pt x="168" y="61"/>
                  <a:pt x="168" y="61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69" y="17"/>
                  <a:pt x="69" y="17"/>
                  <a:pt x="69" y="17"/>
                </a:cubicBezTo>
                <a:cubicBezTo>
                  <a:pt x="61" y="13"/>
                  <a:pt x="61" y="13"/>
                  <a:pt x="61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1" y="13"/>
                  <a:pt x="1" y="13"/>
                  <a:pt x="1" y="13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6" name="Freeform 53">
            <a:extLst>
              <a:ext uri="{FF2B5EF4-FFF2-40B4-BE49-F238E27FC236}">
                <a16:creationId xmlns:a16="http://schemas.microsoft.com/office/drawing/2014/main" id="{49A7B770-4081-4CAC-B56E-F0B30B2F8DD2}"/>
              </a:ext>
            </a:extLst>
          </p:cNvPr>
          <p:cNvSpPr>
            <a:spLocks/>
          </p:cNvSpPr>
          <p:nvPr/>
        </p:nvSpPr>
        <p:spPr bwMode="auto">
          <a:xfrm>
            <a:off x="8047039" y="3074989"/>
            <a:ext cx="661987" cy="415925"/>
          </a:xfrm>
          <a:custGeom>
            <a:avLst/>
            <a:gdLst>
              <a:gd name="T0" fmla="*/ 0 w 224"/>
              <a:gd name="T1" fmla="*/ 71 h 133"/>
              <a:gd name="T2" fmla="*/ 0 w 224"/>
              <a:gd name="T3" fmla="*/ 75 h 133"/>
              <a:gd name="T4" fmla="*/ 0 w 224"/>
              <a:gd name="T5" fmla="*/ 130 h 133"/>
              <a:gd name="T6" fmla="*/ 36 w 224"/>
              <a:gd name="T7" fmla="*/ 130 h 133"/>
              <a:gd name="T8" fmla="*/ 181 w 224"/>
              <a:gd name="T9" fmla="*/ 130 h 133"/>
              <a:gd name="T10" fmla="*/ 191 w 224"/>
              <a:gd name="T11" fmla="*/ 133 h 133"/>
              <a:gd name="T12" fmla="*/ 191 w 224"/>
              <a:gd name="T13" fmla="*/ 133 h 133"/>
              <a:gd name="T14" fmla="*/ 192 w 224"/>
              <a:gd name="T15" fmla="*/ 133 h 133"/>
              <a:gd name="T16" fmla="*/ 198 w 224"/>
              <a:gd name="T17" fmla="*/ 130 h 133"/>
              <a:gd name="T18" fmla="*/ 211 w 224"/>
              <a:gd name="T19" fmla="*/ 118 h 133"/>
              <a:gd name="T20" fmla="*/ 211 w 224"/>
              <a:gd name="T21" fmla="*/ 118 h 133"/>
              <a:gd name="T22" fmla="*/ 211 w 224"/>
              <a:gd name="T23" fmla="*/ 113 h 133"/>
              <a:gd name="T24" fmla="*/ 215 w 224"/>
              <a:gd name="T25" fmla="*/ 107 h 133"/>
              <a:gd name="T26" fmla="*/ 215 w 224"/>
              <a:gd name="T27" fmla="*/ 92 h 133"/>
              <a:gd name="T28" fmla="*/ 208 w 224"/>
              <a:gd name="T29" fmla="*/ 79 h 133"/>
              <a:gd name="T30" fmla="*/ 208 w 224"/>
              <a:gd name="T31" fmla="*/ 79 h 133"/>
              <a:gd name="T32" fmla="*/ 205 w 224"/>
              <a:gd name="T33" fmla="*/ 80 h 133"/>
              <a:gd name="T34" fmla="*/ 205 w 224"/>
              <a:gd name="T35" fmla="*/ 80 h 133"/>
              <a:gd name="T36" fmla="*/ 205 w 224"/>
              <a:gd name="T37" fmla="*/ 79 h 133"/>
              <a:gd name="T38" fmla="*/ 206 w 224"/>
              <a:gd name="T39" fmla="*/ 78 h 133"/>
              <a:gd name="T40" fmla="*/ 206 w 224"/>
              <a:gd name="T41" fmla="*/ 78 h 133"/>
              <a:gd name="T42" fmla="*/ 206 w 224"/>
              <a:gd name="T43" fmla="*/ 78 h 133"/>
              <a:gd name="T44" fmla="*/ 207 w 224"/>
              <a:gd name="T45" fmla="*/ 75 h 133"/>
              <a:gd name="T46" fmla="*/ 209 w 224"/>
              <a:gd name="T47" fmla="*/ 69 h 133"/>
              <a:gd name="T48" fmla="*/ 215 w 224"/>
              <a:gd name="T49" fmla="*/ 60 h 133"/>
              <a:gd name="T50" fmla="*/ 215 w 224"/>
              <a:gd name="T51" fmla="*/ 49 h 133"/>
              <a:gd name="T52" fmla="*/ 224 w 224"/>
              <a:gd name="T53" fmla="*/ 46 h 133"/>
              <a:gd name="T54" fmla="*/ 223 w 224"/>
              <a:gd name="T55" fmla="*/ 46 h 133"/>
              <a:gd name="T56" fmla="*/ 222 w 224"/>
              <a:gd name="T57" fmla="*/ 45 h 133"/>
              <a:gd name="T58" fmla="*/ 215 w 224"/>
              <a:gd name="T59" fmla="*/ 37 h 133"/>
              <a:gd name="T60" fmla="*/ 213 w 224"/>
              <a:gd name="T61" fmla="*/ 30 h 133"/>
              <a:gd name="T62" fmla="*/ 209 w 224"/>
              <a:gd name="T63" fmla="*/ 21 h 133"/>
              <a:gd name="T64" fmla="*/ 209 w 224"/>
              <a:gd name="T65" fmla="*/ 21 h 133"/>
              <a:gd name="T66" fmla="*/ 208 w 224"/>
              <a:gd name="T67" fmla="*/ 21 h 133"/>
              <a:gd name="T68" fmla="*/ 204 w 224"/>
              <a:gd name="T69" fmla="*/ 24 h 133"/>
              <a:gd name="T70" fmla="*/ 206 w 224"/>
              <a:gd name="T71" fmla="*/ 21 h 133"/>
              <a:gd name="T72" fmla="*/ 205 w 224"/>
              <a:gd name="T73" fmla="*/ 16 h 133"/>
              <a:gd name="T74" fmla="*/ 204 w 224"/>
              <a:gd name="T75" fmla="*/ 2 h 133"/>
              <a:gd name="T76" fmla="*/ 26 w 224"/>
              <a:gd name="T77" fmla="*/ 2 h 133"/>
              <a:gd name="T78" fmla="*/ 25 w 224"/>
              <a:gd name="T79" fmla="*/ 1 h 133"/>
              <a:gd name="T80" fmla="*/ 25 w 224"/>
              <a:gd name="T81" fmla="*/ 1 h 133"/>
              <a:gd name="T82" fmla="*/ 18 w 224"/>
              <a:gd name="T83" fmla="*/ 1 h 133"/>
              <a:gd name="T84" fmla="*/ 18 w 224"/>
              <a:gd name="T85" fmla="*/ 0 h 133"/>
              <a:gd name="T86" fmla="*/ 17 w 224"/>
              <a:gd name="T87" fmla="*/ 0 h 133"/>
              <a:gd name="T88" fmla="*/ 0 w 224"/>
              <a:gd name="T89" fmla="*/ 10 h 133"/>
              <a:gd name="T90" fmla="*/ 0 w 224"/>
              <a:gd name="T91" fmla="*/ 12 h 133"/>
              <a:gd name="T92" fmla="*/ 0 w 224"/>
              <a:gd name="T93" fmla="*/ 7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4" h="133">
                <a:moveTo>
                  <a:pt x="0" y="71"/>
                </a:moveTo>
                <a:cubicBezTo>
                  <a:pt x="0" y="75"/>
                  <a:pt x="0" y="75"/>
                  <a:pt x="0" y="75"/>
                </a:cubicBezTo>
                <a:cubicBezTo>
                  <a:pt x="0" y="130"/>
                  <a:pt x="0" y="130"/>
                  <a:pt x="0" y="130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182" y="130"/>
                  <a:pt x="186" y="133"/>
                  <a:pt x="191" y="133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192" y="133"/>
                  <a:pt x="192" y="133"/>
                  <a:pt x="192" y="133"/>
                </a:cubicBezTo>
                <a:cubicBezTo>
                  <a:pt x="195" y="133"/>
                  <a:pt x="197" y="132"/>
                  <a:pt x="198" y="130"/>
                </a:cubicBezTo>
                <a:cubicBezTo>
                  <a:pt x="204" y="124"/>
                  <a:pt x="209" y="119"/>
                  <a:pt x="211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1" y="113"/>
                  <a:pt x="211" y="113"/>
                  <a:pt x="211" y="113"/>
                </a:cubicBezTo>
                <a:cubicBezTo>
                  <a:pt x="215" y="107"/>
                  <a:pt x="215" y="107"/>
                  <a:pt x="215" y="107"/>
                </a:cubicBezTo>
                <a:cubicBezTo>
                  <a:pt x="215" y="92"/>
                  <a:pt x="215" y="92"/>
                  <a:pt x="215" y="92"/>
                </a:cubicBezTo>
                <a:cubicBezTo>
                  <a:pt x="208" y="79"/>
                  <a:pt x="208" y="79"/>
                  <a:pt x="208" y="79"/>
                </a:cubicBezTo>
                <a:cubicBezTo>
                  <a:pt x="208" y="79"/>
                  <a:pt x="208" y="79"/>
                  <a:pt x="208" y="79"/>
                </a:cubicBezTo>
                <a:cubicBezTo>
                  <a:pt x="205" y="80"/>
                  <a:pt x="205" y="80"/>
                  <a:pt x="205" y="80"/>
                </a:cubicBezTo>
                <a:cubicBezTo>
                  <a:pt x="205" y="80"/>
                  <a:pt x="205" y="80"/>
                  <a:pt x="205" y="80"/>
                </a:cubicBezTo>
                <a:cubicBezTo>
                  <a:pt x="205" y="79"/>
                  <a:pt x="205" y="79"/>
                  <a:pt x="205" y="79"/>
                </a:cubicBezTo>
                <a:cubicBezTo>
                  <a:pt x="205" y="78"/>
                  <a:pt x="206" y="78"/>
                  <a:pt x="206" y="78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07" y="75"/>
                  <a:pt x="207" y="75"/>
                  <a:pt x="207" y="75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5" y="60"/>
                  <a:pt x="215" y="60"/>
                  <a:pt x="215" y="60"/>
                </a:cubicBezTo>
                <a:cubicBezTo>
                  <a:pt x="215" y="49"/>
                  <a:pt x="215" y="49"/>
                  <a:pt x="215" y="49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15" y="37"/>
                  <a:pt x="215" y="37"/>
                  <a:pt x="215" y="37"/>
                </a:cubicBezTo>
                <a:cubicBezTo>
                  <a:pt x="213" y="30"/>
                  <a:pt x="213" y="30"/>
                  <a:pt x="213" y="30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206" y="21"/>
                  <a:pt x="206" y="21"/>
                  <a:pt x="206" y="21"/>
                </a:cubicBezTo>
                <a:cubicBezTo>
                  <a:pt x="205" y="20"/>
                  <a:pt x="205" y="18"/>
                  <a:pt x="205" y="16"/>
                </a:cubicBezTo>
                <a:cubicBezTo>
                  <a:pt x="205" y="8"/>
                  <a:pt x="204" y="3"/>
                  <a:pt x="204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0" y="12"/>
                  <a:pt x="0" y="12"/>
                </a:cubicBezTo>
                <a:lnTo>
                  <a:pt x="0" y="71"/>
                </a:lnTo>
                <a:close/>
              </a:path>
            </a:pathLst>
          </a:custGeom>
          <a:solidFill>
            <a:srgbClr val="0054A6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9" name="Freeform 56">
            <a:extLst>
              <a:ext uri="{FF2B5EF4-FFF2-40B4-BE49-F238E27FC236}">
                <a16:creationId xmlns:a16="http://schemas.microsoft.com/office/drawing/2014/main" id="{6FBFB541-5924-47A1-8AD7-C29B3E8CC19B}"/>
              </a:ext>
            </a:extLst>
          </p:cNvPr>
          <p:cNvSpPr>
            <a:spLocks noEditPoints="1"/>
          </p:cNvSpPr>
          <p:nvPr/>
        </p:nvSpPr>
        <p:spPr bwMode="auto">
          <a:xfrm>
            <a:off x="8123238" y="2614613"/>
            <a:ext cx="893762" cy="703262"/>
          </a:xfrm>
          <a:custGeom>
            <a:avLst/>
            <a:gdLst>
              <a:gd name="T0" fmla="*/ 269 w 304"/>
              <a:gd name="T1" fmla="*/ 190 h 226"/>
              <a:gd name="T2" fmla="*/ 269 w 304"/>
              <a:gd name="T3" fmla="*/ 135 h 226"/>
              <a:gd name="T4" fmla="*/ 273 w 304"/>
              <a:gd name="T5" fmla="*/ 106 h 226"/>
              <a:gd name="T6" fmla="*/ 269 w 304"/>
              <a:gd name="T7" fmla="*/ 0 h 226"/>
              <a:gd name="T8" fmla="*/ 169 w 304"/>
              <a:gd name="T9" fmla="*/ 19 h 226"/>
              <a:gd name="T10" fmla="*/ 141 w 304"/>
              <a:gd name="T11" fmla="*/ 47 h 226"/>
              <a:gd name="T12" fmla="*/ 149 w 304"/>
              <a:gd name="T13" fmla="*/ 54 h 226"/>
              <a:gd name="T14" fmla="*/ 145 w 304"/>
              <a:gd name="T15" fmla="*/ 62 h 226"/>
              <a:gd name="T16" fmla="*/ 149 w 304"/>
              <a:gd name="T17" fmla="*/ 78 h 226"/>
              <a:gd name="T18" fmla="*/ 118 w 304"/>
              <a:gd name="T19" fmla="*/ 90 h 226"/>
              <a:gd name="T20" fmla="*/ 94 w 304"/>
              <a:gd name="T21" fmla="*/ 93 h 226"/>
              <a:gd name="T22" fmla="*/ 36 w 304"/>
              <a:gd name="T23" fmla="*/ 93 h 226"/>
              <a:gd name="T24" fmla="*/ 32 w 304"/>
              <a:gd name="T25" fmla="*/ 129 h 226"/>
              <a:gd name="T26" fmla="*/ 0 w 304"/>
              <a:gd name="T27" fmla="*/ 148 h 226"/>
              <a:gd name="T28" fmla="*/ 179 w 304"/>
              <a:gd name="T29" fmla="*/ 150 h 226"/>
              <a:gd name="T30" fmla="*/ 179 w 304"/>
              <a:gd name="T31" fmla="*/ 172 h 226"/>
              <a:gd name="T32" fmla="*/ 188 w 304"/>
              <a:gd name="T33" fmla="*/ 178 h 226"/>
              <a:gd name="T34" fmla="*/ 198 w 304"/>
              <a:gd name="T35" fmla="*/ 193 h 226"/>
              <a:gd name="T36" fmla="*/ 214 w 304"/>
              <a:gd name="T37" fmla="*/ 202 h 226"/>
              <a:gd name="T38" fmla="*/ 236 w 304"/>
              <a:gd name="T39" fmla="*/ 219 h 226"/>
              <a:gd name="T40" fmla="*/ 247 w 304"/>
              <a:gd name="T41" fmla="*/ 210 h 226"/>
              <a:gd name="T42" fmla="*/ 239 w 304"/>
              <a:gd name="T43" fmla="*/ 220 h 226"/>
              <a:gd name="T44" fmla="*/ 238 w 304"/>
              <a:gd name="T45" fmla="*/ 222 h 226"/>
              <a:gd name="T46" fmla="*/ 236 w 304"/>
              <a:gd name="T47" fmla="*/ 225 h 226"/>
              <a:gd name="T48" fmla="*/ 239 w 304"/>
              <a:gd name="T49" fmla="*/ 225 h 226"/>
              <a:gd name="T50" fmla="*/ 241 w 304"/>
              <a:gd name="T51" fmla="*/ 223 h 226"/>
              <a:gd name="T52" fmla="*/ 242 w 304"/>
              <a:gd name="T53" fmla="*/ 221 h 226"/>
              <a:gd name="T54" fmla="*/ 299 w 304"/>
              <a:gd name="T55" fmla="*/ 200 h 226"/>
              <a:gd name="T56" fmla="*/ 298 w 304"/>
              <a:gd name="T57" fmla="*/ 200 h 226"/>
              <a:gd name="T58" fmla="*/ 299 w 304"/>
              <a:gd name="T59" fmla="*/ 200 h 226"/>
              <a:gd name="T60" fmla="*/ 302 w 304"/>
              <a:gd name="T61" fmla="*/ 207 h 226"/>
              <a:gd name="T62" fmla="*/ 298 w 304"/>
              <a:gd name="T63" fmla="*/ 209 h 226"/>
              <a:gd name="T64" fmla="*/ 296 w 304"/>
              <a:gd name="T65" fmla="*/ 208 h 226"/>
              <a:gd name="T66" fmla="*/ 294 w 304"/>
              <a:gd name="T67" fmla="*/ 209 h 226"/>
              <a:gd name="T68" fmla="*/ 291 w 304"/>
              <a:gd name="T69" fmla="*/ 209 h 226"/>
              <a:gd name="T70" fmla="*/ 288 w 304"/>
              <a:gd name="T71" fmla="*/ 212 h 226"/>
              <a:gd name="T72" fmla="*/ 284 w 304"/>
              <a:gd name="T73" fmla="*/ 212 h 226"/>
              <a:gd name="T74" fmla="*/ 290 w 304"/>
              <a:gd name="T75" fmla="*/ 207 h 226"/>
              <a:gd name="T76" fmla="*/ 290 w 304"/>
              <a:gd name="T77" fmla="*/ 205 h 226"/>
              <a:gd name="T78" fmla="*/ 284 w 304"/>
              <a:gd name="T79" fmla="*/ 209 h 226"/>
              <a:gd name="T80" fmla="*/ 270 w 304"/>
              <a:gd name="T81" fmla="*/ 211 h 226"/>
              <a:gd name="T82" fmla="*/ 264 w 304"/>
              <a:gd name="T83" fmla="*/ 212 h 226"/>
              <a:gd name="T84" fmla="*/ 259 w 304"/>
              <a:gd name="T85" fmla="*/ 212 h 226"/>
              <a:gd name="T86" fmla="*/ 251 w 304"/>
              <a:gd name="T87" fmla="*/ 216 h 226"/>
              <a:gd name="T88" fmla="*/ 247 w 304"/>
              <a:gd name="T89" fmla="*/ 216 h 226"/>
              <a:gd name="T90" fmla="*/ 244 w 304"/>
              <a:gd name="T91" fmla="*/ 219 h 226"/>
              <a:gd name="T92" fmla="*/ 244 w 304"/>
              <a:gd name="T93" fmla="*/ 221 h 226"/>
              <a:gd name="T94" fmla="*/ 245 w 304"/>
              <a:gd name="T95" fmla="*/ 223 h 226"/>
              <a:gd name="T96" fmla="*/ 250 w 304"/>
              <a:gd name="T97" fmla="*/ 223 h 226"/>
              <a:gd name="T98" fmla="*/ 253 w 304"/>
              <a:gd name="T99" fmla="*/ 222 h 226"/>
              <a:gd name="T100" fmla="*/ 256 w 304"/>
              <a:gd name="T101" fmla="*/ 222 h 226"/>
              <a:gd name="T102" fmla="*/ 259 w 304"/>
              <a:gd name="T103" fmla="*/ 222 h 226"/>
              <a:gd name="T104" fmla="*/ 264 w 304"/>
              <a:gd name="T105" fmla="*/ 221 h 226"/>
              <a:gd name="T106" fmla="*/ 269 w 304"/>
              <a:gd name="T107" fmla="*/ 221 h 226"/>
              <a:gd name="T108" fmla="*/ 273 w 304"/>
              <a:gd name="T109" fmla="*/ 219 h 226"/>
              <a:gd name="T110" fmla="*/ 279 w 304"/>
              <a:gd name="T111" fmla="*/ 218 h 226"/>
              <a:gd name="T112" fmla="*/ 285 w 304"/>
              <a:gd name="T113" fmla="*/ 216 h 226"/>
              <a:gd name="T114" fmla="*/ 288 w 304"/>
              <a:gd name="T115" fmla="*/ 216 h 226"/>
              <a:gd name="T116" fmla="*/ 292 w 304"/>
              <a:gd name="T117" fmla="*/ 214 h 226"/>
              <a:gd name="T118" fmla="*/ 295 w 304"/>
              <a:gd name="T119" fmla="*/ 212 h 226"/>
              <a:gd name="T120" fmla="*/ 298 w 304"/>
              <a:gd name="T121" fmla="*/ 210 h 226"/>
              <a:gd name="T122" fmla="*/ 302 w 304"/>
              <a:gd name="T123" fmla="*/ 209 h 226"/>
              <a:gd name="T124" fmla="*/ 304 w 304"/>
              <a:gd name="T125" fmla="*/ 20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4" h="226">
                <a:moveTo>
                  <a:pt x="262" y="205"/>
                </a:moveTo>
                <a:cubicBezTo>
                  <a:pt x="262" y="195"/>
                  <a:pt x="262" y="195"/>
                  <a:pt x="262" y="195"/>
                </a:cubicBezTo>
                <a:cubicBezTo>
                  <a:pt x="269" y="190"/>
                  <a:pt x="269" y="190"/>
                  <a:pt x="269" y="190"/>
                </a:cubicBezTo>
                <a:cubicBezTo>
                  <a:pt x="269" y="189"/>
                  <a:pt x="269" y="189"/>
                  <a:pt x="269" y="189"/>
                </a:cubicBezTo>
                <a:cubicBezTo>
                  <a:pt x="269" y="186"/>
                  <a:pt x="270" y="172"/>
                  <a:pt x="270" y="158"/>
                </a:cubicBezTo>
                <a:cubicBezTo>
                  <a:pt x="270" y="147"/>
                  <a:pt x="270" y="137"/>
                  <a:pt x="269" y="135"/>
                </a:cubicBezTo>
                <a:cubicBezTo>
                  <a:pt x="268" y="135"/>
                  <a:pt x="267" y="132"/>
                  <a:pt x="272" y="112"/>
                </a:cubicBezTo>
                <a:cubicBezTo>
                  <a:pt x="273" y="108"/>
                  <a:pt x="273" y="108"/>
                  <a:pt x="273" y="108"/>
                </a:cubicBezTo>
                <a:cubicBezTo>
                  <a:pt x="273" y="106"/>
                  <a:pt x="273" y="106"/>
                  <a:pt x="273" y="106"/>
                </a:cubicBezTo>
                <a:cubicBezTo>
                  <a:pt x="274" y="102"/>
                  <a:pt x="275" y="98"/>
                  <a:pt x="276" y="96"/>
                </a:cubicBezTo>
                <a:cubicBezTo>
                  <a:pt x="269" y="85"/>
                  <a:pt x="269" y="85"/>
                  <a:pt x="269" y="85"/>
                </a:cubicBezTo>
                <a:cubicBezTo>
                  <a:pt x="269" y="0"/>
                  <a:pt x="269" y="0"/>
                  <a:pt x="269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69" y="19"/>
                  <a:pt x="169" y="19"/>
                  <a:pt x="169" y="19"/>
                </a:cubicBezTo>
                <a:cubicBezTo>
                  <a:pt x="161" y="35"/>
                  <a:pt x="161" y="35"/>
                  <a:pt x="161" y="35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1" y="47"/>
                  <a:pt x="141" y="47"/>
                  <a:pt x="141" y="4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9" y="50"/>
                  <a:pt x="149" y="50"/>
                  <a:pt x="149" y="50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5" y="62"/>
                  <a:pt x="145" y="62"/>
                  <a:pt x="145" y="62"/>
                </a:cubicBezTo>
                <a:cubicBezTo>
                  <a:pt x="149" y="66"/>
                  <a:pt x="149" y="66"/>
                  <a:pt x="149" y="66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78"/>
                  <a:pt x="149" y="78"/>
                  <a:pt x="149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18" y="90"/>
                  <a:pt x="118" y="90"/>
                  <a:pt x="118" y="90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94" y="93"/>
                  <a:pt x="94" y="93"/>
                  <a:pt x="94" y="93"/>
                </a:cubicBezTo>
                <a:cubicBezTo>
                  <a:pt x="91" y="90"/>
                  <a:pt x="91" y="90"/>
                  <a:pt x="91" y="90"/>
                </a:cubicBezTo>
                <a:cubicBezTo>
                  <a:pt x="75" y="86"/>
                  <a:pt x="75" y="86"/>
                  <a:pt x="75" y="86"/>
                </a:cubicBezTo>
                <a:cubicBezTo>
                  <a:pt x="36" y="93"/>
                  <a:pt x="36" y="93"/>
                  <a:pt x="36" y="93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1" y="148"/>
                  <a:pt x="1" y="148"/>
                  <a:pt x="1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9"/>
                  <a:pt x="0" y="149"/>
                  <a:pt x="0" y="149"/>
                </a:cubicBezTo>
                <a:cubicBezTo>
                  <a:pt x="1" y="150"/>
                  <a:pt x="1" y="150"/>
                  <a:pt x="1" y="150"/>
                </a:cubicBezTo>
                <a:cubicBezTo>
                  <a:pt x="179" y="150"/>
                  <a:pt x="179" y="150"/>
                  <a:pt x="179" y="150"/>
                </a:cubicBezTo>
                <a:cubicBezTo>
                  <a:pt x="179" y="151"/>
                  <a:pt x="180" y="156"/>
                  <a:pt x="180" y="164"/>
                </a:cubicBezTo>
                <a:cubicBezTo>
                  <a:pt x="180" y="166"/>
                  <a:pt x="180" y="168"/>
                  <a:pt x="181" y="169"/>
                </a:cubicBezTo>
                <a:cubicBezTo>
                  <a:pt x="179" y="172"/>
                  <a:pt x="179" y="172"/>
                  <a:pt x="179" y="172"/>
                </a:cubicBezTo>
                <a:cubicBezTo>
                  <a:pt x="183" y="169"/>
                  <a:pt x="183" y="169"/>
                  <a:pt x="183" y="169"/>
                </a:cubicBezTo>
                <a:cubicBezTo>
                  <a:pt x="183" y="169"/>
                  <a:pt x="183" y="169"/>
                  <a:pt x="184" y="169"/>
                </a:cubicBezTo>
                <a:cubicBezTo>
                  <a:pt x="188" y="178"/>
                  <a:pt x="188" y="178"/>
                  <a:pt x="188" y="178"/>
                </a:cubicBezTo>
                <a:cubicBezTo>
                  <a:pt x="190" y="185"/>
                  <a:pt x="190" y="185"/>
                  <a:pt x="190" y="185"/>
                </a:cubicBezTo>
                <a:cubicBezTo>
                  <a:pt x="197" y="193"/>
                  <a:pt x="197" y="193"/>
                  <a:pt x="197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203" y="193"/>
                  <a:pt x="203" y="193"/>
                  <a:pt x="203" y="193"/>
                </a:cubicBezTo>
                <a:cubicBezTo>
                  <a:pt x="214" y="202"/>
                  <a:pt x="214" y="202"/>
                  <a:pt x="214" y="202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30" y="211"/>
                  <a:pt x="230" y="211"/>
                  <a:pt x="230" y="211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239" y="214"/>
                  <a:pt x="239" y="214"/>
                  <a:pt x="239" y="214"/>
                </a:cubicBezTo>
                <a:cubicBezTo>
                  <a:pt x="243" y="214"/>
                  <a:pt x="243" y="214"/>
                  <a:pt x="243" y="214"/>
                </a:cubicBezTo>
                <a:cubicBezTo>
                  <a:pt x="247" y="210"/>
                  <a:pt x="247" y="210"/>
                  <a:pt x="247" y="210"/>
                </a:cubicBezTo>
                <a:cubicBezTo>
                  <a:pt x="262" y="205"/>
                  <a:pt x="262" y="205"/>
                  <a:pt x="262" y="205"/>
                </a:cubicBezTo>
                <a:close/>
                <a:moveTo>
                  <a:pt x="240" y="221"/>
                </a:moveTo>
                <a:cubicBezTo>
                  <a:pt x="239" y="220"/>
                  <a:pt x="239" y="220"/>
                  <a:pt x="239" y="220"/>
                </a:cubicBezTo>
                <a:cubicBezTo>
                  <a:pt x="238" y="221"/>
                  <a:pt x="238" y="221"/>
                  <a:pt x="238" y="221"/>
                </a:cubicBezTo>
                <a:cubicBezTo>
                  <a:pt x="238" y="222"/>
                  <a:pt x="238" y="222"/>
                  <a:pt x="238" y="222"/>
                </a:cubicBezTo>
                <a:cubicBezTo>
                  <a:pt x="238" y="222"/>
                  <a:pt x="238" y="222"/>
                  <a:pt x="238" y="222"/>
                </a:cubicBezTo>
                <a:cubicBezTo>
                  <a:pt x="237" y="223"/>
                  <a:pt x="237" y="223"/>
                  <a:pt x="237" y="223"/>
                </a:cubicBezTo>
                <a:cubicBezTo>
                  <a:pt x="237" y="224"/>
                  <a:pt x="237" y="224"/>
                  <a:pt x="237" y="224"/>
                </a:cubicBezTo>
                <a:cubicBezTo>
                  <a:pt x="236" y="225"/>
                  <a:pt x="236" y="225"/>
                  <a:pt x="236" y="225"/>
                </a:cubicBezTo>
                <a:cubicBezTo>
                  <a:pt x="236" y="226"/>
                  <a:pt x="236" y="226"/>
                  <a:pt x="236" y="226"/>
                </a:cubicBezTo>
                <a:cubicBezTo>
                  <a:pt x="238" y="226"/>
                  <a:pt x="238" y="226"/>
                  <a:pt x="238" y="226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0" y="225"/>
                  <a:pt x="240" y="225"/>
                  <a:pt x="240" y="225"/>
                </a:cubicBezTo>
                <a:cubicBezTo>
                  <a:pt x="240" y="224"/>
                  <a:pt x="240" y="224"/>
                  <a:pt x="240" y="224"/>
                </a:cubicBezTo>
                <a:cubicBezTo>
                  <a:pt x="241" y="223"/>
                  <a:pt x="241" y="223"/>
                  <a:pt x="241" y="223"/>
                </a:cubicBezTo>
                <a:cubicBezTo>
                  <a:pt x="242" y="223"/>
                  <a:pt x="242" y="223"/>
                  <a:pt x="242" y="223"/>
                </a:cubicBezTo>
                <a:cubicBezTo>
                  <a:pt x="242" y="222"/>
                  <a:pt x="242" y="222"/>
                  <a:pt x="242" y="222"/>
                </a:cubicBezTo>
                <a:cubicBezTo>
                  <a:pt x="242" y="221"/>
                  <a:pt x="242" y="221"/>
                  <a:pt x="242" y="221"/>
                </a:cubicBezTo>
                <a:cubicBezTo>
                  <a:pt x="241" y="221"/>
                  <a:pt x="241" y="221"/>
                  <a:pt x="241" y="221"/>
                </a:cubicBezTo>
                <a:lnTo>
                  <a:pt x="240" y="221"/>
                </a:lnTo>
                <a:close/>
                <a:moveTo>
                  <a:pt x="299" y="200"/>
                </a:moveTo>
                <a:cubicBezTo>
                  <a:pt x="300" y="199"/>
                  <a:pt x="300" y="199"/>
                  <a:pt x="300" y="199"/>
                </a:cubicBezTo>
                <a:cubicBezTo>
                  <a:pt x="298" y="199"/>
                  <a:pt x="298" y="199"/>
                  <a:pt x="298" y="199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298" y="201"/>
                  <a:pt x="298" y="201"/>
                  <a:pt x="298" y="201"/>
                </a:cubicBezTo>
                <a:cubicBezTo>
                  <a:pt x="299" y="201"/>
                  <a:pt x="299" y="201"/>
                  <a:pt x="299" y="201"/>
                </a:cubicBezTo>
                <a:lnTo>
                  <a:pt x="299" y="200"/>
                </a:lnTo>
                <a:close/>
                <a:moveTo>
                  <a:pt x="303" y="207"/>
                </a:moveTo>
                <a:cubicBezTo>
                  <a:pt x="302" y="207"/>
                  <a:pt x="302" y="207"/>
                  <a:pt x="302" y="207"/>
                </a:cubicBezTo>
                <a:cubicBezTo>
                  <a:pt x="302" y="207"/>
                  <a:pt x="302" y="207"/>
                  <a:pt x="302" y="207"/>
                </a:cubicBezTo>
                <a:cubicBezTo>
                  <a:pt x="302" y="207"/>
                  <a:pt x="301" y="208"/>
                  <a:pt x="301" y="208"/>
                </a:cubicBezTo>
                <a:cubicBezTo>
                  <a:pt x="300" y="208"/>
                  <a:pt x="300" y="208"/>
                  <a:pt x="300" y="208"/>
                </a:cubicBezTo>
                <a:cubicBezTo>
                  <a:pt x="298" y="209"/>
                  <a:pt x="298" y="209"/>
                  <a:pt x="298" y="209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97" y="208"/>
                  <a:pt x="297" y="208"/>
                  <a:pt x="297" y="208"/>
                </a:cubicBezTo>
                <a:cubicBezTo>
                  <a:pt x="296" y="208"/>
                  <a:pt x="296" y="208"/>
                  <a:pt x="296" y="208"/>
                </a:cubicBezTo>
                <a:cubicBezTo>
                  <a:pt x="296" y="208"/>
                  <a:pt x="296" y="208"/>
                  <a:pt x="296" y="208"/>
                </a:cubicBezTo>
                <a:cubicBezTo>
                  <a:pt x="296" y="209"/>
                  <a:pt x="295" y="208"/>
                  <a:pt x="295" y="208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3" y="209"/>
                  <a:pt x="293" y="209"/>
                  <a:pt x="293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0" y="210"/>
                </a:cubicBezTo>
                <a:cubicBezTo>
                  <a:pt x="289" y="211"/>
                  <a:pt x="288" y="212"/>
                  <a:pt x="288" y="212"/>
                </a:cubicBezTo>
                <a:cubicBezTo>
                  <a:pt x="286" y="213"/>
                  <a:pt x="288" y="214"/>
                  <a:pt x="288" y="214"/>
                </a:cubicBezTo>
                <a:cubicBezTo>
                  <a:pt x="287" y="215"/>
                  <a:pt x="286" y="213"/>
                  <a:pt x="286" y="213"/>
                </a:cubicBezTo>
                <a:cubicBezTo>
                  <a:pt x="286" y="213"/>
                  <a:pt x="284" y="212"/>
                  <a:pt x="284" y="212"/>
                </a:cubicBezTo>
                <a:cubicBezTo>
                  <a:pt x="283" y="212"/>
                  <a:pt x="284" y="212"/>
                  <a:pt x="284" y="212"/>
                </a:cubicBezTo>
                <a:cubicBezTo>
                  <a:pt x="287" y="209"/>
                  <a:pt x="287" y="209"/>
                  <a:pt x="287" y="209"/>
                </a:cubicBezTo>
                <a:cubicBezTo>
                  <a:pt x="288" y="209"/>
                  <a:pt x="290" y="207"/>
                  <a:pt x="290" y="207"/>
                </a:cubicBezTo>
                <a:cubicBezTo>
                  <a:pt x="290" y="206"/>
                  <a:pt x="293" y="205"/>
                  <a:pt x="293" y="205"/>
                </a:cubicBezTo>
                <a:cubicBezTo>
                  <a:pt x="294" y="205"/>
                  <a:pt x="292" y="204"/>
                  <a:pt x="292" y="204"/>
                </a:cubicBezTo>
                <a:cubicBezTo>
                  <a:pt x="292" y="205"/>
                  <a:pt x="290" y="205"/>
                  <a:pt x="290" y="205"/>
                </a:cubicBezTo>
                <a:cubicBezTo>
                  <a:pt x="288" y="207"/>
                  <a:pt x="288" y="207"/>
                  <a:pt x="288" y="207"/>
                </a:cubicBezTo>
                <a:cubicBezTo>
                  <a:pt x="287" y="207"/>
                  <a:pt x="286" y="208"/>
                  <a:pt x="286" y="208"/>
                </a:cubicBezTo>
                <a:cubicBezTo>
                  <a:pt x="286" y="208"/>
                  <a:pt x="284" y="209"/>
                  <a:pt x="284" y="209"/>
                </a:cubicBezTo>
                <a:cubicBezTo>
                  <a:pt x="283" y="210"/>
                  <a:pt x="282" y="210"/>
                  <a:pt x="282" y="210"/>
                </a:cubicBezTo>
                <a:cubicBezTo>
                  <a:pt x="281" y="210"/>
                  <a:pt x="277" y="210"/>
                  <a:pt x="277" y="210"/>
                </a:cubicBezTo>
                <a:cubicBezTo>
                  <a:pt x="275" y="211"/>
                  <a:pt x="270" y="211"/>
                  <a:pt x="270" y="211"/>
                </a:cubicBezTo>
                <a:cubicBezTo>
                  <a:pt x="269" y="210"/>
                  <a:pt x="268" y="211"/>
                  <a:pt x="268" y="211"/>
                </a:cubicBezTo>
                <a:cubicBezTo>
                  <a:pt x="268" y="212"/>
                  <a:pt x="265" y="213"/>
                  <a:pt x="265" y="213"/>
                </a:cubicBezTo>
                <a:cubicBezTo>
                  <a:pt x="265" y="212"/>
                  <a:pt x="264" y="212"/>
                  <a:pt x="264" y="212"/>
                </a:cubicBezTo>
                <a:cubicBezTo>
                  <a:pt x="264" y="212"/>
                  <a:pt x="261" y="212"/>
                  <a:pt x="261" y="212"/>
                </a:cubicBezTo>
                <a:cubicBezTo>
                  <a:pt x="261" y="212"/>
                  <a:pt x="260" y="212"/>
                  <a:pt x="260" y="212"/>
                </a:cubicBezTo>
                <a:cubicBezTo>
                  <a:pt x="260" y="212"/>
                  <a:pt x="259" y="212"/>
                  <a:pt x="259" y="212"/>
                </a:cubicBezTo>
                <a:cubicBezTo>
                  <a:pt x="259" y="213"/>
                  <a:pt x="258" y="213"/>
                  <a:pt x="258" y="213"/>
                </a:cubicBezTo>
                <a:cubicBezTo>
                  <a:pt x="256" y="212"/>
                  <a:pt x="256" y="213"/>
                  <a:pt x="255" y="213"/>
                </a:cubicBezTo>
                <a:cubicBezTo>
                  <a:pt x="254" y="213"/>
                  <a:pt x="252" y="216"/>
                  <a:pt x="251" y="216"/>
                </a:cubicBezTo>
                <a:cubicBezTo>
                  <a:pt x="251" y="215"/>
                  <a:pt x="246" y="217"/>
                  <a:pt x="246" y="217"/>
                </a:cubicBezTo>
                <a:cubicBezTo>
                  <a:pt x="246" y="217"/>
                  <a:pt x="246" y="217"/>
                  <a:pt x="246" y="217"/>
                </a:cubicBezTo>
                <a:cubicBezTo>
                  <a:pt x="247" y="216"/>
                  <a:pt x="247" y="216"/>
                  <a:pt x="247" y="216"/>
                </a:cubicBezTo>
                <a:cubicBezTo>
                  <a:pt x="246" y="216"/>
                  <a:pt x="246" y="216"/>
                  <a:pt x="246" y="216"/>
                </a:cubicBezTo>
                <a:cubicBezTo>
                  <a:pt x="244" y="218"/>
                  <a:pt x="244" y="218"/>
                  <a:pt x="244" y="218"/>
                </a:cubicBezTo>
                <a:cubicBezTo>
                  <a:pt x="244" y="219"/>
                  <a:pt x="244" y="219"/>
                  <a:pt x="244" y="219"/>
                </a:cubicBezTo>
                <a:cubicBezTo>
                  <a:pt x="244" y="220"/>
                  <a:pt x="244" y="220"/>
                  <a:pt x="244" y="220"/>
                </a:cubicBezTo>
                <a:cubicBezTo>
                  <a:pt x="244" y="220"/>
                  <a:pt x="244" y="220"/>
                  <a:pt x="244" y="220"/>
                </a:cubicBezTo>
                <a:cubicBezTo>
                  <a:pt x="244" y="221"/>
                  <a:pt x="244" y="221"/>
                  <a:pt x="244" y="221"/>
                </a:cubicBezTo>
                <a:cubicBezTo>
                  <a:pt x="244" y="222"/>
                  <a:pt x="244" y="222"/>
                  <a:pt x="244" y="222"/>
                </a:cubicBezTo>
                <a:cubicBezTo>
                  <a:pt x="244" y="223"/>
                  <a:pt x="244" y="223"/>
                  <a:pt x="244" y="223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47" y="223"/>
                  <a:pt x="247" y="223"/>
                  <a:pt x="247" y="223"/>
                </a:cubicBezTo>
                <a:cubicBezTo>
                  <a:pt x="248" y="223"/>
                  <a:pt x="248" y="223"/>
                  <a:pt x="248" y="223"/>
                </a:cubicBezTo>
                <a:cubicBezTo>
                  <a:pt x="250" y="223"/>
                  <a:pt x="250" y="223"/>
                  <a:pt x="250" y="223"/>
                </a:cubicBezTo>
                <a:cubicBezTo>
                  <a:pt x="251" y="223"/>
                  <a:pt x="251" y="223"/>
                  <a:pt x="251" y="223"/>
                </a:cubicBezTo>
                <a:cubicBezTo>
                  <a:pt x="252" y="222"/>
                  <a:pt x="252" y="222"/>
                  <a:pt x="252" y="222"/>
                </a:cubicBezTo>
                <a:cubicBezTo>
                  <a:pt x="253" y="222"/>
                  <a:pt x="253" y="222"/>
                  <a:pt x="253" y="222"/>
                </a:cubicBezTo>
                <a:cubicBezTo>
                  <a:pt x="254" y="222"/>
                  <a:pt x="254" y="222"/>
                  <a:pt x="254" y="222"/>
                </a:cubicBezTo>
                <a:cubicBezTo>
                  <a:pt x="255" y="222"/>
                  <a:pt x="255" y="222"/>
                  <a:pt x="255" y="222"/>
                </a:cubicBezTo>
                <a:cubicBezTo>
                  <a:pt x="256" y="222"/>
                  <a:pt x="256" y="222"/>
                  <a:pt x="256" y="222"/>
                </a:cubicBezTo>
                <a:cubicBezTo>
                  <a:pt x="258" y="222"/>
                  <a:pt x="258" y="222"/>
                  <a:pt x="258" y="222"/>
                </a:cubicBezTo>
                <a:cubicBezTo>
                  <a:pt x="258" y="222"/>
                  <a:pt x="258" y="222"/>
                  <a:pt x="258" y="222"/>
                </a:cubicBezTo>
                <a:cubicBezTo>
                  <a:pt x="259" y="222"/>
                  <a:pt x="259" y="222"/>
                  <a:pt x="259" y="222"/>
                </a:cubicBezTo>
                <a:cubicBezTo>
                  <a:pt x="260" y="221"/>
                  <a:pt x="260" y="221"/>
                  <a:pt x="260" y="221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64" y="221"/>
                  <a:pt x="264" y="221"/>
                  <a:pt x="264" y="221"/>
                </a:cubicBezTo>
                <a:cubicBezTo>
                  <a:pt x="265" y="221"/>
                  <a:pt x="265" y="221"/>
                  <a:pt x="265" y="221"/>
                </a:cubicBezTo>
                <a:cubicBezTo>
                  <a:pt x="267" y="221"/>
                  <a:pt x="267" y="221"/>
                  <a:pt x="267" y="221"/>
                </a:cubicBezTo>
                <a:cubicBezTo>
                  <a:pt x="269" y="221"/>
                  <a:pt x="269" y="221"/>
                  <a:pt x="269" y="221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2" y="220"/>
                  <a:pt x="272" y="220"/>
                  <a:pt x="272" y="220"/>
                </a:cubicBezTo>
                <a:cubicBezTo>
                  <a:pt x="273" y="219"/>
                  <a:pt x="273" y="219"/>
                  <a:pt x="273" y="219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7" y="219"/>
                  <a:pt x="277" y="219"/>
                  <a:pt x="277" y="219"/>
                </a:cubicBezTo>
                <a:cubicBezTo>
                  <a:pt x="279" y="218"/>
                  <a:pt x="279" y="218"/>
                  <a:pt x="279" y="218"/>
                </a:cubicBezTo>
                <a:cubicBezTo>
                  <a:pt x="281" y="218"/>
                  <a:pt x="281" y="218"/>
                  <a:pt x="281" y="218"/>
                </a:cubicBezTo>
                <a:cubicBezTo>
                  <a:pt x="282" y="217"/>
                  <a:pt x="282" y="217"/>
                  <a:pt x="282" y="217"/>
                </a:cubicBezTo>
                <a:cubicBezTo>
                  <a:pt x="285" y="216"/>
                  <a:pt x="285" y="216"/>
                  <a:pt x="285" y="216"/>
                </a:cubicBezTo>
                <a:cubicBezTo>
                  <a:pt x="285" y="216"/>
                  <a:pt x="285" y="216"/>
                  <a:pt x="285" y="216"/>
                </a:cubicBezTo>
                <a:cubicBezTo>
                  <a:pt x="286" y="216"/>
                  <a:pt x="286" y="216"/>
                  <a:pt x="286" y="216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90" y="215"/>
                  <a:pt x="290" y="215"/>
                  <a:pt x="290" y="215"/>
                </a:cubicBezTo>
                <a:cubicBezTo>
                  <a:pt x="290" y="215"/>
                  <a:pt x="291" y="214"/>
                  <a:pt x="291" y="214"/>
                </a:cubicBezTo>
                <a:cubicBezTo>
                  <a:pt x="291" y="214"/>
                  <a:pt x="292" y="214"/>
                  <a:pt x="292" y="214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4" y="213"/>
                  <a:pt x="294" y="213"/>
                  <a:pt x="294" y="213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6" y="211"/>
                  <a:pt x="296" y="211"/>
                  <a:pt x="296" y="211"/>
                </a:cubicBezTo>
                <a:cubicBezTo>
                  <a:pt x="297" y="211"/>
                  <a:pt x="297" y="211"/>
                  <a:pt x="297" y="211"/>
                </a:cubicBezTo>
                <a:cubicBezTo>
                  <a:pt x="298" y="210"/>
                  <a:pt x="298" y="210"/>
                  <a:pt x="298" y="210"/>
                </a:cubicBezTo>
                <a:cubicBezTo>
                  <a:pt x="300" y="209"/>
                  <a:pt x="300" y="209"/>
                  <a:pt x="300" y="209"/>
                </a:cubicBezTo>
                <a:cubicBezTo>
                  <a:pt x="301" y="209"/>
                  <a:pt x="301" y="209"/>
                  <a:pt x="301" y="209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303" y="208"/>
                  <a:pt x="303" y="208"/>
                  <a:pt x="303" y="208"/>
                </a:cubicBezTo>
                <a:cubicBezTo>
                  <a:pt x="304" y="208"/>
                  <a:pt x="304" y="208"/>
                  <a:pt x="304" y="208"/>
                </a:cubicBezTo>
                <a:cubicBezTo>
                  <a:pt x="304" y="207"/>
                  <a:pt x="304" y="207"/>
                  <a:pt x="304" y="207"/>
                </a:cubicBezTo>
                <a:lnTo>
                  <a:pt x="303" y="20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824C5E-1EDD-4ACC-96F1-E4C36ABF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83" y="28554"/>
            <a:ext cx="10961914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>
                <a:latin typeface="Century Gothic" panose="020B0502020202020204" pitchFamily="34" charset="0"/>
                <a:ea typeface="+mn-ea"/>
                <a:cs typeface="+mn-cs"/>
              </a:rPr>
              <a:t>Eight Participating Health Systems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CD507E4-BB00-4539-8FC7-5D45A55BE375}"/>
              </a:ext>
            </a:extLst>
          </p:cNvPr>
          <p:cNvCxnSpPr/>
          <p:nvPr/>
        </p:nvCxnSpPr>
        <p:spPr>
          <a:xfrm>
            <a:off x="2471738" y="2444750"/>
            <a:ext cx="755650" cy="0"/>
          </a:xfrm>
          <a:prstGeom prst="straightConnector1">
            <a:avLst/>
          </a:prstGeom>
          <a:ln w="12700" cap="rnd">
            <a:solidFill>
              <a:schemeClr val="accent6">
                <a:lumMod val="7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8" name="TextBox 87">
            <a:extLst>
              <a:ext uri="{FF2B5EF4-FFF2-40B4-BE49-F238E27FC236}">
                <a16:creationId xmlns:a16="http://schemas.microsoft.com/office/drawing/2014/main" id="{57768303-031D-4E85-99CA-73013259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73" y="1648936"/>
            <a:ext cx="27336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Century Gothic" panose="020B0502020202020204" pitchFamily="34" charset="0"/>
              </a:rPr>
              <a:t>Kaiser Permanente</a:t>
            </a:r>
            <a:br>
              <a:rPr lang="en-US" altLang="en-US" sz="1600" b="1">
                <a:latin typeface="Century Gothic" panose="020B0502020202020204" pitchFamily="34" charset="0"/>
              </a:rPr>
            </a:br>
            <a:r>
              <a:rPr lang="en-US" altLang="en-US" sz="1600" b="1">
                <a:latin typeface="Century Gothic" panose="020B0502020202020204" pitchFamily="34" charset="0"/>
              </a:rPr>
              <a:t>Northwest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Portland, OR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Bobbi Jo Yarborough, PsyD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4EE9F63-9B1C-44AD-A8B0-1CCDD63A39CB}"/>
              </a:ext>
            </a:extLst>
          </p:cNvPr>
          <p:cNvCxnSpPr>
            <a:cxnSpLocks/>
          </p:cNvCxnSpPr>
          <p:nvPr/>
        </p:nvCxnSpPr>
        <p:spPr>
          <a:xfrm flipV="1">
            <a:off x="1905918" y="3746501"/>
            <a:ext cx="1421482" cy="147638"/>
          </a:xfrm>
          <a:prstGeom prst="straightConnector1">
            <a:avLst/>
          </a:prstGeom>
          <a:ln w="12700" cap="rnd">
            <a:solidFill>
              <a:schemeClr val="accent6">
                <a:lumMod val="7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0" name="TextBox 96">
            <a:extLst>
              <a:ext uri="{FF2B5EF4-FFF2-40B4-BE49-F238E27FC236}">
                <a16:creationId xmlns:a16="http://schemas.microsoft.com/office/drawing/2014/main" id="{179B338F-DB96-4E40-A1A0-85C9AF3B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5" y="3282951"/>
            <a:ext cx="22971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Century Gothic" panose="020B0502020202020204" pitchFamily="34" charset="0"/>
              </a:rPr>
              <a:t>Kaiser Permanente</a:t>
            </a:r>
            <a:br>
              <a:rPr lang="en-US" altLang="en-US" sz="1600" b="1">
                <a:latin typeface="Century Gothic" panose="020B0502020202020204" pitchFamily="34" charset="0"/>
              </a:rPr>
            </a:br>
            <a:r>
              <a:rPr lang="en-US" altLang="en-US" sz="1600" b="1">
                <a:latin typeface="Century Gothic" panose="020B0502020202020204" pitchFamily="34" charset="0"/>
              </a:rPr>
              <a:t>Northern California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Oakland, CA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Cynthia Campbell, PhD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D833498-DAEC-4D7B-BF36-29C55135ABD8}"/>
              </a:ext>
            </a:extLst>
          </p:cNvPr>
          <p:cNvCxnSpPr/>
          <p:nvPr/>
        </p:nvCxnSpPr>
        <p:spPr>
          <a:xfrm flipV="1">
            <a:off x="3479800" y="4259263"/>
            <a:ext cx="217488" cy="284162"/>
          </a:xfrm>
          <a:prstGeom prst="straightConnector1">
            <a:avLst/>
          </a:prstGeom>
          <a:ln w="12700" cap="rnd">
            <a:solidFill>
              <a:schemeClr val="accent6">
                <a:lumMod val="7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2" name="TextBox 100">
            <a:extLst>
              <a:ext uri="{FF2B5EF4-FFF2-40B4-BE49-F238E27FC236}">
                <a16:creationId xmlns:a16="http://schemas.microsoft.com/office/drawing/2014/main" id="{6AEDADA5-A2C5-4E5A-B562-0EBBBE57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2" y="4808538"/>
            <a:ext cx="24399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Century Gothic" panose="020B0502020202020204" pitchFamily="34" charset="0"/>
              </a:rPr>
              <a:t>Kaiser Permanente</a:t>
            </a:r>
            <a:br>
              <a:rPr lang="en-US" altLang="en-US" sz="1600" b="1">
                <a:latin typeface="Century Gothic" panose="020B0502020202020204" pitchFamily="34" charset="0"/>
              </a:rPr>
            </a:br>
            <a:r>
              <a:rPr lang="en-US" altLang="en-US" sz="1600" b="1">
                <a:latin typeface="Century Gothic" panose="020B0502020202020204" pitchFamily="34" charset="0"/>
              </a:rPr>
              <a:t>Southern California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Pasadena, CA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Rulin Hechter, MD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73E06EC-9E52-4D9B-9D48-8EA08E2E5DF9}"/>
              </a:ext>
            </a:extLst>
          </p:cNvPr>
          <p:cNvCxnSpPr>
            <a:cxnSpLocks/>
          </p:cNvCxnSpPr>
          <p:nvPr/>
        </p:nvCxnSpPr>
        <p:spPr>
          <a:xfrm>
            <a:off x="4605339" y="1824039"/>
            <a:ext cx="674687" cy="1500187"/>
          </a:xfrm>
          <a:prstGeom prst="straightConnector1">
            <a:avLst/>
          </a:prstGeom>
          <a:ln w="12700" cap="rnd">
            <a:solidFill>
              <a:schemeClr val="accent6">
                <a:lumMod val="7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4" name="TextBox 104">
            <a:extLst>
              <a:ext uri="{FF2B5EF4-FFF2-40B4-BE49-F238E27FC236}">
                <a16:creationId xmlns:a16="http://schemas.microsoft.com/office/drawing/2014/main" id="{843BB210-5D65-420C-BBD8-C8300480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895" y="974784"/>
            <a:ext cx="4384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Century Gothic" panose="020B0502020202020204" pitchFamily="34" charset="0"/>
              </a:rPr>
              <a:t>Kaiser Permanente Colorado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Denver, CO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Ingrid Binswanger, MD &amp; Jason Glanz, PhD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79175AC-901E-419D-ADEA-6F3AC4EBC476}"/>
              </a:ext>
            </a:extLst>
          </p:cNvPr>
          <p:cNvCxnSpPr/>
          <p:nvPr/>
        </p:nvCxnSpPr>
        <p:spPr>
          <a:xfrm flipH="1" flipV="1">
            <a:off x="8470901" y="3270251"/>
            <a:ext cx="506413" cy="246063"/>
          </a:xfrm>
          <a:prstGeom prst="straightConnector1">
            <a:avLst/>
          </a:prstGeom>
          <a:ln w="12700" cap="rnd">
            <a:solidFill>
              <a:schemeClr val="accent6">
                <a:lumMod val="7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8" name="TextBox 119">
            <a:extLst>
              <a:ext uri="{FF2B5EF4-FFF2-40B4-BE49-F238E27FC236}">
                <a16:creationId xmlns:a16="http://schemas.microsoft.com/office/drawing/2014/main" id="{470D1574-E59B-4F4F-A639-1CB229BF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1" y="3376614"/>
            <a:ext cx="23270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Century Gothic" panose="020B0502020202020204" pitchFamily="34" charset="0"/>
              </a:rPr>
              <a:t>Geisinger Health System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Danville, PA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Joseph Boscarino, PhD 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D248EC8-99FE-434A-989C-F4FAA30C037F}"/>
              </a:ext>
            </a:extLst>
          </p:cNvPr>
          <p:cNvCxnSpPr/>
          <p:nvPr/>
        </p:nvCxnSpPr>
        <p:spPr>
          <a:xfrm flipH="1">
            <a:off x="9101139" y="2005013"/>
            <a:ext cx="587375" cy="1046162"/>
          </a:xfrm>
          <a:prstGeom prst="straightConnector1">
            <a:avLst/>
          </a:prstGeom>
          <a:ln w="12700" cap="rnd">
            <a:solidFill>
              <a:schemeClr val="accent6">
                <a:lumMod val="7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0" name="TextBox 124">
            <a:extLst>
              <a:ext uri="{FF2B5EF4-FFF2-40B4-BE49-F238E27FC236}">
                <a16:creationId xmlns:a16="http://schemas.microsoft.com/office/drawing/2014/main" id="{D28010E5-2899-4C7A-B834-FACB5158E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891" y="717610"/>
            <a:ext cx="180044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Century Gothic" panose="020B0502020202020204" pitchFamily="34" charset="0"/>
              </a:rPr>
              <a:t>Fallon Community Health Plan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Worcester, MA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Robin Clarke, PhD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Susan Andrade, ScD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CD7F3A1-DF3A-44C9-8F2B-1F405E8D20C3}"/>
              </a:ext>
            </a:extLst>
          </p:cNvPr>
          <p:cNvCxnSpPr/>
          <p:nvPr/>
        </p:nvCxnSpPr>
        <p:spPr>
          <a:xfrm flipH="1">
            <a:off x="7824788" y="2459038"/>
            <a:ext cx="290512" cy="450850"/>
          </a:xfrm>
          <a:prstGeom prst="straightConnector1">
            <a:avLst/>
          </a:prstGeom>
          <a:ln w="12700" cap="rnd">
            <a:solidFill>
              <a:schemeClr val="accent6">
                <a:lumMod val="7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2" name="TextBox 127">
            <a:extLst>
              <a:ext uri="{FF2B5EF4-FFF2-40B4-BE49-F238E27FC236}">
                <a16:creationId xmlns:a16="http://schemas.microsoft.com/office/drawing/2014/main" id="{27362531-A8AD-4FC6-9BF8-2B2CD47E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165" y="882869"/>
            <a:ext cx="16815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Century Gothic" panose="020B0502020202020204" pitchFamily="34" charset="0"/>
              </a:rPr>
              <a:t>Henry Ford </a:t>
            </a:r>
          </a:p>
          <a:p>
            <a:r>
              <a:rPr lang="en-US" altLang="en-US" sz="1600" b="1" dirty="0">
                <a:latin typeface="Century Gothic" panose="020B0502020202020204" pitchFamily="34" charset="0"/>
              </a:rPr>
              <a:t>Health System</a:t>
            </a:r>
          </a:p>
          <a:p>
            <a:r>
              <a:rPr lang="en-US" altLang="en-US" sz="1600" i="1" dirty="0">
                <a:latin typeface="Century Gothic" panose="020B0502020202020204" pitchFamily="34" charset="0"/>
              </a:rPr>
              <a:t>Detroit, MI</a:t>
            </a:r>
          </a:p>
          <a:p>
            <a:r>
              <a:rPr lang="en-US" altLang="en-US" sz="1600" i="1" dirty="0">
                <a:latin typeface="Century Gothic" panose="020B0502020202020204" pitchFamily="34" charset="0"/>
              </a:rPr>
              <a:t>Brian Ahmedani, PhD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C071DB09-21D3-4B97-9381-D323A480906B}"/>
              </a:ext>
            </a:extLst>
          </p:cNvPr>
          <p:cNvCxnSpPr>
            <a:cxnSpLocks/>
          </p:cNvCxnSpPr>
          <p:nvPr/>
        </p:nvCxnSpPr>
        <p:spPr>
          <a:xfrm flipH="1" flipV="1">
            <a:off x="8421689" y="3582989"/>
            <a:ext cx="531812" cy="1163636"/>
          </a:xfrm>
          <a:prstGeom prst="straightConnector1">
            <a:avLst/>
          </a:prstGeom>
          <a:ln w="12700" cap="rnd">
            <a:solidFill>
              <a:schemeClr val="accent6">
                <a:lumMod val="7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6" name="TextBox 197">
            <a:extLst>
              <a:ext uri="{FF2B5EF4-FFF2-40B4-BE49-F238E27FC236}">
                <a16:creationId xmlns:a16="http://schemas.microsoft.com/office/drawing/2014/main" id="{84565BEC-89FC-48BC-A80F-EB0C22271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01" y="4924427"/>
            <a:ext cx="22349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Century Gothic" panose="020B0502020202020204" pitchFamily="34" charset="0"/>
              </a:rPr>
              <a:t>Kaiser Permanente</a:t>
            </a:r>
          </a:p>
          <a:p>
            <a:r>
              <a:rPr lang="en-US" altLang="en-US" sz="1600" b="1">
                <a:latin typeface="Century Gothic" panose="020B0502020202020204" pitchFamily="34" charset="0"/>
              </a:rPr>
              <a:t>Mid-Atlantic States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Rockville, MD</a:t>
            </a:r>
          </a:p>
          <a:p>
            <a:r>
              <a:rPr lang="en-US" altLang="en-US" sz="1600" i="1">
                <a:latin typeface="Century Gothic" panose="020B0502020202020204" pitchFamily="34" charset="0"/>
              </a:rPr>
              <a:t>Douglas Roblin, PhD</a:t>
            </a:r>
          </a:p>
        </p:txBody>
      </p:sp>
      <p:pic>
        <p:nvPicPr>
          <p:cNvPr id="9287" name="Picture 71">
            <a:extLst>
              <a:ext uri="{FF2B5EF4-FFF2-40B4-BE49-F238E27FC236}">
                <a16:creationId xmlns:a16="http://schemas.microsoft.com/office/drawing/2014/main" id="{2644F99A-D3F5-499A-8210-AE8A49D4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859462"/>
            <a:ext cx="23209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05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E680-D854-43F0-A635-063F6EDC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 contrasts for all-cause mortality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B50A4B-DED3-4E13-9574-B9BBE08A780F}"/>
              </a:ext>
            </a:extLst>
          </p:cNvPr>
          <p:cNvGraphicFramePr>
            <a:graphicFrameLocks noGrp="1"/>
          </p:cNvGraphicFramePr>
          <p:nvPr/>
        </p:nvGraphicFramePr>
        <p:xfrm>
          <a:off x="1817914" y="1690687"/>
          <a:ext cx="7620000" cy="376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762">
                  <a:extLst>
                    <a:ext uri="{9D8B030D-6E8A-4147-A177-3AD203B41FA5}">
                      <a16:colId xmlns:a16="http://schemas.microsoft.com/office/drawing/2014/main" val="1253203161"/>
                    </a:ext>
                  </a:extLst>
                </a:gridCol>
                <a:gridCol w="3068238">
                  <a:extLst>
                    <a:ext uri="{9D8B030D-6E8A-4147-A177-3AD203B41FA5}">
                      <a16:colId xmlns:a16="http://schemas.microsoft.com/office/drawing/2014/main" val="3650653195"/>
                    </a:ext>
                  </a:extLst>
                </a:gridCol>
              </a:tblGrid>
              <a:tr h="84908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Contrasts </a:t>
                      </a:r>
                      <a:endParaRPr lang="en-US" sz="20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 </a:t>
                      </a:r>
                      <a:endParaRPr lang="en-US" sz="20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899545520"/>
                  </a:ext>
                </a:extLst>
              </a:tr>
              <a:tr h="48566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 vs. 31-90 days</a:t>
                      </a:r>
                      <a:endParaRPr lang="en-US" sz="20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 (0.55, 1.13)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663931988"/>
                  </a:ext>
                </a:extLst>
              </a:tr>
              <a:tr h="48566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 vs. 91-180 days </a:t>
                      </a:r>
                      <a:endParaRPr lang="en-US" sz="2000" b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 (0.42, 1.01)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996115532"/>
                  </a:ext>
                </a:extLst>
              </a:tr>
              <a:tr h="48566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 vs. 181-365 days</a:t>
                      </a:r>
                      <a:endParaRPr lang="en-US" sz="2000" u="none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1.57 (0.80, 3.08)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429333"/>
                  </a:ext>
                </a:extLst>
              </a:tr>
              <a:tr h="48566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31-90 vs. 91-180 days </a:t>
                      </a:r>
                      <a:endParaRPr lang="en-US" sz="2000" u="none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0.83 (0.52, 3.98)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8397084"/>
                  </a:ext>
                </a:extLst>
              </a:tr>
              <a:tr h="48566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31-90 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 181-365 days</a:t>
                      </a:r>
                      <a:endParaRPr lang="en-US" sz="2000" b="1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2.00 (1.01, 3.98)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791533"/>
                  </a:ext>
                </a:extLst>
              </a:tr>
              <a:tr h="4856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91-180  vs. 181-365 days</a:t>
                      </a:r>
                      <a:endParaRPr lang="en-US" sz="2000" b="1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2.42 (1.19, 4.95)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2467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450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39C2-0E27-4C7A-8C90-A62F997C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Crude </a:t>
            </a:r>
            <a:r>
              <a:rPr lang="en-US" sz="3600" u="sng" dirty="0"/>
              <a:t>opioid overdose rates</a:t>
            </a:r>
            <a:r>
              <a:rPr lang="en-US" sz="3600" dirty="0"/>
              <a:t> (fatal and non-fatal) by length of time on treatment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E09A24-8070-4088-B00E-AAF2AC15A48D}"/>
              </a:ext>
            </a:extLst>
          </p:cNvPr>
          <p:cNvGraphicFramePr/>
          <p:nvPr/>
        </p:nvGraphicFramePr>
        <p:xfrm>
          <a:off x="2032000" y="123301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E5A73D-6524-4590-A7C0-A2961784DCEE}"/>
              </a:ext>
            </a:extLst>
          </p:cNvPr>
          <p:cNvSpPr txBox="1"/>
          <p:nvPr/>
        </p:nvSpPr>
        <p:spPr>
          <a:xfrm>
            <a:off x="581526" y="5846544"/>
            <a:ext cx="339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N=54 opioid overdoses</a:t>
            </a:r>
          </a:p>
          <a:p>
            <a:r>
              <a:rPr lang="en-US" b="1"/>
              <a:t>6112 person-years of follow-up</a:t>
            </a:r>
          </a:p>
        </p:txBody>
      </p:sp>
    </p:spTree>
    <p:extLst>
      <p:ext uri="{BB962C8B-B14F-4D97-AF65-F5344CB8AC3E}">
        <p14:creationId xmlns:p14="http://schemas.microsoft.com/office/powerpoint/2010/main" val="3424293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4217-FA29-4E81-83C0-B3EA6ECD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Higher </a:t>
            </a:r>
            <a:r>
              <a:rPr lang="en-US" sz="3200" u="sng" dirty="0"/>
              <a:t>opioid overdose rates</a:t>
            </a:r>
            <a:r>
              <a:rPr lang="en-US" sz="3200" dirty="0"/>
              <a:t> after treatment for 91-180 days compared for greater than a year in adjusted and propensity-weighted model</a:t>
            </a:r>
            <a:endParaRPr lang="en-US" sz="3200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05F0DC-368E-4B7B-AE5F-A40B85F8F5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2217511"/>
          <a:ext cx="824564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151">
                  <a:extLst>
                    <a:ext uri="{9D8B030D-6E8A-4147-A177-3AD203B41FA5}">
                      <a16:colId xmlns:a16="http://schemas.microsoft.com/office/drawing/2014/main" val="88650430"/>
                    </a:ext>
                  </a:extLst>
                </a:gridCol>
                <a:gridCol w="4541491">
                  <a:extLst>
                    <a:ext uri="{9D8B030D-6E8A-4147-A177-3AD203B41FA5}">
                      <a16:colId xmlns:a16="http://schemas.microsoft.com/office/drawing/2014/main" val="2334361873"/>
                    </a:ext>
                  </a:extLst>
                </a:gridCol>
              </a:tblGrid>
              <a:tr h="1001106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+mn-lt"/>
                        </a:rPr>
                        <a:t>Length of buprenorphine treatment</a:t>
                      </a:r>
                      <a:endParaRPr lang="en-US" sz="2400" b="1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+mn-lt"/>
                        </a:rPr>
                        <a:t>Hazard Ratio (95% CI)</a:t>
                      </a:r>
                      <a:endParaRPr lang="en-US" sz="2400" b="1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067376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  <a:latin typeface="+mn-lt"/>
                        </a:rPr>
                        <a:t>8-30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 (0.82, 2.16)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82222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  <a:latin typeface="+mn-lt"/>
                        </a:rPr>
                        <a:t>31-90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1.85 (0.70, 2.07)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723792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kern="1200">
                          <a:effectLst/>
                          <a:latin typeface="+mn-lt"/>
                        </a:rPr>
                        <a:t>91-180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 (1.11, 7.79)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643407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  <a:latin typeface="+mn-lt"/>
                        </a:rPr>
                        <a:t>181-365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 (0.37, 3.88)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867939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  <a:latin typeface="+mn-lt"/>
                        </a:rPr>
                        <a:t>&gt; 365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>
                          <a:effectLst/>
                          <a:latin typeface="+mn-lt"/>
                        </a:rPr>
                        <a:t>1.00</a:t>
                      </a:r>
                      <a:endParaRPr lang="en-US" sz="240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2139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F09D29-707A-4C46-A8F3-92AEA8F2490E}"/>
              </a:ext>
            </a:extLst>
          </p:cNvPr>
          <p:cNvSpPr txBox="1"/>
          <p:nvPr/>
        </p:nvSpPr>
        <p:spPr>
          <a:xfrm>
            <a:off x="838200" y="5934670"/>
            <a:ext cx="1085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         *Overdose fatalities available from 4 of 8 sites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23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9C6F2-6721-4C3A-863C-7D957DB4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43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52BED-E58D-41C5-8343-2D32C9CF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1" t="5115" r="31299" b="48015"/>
          <a:stretch/>
        </p:blipFill>
        <p:spPr>
          <a:xfrm>
            <a:off x="1446807" y="217714"/>
            <a:ext cx="9300166" cy="6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53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7A3314-BABC-42EC-99D2-26E101A9B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Results attenuated when used all episodes of treatment, not statistically significant but in same direction as main models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3A81B7-6D70-4032-9AD7-184BFC3C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Sensitivity Analyses: All treatment episodes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B6157-884E-403F-996B-1E8B58F34B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8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37BF-A231-4E0E-9BA8-86BFA1584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Death data limited in some systems </a:t>
            </a:r>
          </a:p>
          <a:p>
            <a:pPr lvl="1"/>
            <a:r>
              <a:rPr lang="en-US" dirty="0"/>
              <a:t>In-hospital deaths</a:t>
            </a:r>
          </a:p>
          <a:p>
            <a:pPr lvl="1"/>
            <a:r>
              <a:rPr lang="en-US" dirty="0"/>
              <a:t>Lacking cause-of-death</a:t>
            </a:r>
          </a:p>
          <a:p>
            <a:pPr lvl="1"/>
            <a:r>
              <a:rPr lang="en-US" dirty="0"/>
              <a:t>In state only</a:t>
            </a:r>
          </a:p>
          <a:p>
            <a:r>
              <a:rPr lang="en-US" sz="2400" dirty="0"/>
              <a:t>All-cause mortality lacks specificity and may not be the ideal outcome </a:t>
            </a:r>
          </a:p>
          <a:p>
            <a:r>
              <a:rPr lang="en-US" sz="2400" dirty="0"/>
              <a:t>Pre-fentanyl in some regions – likely to impact retention and mortality</a:t>
            </a:r>
          </a:p>
          <a:p>
            <a:r>
              <a:rPr lang="en-US" sz="2400" dirty="0"/>
              <a:t>Before elimination of buprenorphine DEA (“X”) waiver requirement to prescribe</a:t>
            </a:r>
          </a:p>
          <a:p>
            <a:r>
              <a:rPr lang="en-US" sz="2400" dirty="0"/>
              <a:t>Do not know what patient factors or provider/program factors led to discontinuation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AF732-157B-419E-8E8E-9DDDB5A7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07B9C-785A-48BB-BDE6-5A199CAD2C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5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8FCF-5BA6-4212-AE45-7F5D93487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7" y="1695635"/>
            <a:ext cx="11020931" cy="41679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/>
              <a:t>Of individuals who stopped buprenorphine treatment, a majority stopped before 90 days of treatment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/>
              <a:t>Overall high rates of death, with highest unadjusted rate of all-cause mortality among those that stopped treatment between 91 and 180 days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/>
              <a:t>Greatest risk for fatal and nonfatal overdose was among those that stopped treatment between 91 and 180 days compared with &gt;365 days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/>
              <a:t>No “optimal” length of treatment identified: longer appears betters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dirty="0"/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A6D81-625F-4C03-9B46-0864A6EA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E1167-5A9F-47AE-A996-15ACFD246D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9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57BE4-E517-4721-8A46-44B9DB0F1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cs typeface="Calibri"/>
              </a:rPr>
              <a:t>Explore why there may be a period of vulnerability for stopping between 4 and 6 months of treatment</a:t>
            </a:r>
          </a:p>
          <a:p>
            <a:r>
              <a:rPr lang="en-US" sz="2000" dirty="0">
                <a:cs typeface="Calibri"/>
              </a:rPr>
              <a:t>Currently exploring association between insurance loss and mortality in new multisite study: CTN-0141 </a:t>
            </a:r>
          </a:p>
          <a:p>
            <a:r>
              <a:rPr lang="en-US" sz="2000" dirty="0">
                <a:cs typeface="Calibri"/>
              </a:rPr>
              <a:t>Evaluate approaches to enhance retention: </a:t>
            </a:r>
          </a:p>
          <a:p>
            <a:pPr lvl="1"/>
            <a:r>
              <a:rPr lang="en-US" sz="2000" dirty="0"/>
              <a:t>Enhanced availability of methadone: CTN-0131 is randomized trial of office-based buprenorphine vs. office-based methadone</a:t>
            </a:r>
          </a:p>
          <a:p>
            <a:pPr lvl="1"/>
            <a:r>
              <a:rPr lang="en-US" sz="2000" dirty="0"/>
              <a:t>Longer-acting buprenorphine formulations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Reduced monitoring</a:t>
            </a:r>
          </a:p>
          <a:p>
            <a:pPr lvl="1"/>
            <a:r>
              <a:rPr lang="en-US" sz="2000" dirty="0"/>
              <a:t>Greater medication supply at initiation and higher doses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Improved management of co-occurring disorders</a:t>
            </a:r>
          </a:p>
          <a:p>
            <a:pPr lvl="1"/>
            <a:r>
              <a:rPr lang="en-US" sz="2000" dirty="0">
                <a:cs typeface="Calibri"/>
              </a:rPr>
              <a:t>Improve buprenorphine tapers to accommodate patient preference without increasing risk</a:t>
            </a:r>
          </a:p>
          <a:p>
            <a:pPr lvl="1"/>
            <a:endParaRPr lang="en-US" sz="2000" dirty="0"/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682D3-0010-4F58-BE47-95E0E364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Future research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9EC2C-6B7F-4D89-957B-78E268BC40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44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82D3-0010-4F58-BE47-95E0E364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Clinical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57BE4-E517-4721-8A46-44B9DB0F1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Communicate to patients: no clear optimal period after which you can </a:t>
            </a:r>
            <a:r>
              <a:rPr lang="en-US" sz="2000" u="sng" dirty="0"/>
              <a:t>safely</a:t>
            </a:r>
            <a:r>
              <a:rPr lang="en-US" sz="2000" dirty="0"/>
              <a:t> discontinue buprenorphine treatment</a:t>
            </a:r>
          </a:p>
          <a:p>
            <a:r>
              <a:rPr lang="en-US" sz="2000" dirty="0"/>
              <a:t>Periodically assess whether patients plan to stop treatment/self-taper</a:t>
            </a:r>
          </a:p>
          <a:p>
            <a:r>
              <a:rPr lang="en-US" sz="2000" dirty="0"/>
              <a:t>For patients who plan to stop</a:t>
            </a:r>
          </a:p>
          <a:p>
            <a:pPr lvl="1"/>
            <a:r>
              <a:rPr lang="en-US" sz="2000" dirty="0"/>
              <a:t>Encourage them to remain on buprenorphine treatment for at least 6 months</a:t>
            </a:r>
          </a:p>
          <a:p>
            <a:pPr lvl="1"/>
            <a:r>
              <a:rPr lang="en-US" sz="2000" dirty="0">
                <a:cs typeface="Calibri"/>
              </a:rPr>
              <a:t>Prescribe naloxone</a:t>
            </a:r>
            <a:endParaRPr lang="en-US" sz="2000" dirty="0"/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9EC2C-6B7F-4D89-957B-78E268BC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359D-E7AE-4B85-8D66-9DD322FA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01117"/>
            <a:ext cx="10494264" cy="986435"/>
          </a:xfrm>
        </p:spPr>
        <p:txBody>
          <a:bodyPr>
            <a:noAutofit/>
          </a:bodyPr>
          <a:lstStyle/>
          <a:p>
            <a:r>
              <a:rPr lang="en-US" sz="2800" dirty="0"/>
              <a:t>Overdose occurs in the context of individuals’ interactions with institutions across multiple public and private sectors</a:t>
            </a:r>
          </a:p>
        </p:txBody>
      </p:sp>
      <p:pic>
        <p:nvPicPr>
          <p:cNvPr id="5" name="Picture 4" descr="Chicken wire close-up">
            <a:extLst>
              <a:ext uri="{FF2B5EF4-FFF2-40B4-BE49-F238E27FC236}">
                <a16:creationId xmlns:a16="http://schemas.microsoft.com/office/drawing/2014/main" id="{C5D39B98-3A8E-0B8F-03C8-02DCCB40C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4" y="4786330"/>
            <a:ext cx="2393821" cy="1595490"/>
          </a:xfrm>
          <a:prstGeom prst="rect">
            <a:avLst/>
          </a:prstGeom>
        </p:spPr>
      </p:pic>
      <p:pic>
        <p:nvPicPr>
          <p:cNvPr id="7" name="Picture 6" descr="Device on a finger">
            <a:extLst>
              <a:ext uri="{FF2B5EF4-FFF2-40B4-BE49-F238E27FC236}">
                <a16:creationId xmlns:a16="http://schemas.microsoft.com/office/drawing/2014/main" id="{4830D048-99E3-22CB-1540-E84CFF8BB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86" y="1392822"/>
            <a:ext cx="2393822" cy="1597469"/>
          </a:xfrm>
          <a:prstGeom prst="rect">
            <a:avLst/>
          </a:prstGeom>
        </p:spPr>
      </p:pic>
      <p:pic>
        <p:nvPicPr>
          <p:cNvPr id="9" name="Picture 8" descr="Bright colored houses">
            <a:extLst>
              <a:ext uri="{FF2B5EF4-FFF2-40B4-BE49-F238E27FC236}">
                <a16:creationId xmlns:a16="http://schemas.microsoft.com/office/drawing/2014/main" id="{B3D26F40-3B6A-B9AF-7CDB-CDFDC9470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08" y="3100356"/>
            <a:ext cx="2392633" cy="1597469"/>
          </a:xfrm>
          <a:prstGeom prst="rect">
            <a:avLst/>
          </a:prstGeom>
        </p:spPr>
      </p:pic>
      <p:sp>
        <p:nvSpPr>
          <p:cNvPr id="10" name="Arrow: Left-Right-Up 9">
            <a:extLst>
              <a:ext uri="{FF2B5EF4-FFF2-40B4-BE49-F238E27FC236}">
                <a16:creationId xmlns:a16="http://schemas.microsoft.com/office/drawing/2014/main" id="{C69232B1-98B0-3659-0950-B75FB3989F42}"/>
              </a:ext>
            </a:extLst>
          </p:cNvPr>
          <p:cNvSpPr/>
          <p:nvPr/>
        </p:nvSpPr>
        <p:spPr>
          <a:xfrm rot="5400000">
            <a:off x="2879346" y="3134921"/>
            <a:ext cx="1566318" cy="1506780"/>
          </a:xfrm>
          <a:prstGeom prst="leftRight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3AAD2-3690-FF6E-8A6C-70B62CC47C38}"/>
              </a:ext>
            </a:extLst>
          </p:cNvPr>
          <p:cNvSpPr txBox="1"/>
          <p:nvPr/>
        </p:nvSpPr>
        <p:spPr>
          <a:xfrm>
            <a:off x="4991867" y="5298257"/>
            <a:ext cx="339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Criminal legal</a:t>
            </a:r>
            <a:r>
              <a:rPr lang="en-US" dirty="0"/>
              <a:t>: prison, jail, re-entry, parole, probation, diversion courts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6B51B-DA09-4626-3D1F-D2111CDA79A2}"/>
              </a:ext>
            </a:extLst>
          </p:cNvPr>
          <p:cNvSpPr txBox="1"/>
          <p:nvPr/>
        </p:nvSpPr>
        <p:spPr>
          <a:xfrm>
            <a:off x="7284733" y="3426646"/>
            <a:ext cx="339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Communities</a:t>
            </a:r>
            <a:r>
              <a:rPr lang="en-US" dirty="0"/>
              <a:t>: housing, workplaces, community-based harm reduction agencies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09CDE-B4A6-2CC1-23D7-D47654960215}"/>
              </a:ext>
            </a:extLst>
          </p:cNvPr>
          <p:cNvSpPr txBox="1"/>
          <p:nvPr/>
        </p:nvSpPr>
        <p:spPr>
          <a:xfrm>
            <a:off x="4991867" y="1459821"/>
            <a:ext cx="3395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Healthcare</a:t>
            </a:r>
            <a:r>
              <a:rPr lang="en-US" dirty="0"/>
              <a:t>: health systems, insurance companies, hospitals, clinics, Medicaid, opioid treatment programs, Indian Health Service </a:t>
            </a:r>
          </a:p>
        </p:txBody>
      </p:sp>
    </p:spTree>
    <p:extLst>
      <p:ext uri="{BB962C8B-B14F-4D97-AF65-F5344CB8AC3E}">
        <p14:creationId xmlns:p14="http://schemas.microsoft.com/office/powerpoint/2010/main" val="182392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8A0B-1891-476E-9D02-8F543FB7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162DB-D42C-41D5-AF2F-2C1BCDB8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national opioid overdose trends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aware of available opioid use disorder treatments and current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“optimal” buprenorphine treatment duration to reduce mortality? Understand the methods and results from a multi-site cohort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future directions and recommendations trying to address opioid use disorder and overdose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96F12-5520-418C-9E10-E88CF21E7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8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00F5F-D859-C89E-ABB6-3C096D7E5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Surveillance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Co-dispense naloxone with opioids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patients with risk factors videos on overdose prevention and naloxone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Ensure access to all forms of available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Enhance point-of-care testing for fentanyl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Workplace overdose response and prevention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 community housing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Anti-stigma campaigns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E45E0-4D1C-8D55-7A9B-4030B0AC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Health system approaches to prevent overdose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B549C-C752-6584-3162-83BF0553987B}"/>
              </a:ext>
            </a:extLst>
          </p:cNvPr>
          <p:cNvSpPr txBox="1"/>
          <p:nvPr/>
        </p:nvSpPr>
        <p:spPr>
          <a:xfrm>
            <a:off x="1702377" y="5900510"/>
            <a:ext cx="988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Binswanger IA et al. J Gen Intern Med. 2022 Aug;37(11):2624-2633; </a:t>
            </a:r>
            <a:r>
              <a:rPr lang="en-GB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gothic"/>
                <a:cs typeface="Arial" panose="020B0604020202020204" pitchFamily="34" charset="0"/>
              </a:rPr>
              <a:t>Barnett et al, NEJM 2023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r"/>
            <a:endParaRPr lang="en-GB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s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92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8D5DC-7DE9-4C71-E324-521CCAA37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Ingrid.A.Binswanger@kp.org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2BCFE-83FF-4A83-B532-7C53B893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and questions/comments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2A412-6D0B-4BB1-9714-64F86115E4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7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39C2-0E27-4C7A-8C90-A62F997C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Crude </a:t>
            </a:r>
            <a:r>
              <a:rPr lang="en-US" sz="3600" u="sng" dirty="0"/>
              <a:t>drug overdose </a:t>
            </a:r>
            <a:r>
              <a:rPr lang="en-US" sz="3600" dirty="0"/>
              <a:t>rates by length of time on treatment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E09A24-8070-4088-B00E-AAF2AC15A48D}"/>
              </a:ext>
            </a:extLst>
          </p:cNvPr>
          <p:cNvGraphicFramePr/>
          <p:nvPr/>
        </p:nvGraphicFramePr>
        <p:xfrm>
          <a:off x="2032000" y="123301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405E09-EA57-4868-A164-0781E4912C87}"/>
              </a:ext>
            </a:extLst>
          </p:cNvPr>
          <p:cNvSpPr txBox="1"/>
          <p:nvPr/>
        </p:nvSpPr>
        <p:spPr>
          <a:xfrm>
            <a:off x="332868" y="5846544"/>
            <a:ext cx="40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N=160 fatal and nonfatal overdoses</a:t>
            </a:r>
          </a:p>
          <a:p>
            <a:r>
              <a:rPr lang="en-US" dirty="0"/>
              <a:t>5892 person-years of follow-up</a:t>
            </a:r>
          </a:p>
        </p:txBody>
      </p:sp>
    </p:spTree>
    <p:extLst>
      <p:ext uri="{BB962C8B-B14F-4D97-AF65-F5344CB8AC3E}">
        <p14:creationId xmlns:p14="http://schemas.microsoft.com/office/powerpoint/2010/main" val="3518472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4217-FA29-4E81-83C0-B3EA6ECD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502987"/>
            <a:ext cx="11020932" cy="1325563"/>
          </a:xfrm>
        </p:spPr>
        <p:txBody>
          <a:bodyPr>
            <a:noAutofit/>
          </a:bodyPr>
          <a:lstStyle/>
          <a:p>
            <a:r>
              <a:rPr lang="en-US" sz="3600" dirty="0"/>
              <a:t>Adjusted and propensity-weighted model for the association between length of buprenorphine treatment and </a:t>
            </a:r>
            <a:r>
              <a:rPr lang="en-US" sz="3600" u="sng" dirty="0"/>
              <a:t>drug overdose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05F0DC-368E-4B7B-AE5F-A40B85F8F5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2217511"/>
          <a:ext cx="827772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564">
                  <a:extLst>
                    <a:ext uri="{9D8B030D-6E8A-4147-A177-3AD203B41FA5}">
                      <a16:colId xmlns:a16="http://schemas.microsoft.com/office/drawing/2014/main" val="88650430"/>
                    </a:ext>
                  </a:extLst>
                </a:gridCol>
                <a:gridCol w="4559162">
                  <a:extLst>
                    <a:ext uri="{9D8B030D-6E8A-4147-A177-3AD203B41FA5}">
                      <a16:colId xmlns:a16="http://schemas.microsoft.com/office/drawing/2014/main" val="2334361873"/>
                    </a:ext>
                  </a:extLst>
                </a:gridCol>
              </a:tblGrid>
              <a:tr h="1001106"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+mn-lt"/>
                        </a:rPr>
                        <a:t>Length of buprenorphine treatment</a:t>
                      </a:r>
                      <a:endParaRPr lang="en-US" sz="2400" b="1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+mn-lt"/>
                        </a:rPr>
                        <a:t>Hazard Ratio (95% CI)</a:t>
                      </a:r>
                      <a:endParaRPr lang="en-US" sz="2400" b="1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067376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  <a:latin typeface="+mn-lt"/>
                        </a:rPr>
                        <a:t>8-30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1.39 (0.89, 2.16)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82222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  <a:latin typeface="+mn-lt"/>
                        </a:rPr>
                        <a:t>31-90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 (0.82, 2.07)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723792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kern="1200" dirty="0">
                          <a:effectLst/>
                          <a:latin typeface="+mn-lt"/>
                        </a:rPr>
                        <a:t>91-180 days</a:t>
                      </a:r>
                      <a:endParaRPr lang="en-US" sz="2400" b="0" u="none" kern="1200" dirty="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1.48 (0.91, 2.42)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643407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  <a:latin typeface="+mn-lt"/>
                        </a:rPr>
                        <a:t>181-365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 (0.41, 1.36)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867939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kern="1200">
                          <a:effectLst/>
                          <a:latin typeface="+mn-lt"/>
                        </a:rPr>
                        <a:t>&gt; 365 days</a:t>
                      </a:r>
                      <a:endParaRPr lang="en-US" sz="2400" b="1" u="none" kern="1200">
                        <a:solidFill>
                          <a:srgbClr val="1122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kern="1200" dirty="0">
                          <a:effectLst/>
                          <a:latin typeface="+mn-lt"/>
                        </a:rPr>
                        <a:t>1.00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2139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F09D29-707A-4C46-A8F3-92AEA8F2490E}"/>
              </a:ext>
            </a:extLst>
          </p:cNvPr>
          <p:cNvSpPr txBox="1"/>
          <p:nvPr/>
        </p:nvSpPr>
        <p:spPr>
          <a:xfrm>
            <a:off x="838200" y="5934670"/>
            <a:ext cx="1085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*Overdose fatalities available from 4 of 8 sites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8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E680-D854-43F0-A635-063F6EDC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 contrasts for fatal and nonfatal </a:t>
            </a:r>
            <a:r>
              <a:rPr lang="en-US" sz="3600" u="sng" dirty="0"/>
              <a:t>drug  overdose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B50A4B-DED3-4E13-9574-B9BBE08A780F}"/>
              </a:ext>
            </a:extLst>
          </p:cNvPr>
          <p:cNvGraphicFramePr>
            <a:graphicFrameLocks noGrp="1"/>
          </p:cNvGraphicFramePr>
          <p:nvPr/>
        </p:nvGraphicFramePr>
        <p:xfrm>
          <a:off x="1883229" y="1941059"/>
          <a:ext cx="6779151" cy="361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486">
                  <a:extLst>
                    <a:ext uri="{9D8B030D-6E8A-4147-A177-3AD203B41FA5}">
                      <a16:colId xmlns:a16="http://schemas.microsoft.com/office/drawing/2014/main" val="1253203161"/>
                    </a:ext>
                  </a:extLst>
                </a:gridCol>
                <a:gridCol w="2729665">
                  <a:extLst>
                    <a:ext uri="{9D8B030D-6E8A-4147-A177-3AD203B41FA5}">
                      <a16:colId xmlns:a16="http://schemas.microsoft.com/office/drawing/2014/main" val="3650653195"/>
                    </a:ext>
                  </a:extLst>
                </a:gridCol>
              </a:tblGrid>
              <a:tr h="81642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Contrasts </a:t>
                      </a:r>
                      <a:endParaRPr lang="en-US" sz="20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 </a:t>
                      </a:r>
                      <a:endParaRPr lang="en-US" sz="20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899545520"/>
                  </a:ext>
                </a:extLst>
              </a:tr>
              <a:tr h="4669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 vs. 31-90 days</a:t>
                      </a:r>
                      <a:endParaRPr lang="en-US" sz="200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 (0.80, 1.41)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663931988"/>
                  </a:ext>
                </a:extLst>
              </a:tr>
              <a:tr h="4669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 vs. 91-180 days </a:t>
                      </a:r>
                      <a:endParaRPr lang="en-US" sz="2000" b="0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 (0.67, 1.31)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996115532"/>
                  </a:ext>
                </a:extLst>
              </a:tr>
              <a:tr h="4669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 vs. 181-365 days</a:t>
                      </a:r>
                      <a:endParaRPr lang="en-US" sz="2000" b="1" u="none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1.86 (1.14, 3.04)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144429333"/>
                  </a:ext>
                </a:extLst>
              </a:tr>
              <a:tr h="4669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31-90 vs. 91-180 days </a:t>
                      </a:r>
                      <a:endParaRPr lang="en-US" sz="2000" u="none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0.88 (0.61, 1.27)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38397084"/>
                  </a:ext>
                </a:extLst>
              </a:tr>
              <a:tr h="4669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31-90 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 181-365 days</a:t>
                      </a:r>
                      <a:endParaRPr lang="en-US" sz="2000" b="1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1.75 (1.05, 2.91)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12791533"/>
                  </a:ext>
                </a:extLst>
              </a:tr>
              <a:tr h="46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91-180  vs. 181-365 days</a:t>
                      </a:r>
                      <a:endParaRPr lang="en-US" sz="2000" b="1">
                        <a:solidFill>
                          <a:srgbClr val="11227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1.99 (1.17, 3.40)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342467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96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0FAF-C82C-DDEA-EB17-7CD98D68C7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06C7CE-8ED7-49B9-940D-0745A2282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30474"/>
          <a:stretch/>
        </p:blipFill>
        <p:spPr bwMode="auto">
          <a:xfrm>
            <a:off x="496421" y="1499637"/>
            <a:ext cx="9171454" cy="45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5E463-D23A-6445-FA21-B3A7E6561D95}"/>
              </a:ext>
            </a:extLst>
          </p:cNvPr>
          <p:cNvSpPr txBox="1"/>
          <p:nvPr/>
        </p:nvSpPr>
        <p:spPr>
          <a:xfrm>
            <a:off x="572620" y="337963"/>
            <a:ext cx="10304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CDC: Age-adjusted rate of drug overdose deaths involving opioids, by type of opioid: United States, 2001–2021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6AF24-E55D-7131-B516-624424A3DC5D}"/>
              </a:ext>
            </a:extLst>
          </p:cNvPr>
          <p:cNvSpPr txBox="1"/>
          <p:nvPr/>
        </p:nvSpPr>
        <p:spPr>
          <a:xfrm>
            <a:off x="9667875" y="2924175"/>
            <a:ext cx="2228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National Center for Health Statistics, National Vital Statistics System, Mortality 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51FB6-04C0-D365-DE4B-A1F8E145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78" y="4829162"/>
            <a:ext cx="1118347" cy="11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9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5671-B6FC-9CE1-8B0E-72E77308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618"/>
            <a:ext cx="10851683" cy="1325563"/>
          </a:xfrm>
        </p:spPr>
        <p:txBody>
          <a:bodyPr>
            <a:normAutofit/>
          </a:bodyPr>
          <a:lstStyle/>
          <a:p>
            <a:r>
              <a:rPr lang="en-US" sz="2800" b="1" i="0" dirty="0">
                <a:effectLst/>
              </a:rPr>
              <a:t>CDC: Age-adjusted rate of drug overdose deaths, by sex: United States, 2001–2021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0E486-7D08-A180-51D5-52DBC7E9B0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77B5598F-AEDE-4E30-818D-20901B001F1F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A3E884-5122-987F-402A-5C42BE98B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15487"/>
          <a:stretch/>
        </p:blipFill>
        <p:spPr bwMode="auto">
          <a:xfrm>
            <a:off x="1199626" y="2151360"/>
            <a:ext cx="6642753" cy="40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66922B-832F-699F-AC27-3F4E0A509EE0}"/>
              </a:ext>
            </a:extLst>
          </p:cNvPr>
          <p:cNvSpPr txBox="1"/>
          <p:nvPr/>
        </p:nvSpPr>
        <p:spPr>
          <a:xfrm>
            <a:off x="9667875" y="2924175"/>
            <a:ext cx="2228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National Center for Health Statistics, National Vital Statistics System, Mortality File</a:t>
            </a:r>
          </a:p>
        </p:txBody>
      </p:sp>
    </p:spTree>
    <p:extLst>
      <p:ext uri="{BB962C8B-B14F-4D97-AF65-F5344CB8AC3E}">
        <p14:creationId xmlns:p14="http://schemas.microsoft.com/office/powerpoint/2010/main" val="28959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ECF41-DE74-D7D3-9479-DFEAB7B0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598F-AEDE-4E30-818D-20901B001F1F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B45936-DE81-D68C-69D1-A15AACA92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18051"/>
          <a:stretch/>
        </p:blipFill>
        <p:spPr bwMode="auto">
          <a:xfrm>
            <a:off x="883824" y="1501629"/>
            <a:ext cx="7824889" cy="46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99A80-D08B-601B-5F76-E3EECB6B547A}"/>
              </a:ext>
            </a:extLst>
          </p:cNvPr>
          <p:cNvSpPr txBox="1"/>
          <p:nvPr/>
        </p:nvSpPr>
        <p:spPr>
          <a:xfrm>
            <a:off x="600075" y="357013"/>
            <a:ext cx="9635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CDC: Age-adjusted rate of drug overdose deaths, by race and Hispanic origin: United States, 2020 and 2021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12D43-1FC2-4909-62BE-20D0BAB982EA}"/>
              </a:ext>
            </a:extLst>
          </p:cNvPr>
          <p:cNvSpPr txBox="1"/>
          <p:nvPr/>
        </p:nvSpPr>
        <p:spPr>
          <a:xfrm>
            <a:off x="9667875" y="2924175"/>
            <a:ext cx="2228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National Center for Health Statistics, National Vital Statistics System, Mortality File</a:t>
            </a:r>
          </a:p>
        </p:txBody>
      </p:sp>
    </p:spTree>
    <p:extLst>
      <p:ext uri="{BB962C8B-B14F-4D97-AF65-F5344CB8AC3E}">
        <p14:creationId xmlns:p14="http://schemas.microsoft.com/office/powerpoint/2010/main" val="335253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15B785-C776-5E22-7D1E-90A3F5D59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Taking more than or for longer than intended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Wanting to cut down or quit but can’t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Spending a lot of time on obtaining opioids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Craving  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Role failures at work, school or home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Using despite interpersonal or social problems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Activities limited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Use despite knowing that there are physical or psychological consequences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Hazardous use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Tolerance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>
                <a:latin typeface="Arial" charset="0"/>
              </a:rPr>
              <a:t>Withdrawal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altLang="en-US" sz="3600" dirty="0">
                <a:latin typeface="+mn-lt"/>
                <a:cs typeface="Arial" panose="020B0604020202020204" pitchFamily="34" charset="0"/>
              </a:rPr>
              <a:t>Opioid use disorder (OUD) criteria (DSM-5)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C04E2-6BBF-4767-888C-EF0841A6048D}"/>
              </a:ext>
            </a:extLst>
          </p:cNvPr>
          <p:cNvSpPr txBox="1"/>
          <p:nvPr/>
        </p:nvSpPr>
        <p:spPr>
          <a:xfrm>
            <a:off x="7502838" y="2251649"/>
            <a:ext cx="405113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Mild</a:t>
            </a:r>
            <a:r>
              <a:rPr lang="en-US" sz="2000" dirty="0"/>
              <a:t>: 2-3 symptoms</a:t>
            </a:r>
          </a:p>
          <a:p>
            <a:r>
              <a:rPr lang="en-US" sz="2000" b="1" dirty="0"/>
              <a:t>Moderate</a:t>
            </a:r>
            <a:r>
              <a:rPr lang="en-US" sz="2000" dirty="0"/>
              <a:t>: 4-5 symptoms</a:t>
            </a:r>
          </a:p>
          <a:p>
            <a:r>
              <a:rPr lang="en-US" sz="2000" b="1" dirty="0"/>
              <a:t>Severe</a:t>
            </a:r>
            <a:r>
              <a:rPr lang="en-US" sz="2000" dirty="0"/>
              <a:t>: 6 or more symptoms</a:t>
            </a:r>
            <a:endParaRPr lang="en-US" alt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4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P Colors">
      <a:dk1>
        <a:sysClr val="windowText" lastClr="000000"/>
      </a:dk1>
      <a:lt1>
        <a:sysClr val="window" lastClr="FFFFFF"/>
      </a:lt1>
      <a:dk2>
        <a:srgbClr val="003B71"/>
      </a:dk2>
      <a:lt2>
        <a:srgbClr val="E7E6E6"/>
      </a:lt2>
      <a:accent1>
        <a:srgbClr val="0078B3"/>
      </a:accent1>
      <a:accent2>
        <a:srgbClr val="559D37"/>
      </a:accent2>
      <a:accent3>
        <a:srgbClr val="E6762F"/>
      </a:accent3>
      <a:accent4>
        <a:srgbClr val="CE5778"/>
      </a:accent4>
      <a:accent5>
        <a:srgbClr val="40A2A0"/>
      </a:accent5>
      <a:accent6>
        <a:srgbClr val="906DAB"/>
      </a:accent6>
      <a:hlink>
        <a:srgbClr val="0078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B8791378B6D41A09BB5F93E3E2052" ma:contentTypeVersion="12" ma:contentTypeDescription="Create a new document." ma:contentTypeScope="" ma:versionID="87defa348842b25fbfd8f1b90d927745">
  <xsd:schema xmlns:xsd="http://www.w3.org/2001/XMLSchema" xmlns:xs="http://www.w3.org/2001/XMLSchema" xmlns:p="http://schemas.microsoft.com/office/2006/metadata/properties" xmlns:ns2="5c2e81f2-4384-42bb-9f44-e5b373103818" xmlns:ns3="1e23194a-f610-46d4-9d1d-1033b81f0419" targetNamespace="http://schemas.microsoft.com/office/2006/metadata/properties" ma:root="true" ma:fieldsID="7e8adbc675bfe7774a0deb6b33a324f3" ns2:_="" ns3:_="">
    <xsd:import namespace="5c2e81f2-4384-42bb-9f44-e5b373103818"/>
    <xsd:import namespace="1e23194a-f610-46d4-9d1d-1033b81f04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e81f2-4384-42bb-9f44-e5b373103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3194a-f610-46d4-9d1d-1033b81f04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BFCD15-E0D7-4F9F-AE68-669DACC5884A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5c2e81f2-4384-42bb-9f44-e5b373103818"/>
    <ds:schemaRef ds:uri="http://purl.org/dc/terms/"/>
    <ds:schemaRef ds:uri="http://purl.org/dc/dcmitype/"/>
    <ds:schemaRef ds:uri="http://schemas.microsoft.com/office/infopath/2007/PartnerControls"/>
    <ds:schemaRef ds:uri="1e23194a-f610-46d4-9d1d-1033b81f041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1A87F7C-602B-4663-A611-39C7B4B16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9D290-7A38-4E43-91E7-29AC5153C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e81f2-4384-42bb-9f44-e5b373103818"/>
    <ds:schemaRef ds:uri="1e23194a-f610-46d4-9d1d-1033b81f04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PracticeTheme12.12.2021</Template>
  <TotalTime>1694</TotalTime>
  <Words>3778</Words>
  <Application>Microsoft Office PowerPoint</Application>
  <PresentationFormat>Widescreen</PresentationFormat>
  <Paragraphs>595</Paragraphs>
  <Slides>54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Century Gothic</vt:lpstr>
      <vt:lpstr>Roboto</vt:lpstr>
      <vt:lpstr>Times</vt:lpstr>
      <vt:lpstr>Times New Roman</vt:lpstr>
      <vt:lpstr>Office Theme</vt:lpstr>
      <vt:lpstr>PowerPoint Presentation</vt:lpstr>
      <vt:lpstr>Acknowledgements and Disclosures</vt:lpstr>
      <vt:lpstr>Co-authors</vt:lpstr>
      <vt:lpstr>Eight Participating Health Systems</vt:lpstr>
      <vt:lpstr>Objectives</vt:lpstr>
      <vt:lpstr>PowerPoint Presentation</vt:lpstr>
      <vt:lpstr>CDC: Age-adjusted rate of drug overdose deaths, by sex: United States, 2001–2021</vt:lpstr>
      <vt:lpstr>PowerPoint Presentation</vt:lpstr>
      <vt:lpstr>Opioid use disorder (OUD) criteria (DSM-5)</vt:lpstr>
      <vt:lpstr>Estimated prevalence of opioid use disorder (OUD) in the United States</vt:lpstr>
      <vt:lpstr>Three FDA approved options for OUD treatment</vt:lpstr>
      <vt:lpstr>Buprenorphine extensively studied in randomized controlled trials</vt:lpstr>
      <vt:lpstr>Buprenorphine retention associated with lower mortality</vt:lpstr>
      <vt:lpstr>PowerPoint Presentation</vt:lpstr>
      <vt:lpstr>Current ASAM and SAMHSA Guidelines: No time limit on treatment for OUD</vt:lpstr>
      <vt:lpstr>Patient preferences and program requirements contribute to treatment discontinuation</vt:lpstr>
      <vt:lpstr>Can we honor patient preferences for buprenorphine discontinuation while maximizing positive outcomes?</vt:lpstr>
      <vt:lpstr>Aim</vt:lpstr>
      <vt:lpstr>Settings</vt:lpstr>
      <vt:lpstr>Data: Opioid Registry, facilitated by VDW, based on any opioid dispensation or diagnosis of OUD for years 2012-2018 </vt:lpstr>
      <vt:lpstr>Classic cohort design to examine the association between buprenorphine retention and mortality</vt:lpstr>
      <vt:lpstr>Two assessments of buprenorphine effectiveness </vt:lpstr>
      <vt:lpstr>1. How long does one have to stay on buprenorphine treatment to see a mortality or overdose benefit relative to being off treatment or alternative treatments?</vt:lpstr>
      <vt:lpstr>2. How long does one have to stay on treatment to see a reduction in mortality or overdose risk after discontinuing treatment?</vt:lpstr>
      <vt:lpstr>For #2, need adequate post-treatment follow-up </vt:lpstr>
      <vt:lpstr>Cohort development: 5 steps </vt:lpstr>
      <vt:lpstr>Cohort development: 5 steps </vt:lpstr>
      <vt:lpstr>Cohort development: 5 steps </vt:lpstr>
      <vt:lpstr>Cohort study design with post-treatment all-cause mortality or overdose (time-to-event)</vt:lpstr>
      <vt:lpstr>Outcomes</vt:lpstr>
      <vt:lpstr>Covariates considered as potential confounders </vt:lpstr>
      <vt:lpstr>Analysis </vt:lpstr>
      <vt:lpstr>PowerPoint Presentation</vt:lpstr>
      <vt:lpstr>Cohort characteristics (N=6550)</vt:lpstr>
      <vt:lpstr>Cohort characteristics (N=6550)</vt:lpstr>
      <vt:lpstr>Cohort characteristics (N=6550)</vt:lpstr>
      <vt:lpstr>Crude mortality rates (CMR) after stopping treatment by length of time on treatment </vt:lpstr>
      <vt:lpstr>Survival curves for first 180 days of treatment</vt:lpstr>
      <vt:lpstr>No statistically significant association between buprenorphine length of treatment and all-cause mortality in adjusted and propensity-weighted model</vt:lpstr>
      <vt:lpstr>Model contrasts for all-cause mortality</vt:lpstr>
      <vt:lpstr>Crude opioid overdose rates (fatal and non-fatal) by length of time on treatment </vt:lpstr>
      <vt:lpstr>Higher opioid overdose rates after treatment for 91-180 days compared for greater than a year in adjusted and propensity-weighted model</vt:lpstr>
      <vt:lpstr>PowerPoint Presentation</vt:lpstr>
      <vt:lpstr>Sensitivity Analyses: All treatment episodes</vt:lpstr>
      <vt:lpstr>Limitations</vt:lpstr>
      <vt:lpstr>Summary</vt:lpstr>
      <vt:lpstr>Future research directions</vt:lpstr>
      <vt:lpstr>Clinical implications</vt:lpstr>
      <vt:lpstr>Overdose occurs in the context of individuals’ interactions with institutions across multiple public and private sectors</vt:lpstr>
      <vt:lpstr>Health system approaches to prevent overdose</vt:lpstr>
      <vt:lpstr>Thank you and questions/comments</vt:lpstr>
      <vt:lpstr>Crude drug overdose rates by length of time on treatment </vt:lpstr>
      <vt:lpstr>Adjusted and propensity-weighted model for the association between length of buprenorphine treatment and drug overdose</vt:lpstr>
      <vt:lpstr>Model contrasts for fatal and nonfatal drug  overdose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Kraus</dc:creator>
  <cp:lastModifiedBy>Ingrid A Binswanger</cp:lastModifiedBy>
  <cp:revision>32</cp:revision>
  <dcterms:created xsi:type="dcterms:W3CDTF">2021-11-23T17:36:42Z</dcterms:created>
  <dcterms:modified xsi:type="dcterms:W3CDTF">2023-11-14T18:53:39Z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0x010100CD2B8791378B6D41A09BB5F93E3E2052</vt:lpwstr>
  </property>
</Properties>
</file>