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4"/>
  </p:sldMasterIdLst>
  <p:notesMasterIdLst>
    <p:notesMasterId r:id="rId20"/>
  </p:notesMasterIdLst>
  <p:sldIdLst>
    <p:sldId id="256" r:id="rId5"/>
    <p:sldId id="318" r:id="rId6"/>
    <p:sldId id="278" r:id="rId7"/>
    <p:sldId id="317" r:id="rId8"/>
    <p:sldId id="263" r:id="rId9"/>
    <p:sldId id="299" r:id="rId10"/>
    <p:sldId id="300" r:id="rId11"/>
    <p:sldId id="311" r:id="rId12"/>
    <p:sldId id="301" r:id="rId13"/>
    <p:sldId id="303" r:id="rId14"/>
    <p:sldId id="312" r:id="rId15"/>
    <p:sldId id="307" r:id="rId16"/>
    <p:sldId id="308" r:id="rId17"/>
    <p:sldId id="316" r:id="rId18"/>
    <p:sldId id="309" r:id="rId19"/>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C0377-BBE5-4A76-B338-FAAD8E14FBFB}" v="280" dt="2024-09-09T22:07:54.868"/>
    <p1510:client id="{DF58483F-BF50-4F9C-888C-5FC1ABA60897}" v="1" dt="2024-09-08T17:51:19.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34C1A-ED55-4199-9576-739BD15FFEA3}" type="doc">
      <dgm:prSet loTypeId="urn:microsoft.com/office/officeart/2005/8/layout/process5" loCatId="process" qsTypeId="urn:microsoft.com/office/officeart/2005/8/quickstyle/simple5" qsCatId="simple" csTypeId="urn:microsoft.com/office/officeart/2005/8/colors/accent0_3" csCatId="mainScheme" phldr="1"/>
      <dgm:spPr/>
      <dgm:t>
        <a:bodyPr/>
        <a:lstStyle/>
        <a:p>
          <a:endParaRPr lang="en-US"/>
        </a:p>
      </dgm:t>
    </dgm:pt>
    <dgm:pt modelId="{74F68222-6246-488C-BEAE-4E5F76459760}" type="pres">
      <dgm:prSet presAssocID="{08134C1A-ED55-4199-9576-739BD15FFEA3}" presName="diagram" presStyleCnt="0">
        <dgm:presLayoutVars>
          <dgm:dir/>
          <dgm:resizeHandles val="exact"/>
        </dgm:presLayoutVars>
      </dgm:prSet>
      <dgm:spPr/>
    </dgm:pt>
  </dgm:ptLst>
  <dgm:cxnLst>
    <dgm:cxn modelId="{ACB143DF-F684-440E-B40F-D8152799E77B}" type="presOf" srcId="{08134C1A-ED55-4199-9576-739BD15FFEA3}" destId="{74F68222-6246-488C-BEAE-4E5F76459760}"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84286026-9CD3-45FD-985C-8F95A2470949}" type="datetimeFigureOut">
              <a:rPr lang="en-US" smtClean="0"/>
              <a:t>9/9/2024</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FEA941C4-824F-4B25-B68D-F9CCDFCEB96A}" type="slidenum">
              <a:rPr lang="en-US" smtClean="0"/>
              <a:t>‹#›</a:t>
            </a:fld>
            <a:endParaRPr lang="en-US"/>
          </a:p>
        </p:txBody>
      </p:sp>
    </p:spTree>
    <p:extLst>
      <p:ext uri="{BB962C8B-B14F-4D97-AF65-F5344CB8AC3E}">
        <p14:creationId xmlns:p14="http://schemas.microsoft.com/office/powerpoint/2010/main" val="56040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20CBCF-BACD-4357-81EE-71CDAE1DF04A}"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12772-626A-4ACA-AAED-EE1143FF9222}" type="slidenum">
              <a:rPr lang="en-US" smtClean="0"/>
              <a:t>‹#›</a:t>
            </a:fld>
            <a:endParaRPr lang="en-US"/>
          </a:p>
        </p:txBody>
      </p:sp>
    </p:spTree>
    <p:extLst>
      <p:ext uri="{BB962C8B-B14F-4D97-AF65-F5344CB8AC3E}">
        <p14:creationId xmlns:p14="http://schemas.microsoft.com/office/powerpoint/2010/main" val="182538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20CBCF-BACD-4357-81EE-71CDAE1DF04A}"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12772-626A-4ACA-AAED-EE1143FF9222}" type="slidenum">
              <a:rPr lang="en-US" smtClean="0"/>
              <a:t>‹#›</a:t>
            </a:fld>
            <a:endParaRPr lang="en-US"/>
          </a:p>
        </p:txBody>
      </p:sp>
    </p:spTree>
    <p:extLst>
      <p:ext uri="{BB962C8B-B14F-4D97-AF65-F5344CB8AC3E}">
        <p14:creationId xmlns:p14="http://schemas.microsoft.com/office/powerpoint/2010/main" val="338647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20CBCF-BACD-4357-81EE-71CDAE1DF04A}"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12772-626A-4ACA-AAED-EE1143FF9222}" type="slidenum">
              <a:rPr lang="en-US" smtClean="0"/>
              <a:t>‹#›</a:t>
            </a:fld>
            <a:endParaRPr lang="en-US"/>
          </a:p>
        </p:txBody>
      </p:sp>
    </p:spTree>
    <p:extLst>
      <p:ext uri="{BB962C8B-B14F-4D97-AF65-F5344CB8AC3E}">
        <p14:creationId xmlns:p14="http://schemas.microsoft.com/office/powerpoint/2010/main" val="409842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20CBCF-BACD-4357-81EE-71CDAE1DF04A}"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12772-626A-4ACA-AAED-EE1143FF9222}" type="slidenum">
              <a:rPr lang="en-US" smtClean="0"/>
              <a:t>‹#›</a:t>
            </a:fld>
            <a:endParaRPr lang="en-US"/>
          </a:p>
        </p:txBody>
      </p:sp>
    </p:spTree>
    <p:extLst>
      <p:ext uri="{BB962C8B-B14F-4D97-AF65-F5344CB8AC3E}">
        <p14:creationId xmlns:p14="http://schemas.microsoft.com/office/powerpoint/2010/main" val="398445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20CBCF-BACD-4357-81EE-71CDAE1DF04A}"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12772-626A-4ACA-AAED-EE1143FF9222}" type="slidenum">
              <a:rPr lang="en-US" smtClean="0"/>
              <a:t>‹#›</a:t>
            </a:fld>
            <a:endParaRPr lang="en-US"/>
          </a:p>
        </p:txBody>
      </p:sp>
    </p:spTree>
    <p:extLst>
      <p:ext uri="{BB962C8B-B14F-4D97-AF65-F5344CB8AC3E}">
        <p14:creationId xmlns:p14="http://schemas.microsoft.com/office/powerpoint/2010/main" val="61450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20CBCF-BACD-4357-81EE-71CDAE1DF04A}"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12772-626A-4ACA-AAED-EE1143FF9222}" type="slidenum">
              <a:rPr lang="en-US" smtClean="0"/>
              <a:t>‹#›</a:t>
            </a:fld>
            <a:endParaRPr lang="en-US"/>
          </a:p>
        </p:txBody>
      </p:sp>
    </p:spTree>
    <p:extLst>
      <p:ext uri="{BB962C8B-B14F-4D97-AF65-F5344CB8AC3E}">
        <p14:creationId xmlns:p14="http://schemas.microsoft.com/office/powerpoint/2010/main" val="237887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20CBCF-BACD-4357-81EE-71CDAE1DF04A}"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B12772-626A-4ACA-AAED-EE1143FF9222}" type="slidenum">
              <a:rPr lang="en-US" smtClean="0"/>
              <a:t>‹#›</a:t>
            </a:fld>
            <a:endParaRPr lang="en-US"/>
          </a:p>
        </p:txBody>
      </p:sp>
    </p:spTree>
    <p:extLst>
      <p:ext uri="{BB962C8B-B14F-4D97-AF65-F5344CB8AC3E}">
        <p14:creationId xmlns:p14="http://schemas.microsoft.com/office/powerpoint/2010/main" val="130516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20CBCF-BACD-4357-81EE-71CDAE1DF04A}"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B12772-626A-4ACA-AAED-EE1143FF9222}" type="slidenum">
              <a:rPr lang="en-US" smtClean="0"/>
              <a:t>‹#›</a:t>
            </a:fld>
            <a:endParaRPr lang="en-US"/>
          </a:p>
        </p:txBody>
      </p:sp>
    </p:spTree>
    <p:extLst>
      <p:ext uri="{BB962C8B-B14F-4D97-AF65-F5344CB8AC3E}">
        <p14:creationId xmlns:p14="http://schemas.microsoft.com/office/powerpoint/2010/main" val="1215264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0CBCF-BACD-4357-81EE-71CDAE1DF04A}"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B12772-626A-4ACA-AAED-EE1143FF9222}" type="slidenum">
              <a:rPr lang="en-US" smtClean="0"/>
              <a:t>‹#›</a:t>
            </a:fld>
            <a:endParaRPr lang="en-US"/>
          </a:p>
        </p:txBody>
      </p:sp>
    </p:spTree>
    <p:extLst>
      <p:ext uri="{BB962C8B-B14F-4D97-AF65-F5344CB8AC3E}">
        <p14:creationId xmlns:p14="http://schemas.microsoft.com/office/powerpoint/2010/main" val="139808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20CBCF-BACD-4357-81EE-71CDAE1DF04A}"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12772-626A-4ACA-AAED-EE1143FF9222}" type="slidenum">
              <a:rPr lang="en-US" smtClean="0"/>
              <a:t>‹#›</a:t>
            </a:fld>
            <a:endParaRPr lang="en-US"/>
          </a:p>
        </p:txBody>
      </p:sp>
    </p:spTree>
    <p:extLst>
      <p:ext uri="{BB962C8B-B14F-4D97-AF65-F5344CB8AC3E}">
        <p14:creationId xmlns:p14="http://schemas.microsoft.com/office/powerpoint/2010/main" val="201997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20CBCF-BACD-4357-81EE-71CDAE1DF04A}"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12772-626A-4ACA-AAED-EE1143FF9222}" type="slidenum">
              <a:rPr lang="en-US" smtClean="0"/>
              <a:t>‹#›</a:t>
            </a:fld>
            <a:endParaRPr lang="en-US"/>
          </a:p>
        </p:txBody>
      </p:sp>
    </p:spTree>
    <p:extLst>
      <p:ext uri="{BB962C8B-B14F-4D97-AF65-F5344CB8AC3E}">
        <p14:creationId xmlns:p14="http://schemas.microsoft.com/office/powerpoint/2010/main" val="1084614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20CBCF-BACD-4357-81EE-71CDAE1DF04A}" type="datetimeFigureOut">
              <a:rPr lang="en-US" smtClean="0"/>
              <a:t>9/9/2024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B12772-626A-4ACA-AAED-EE1143FF9222}" type="slidenum">
              <a:rPr lang="en-US" smtClean="0"/>
              <a:t>‹#›</a:t>
            </a:fld>
            <a:endParaRPr lang="en-US"/>
          </a:p>
        </p:txBody>
      </p:sp>
    </p:spTree>
    <p:extLst>
      <p:ext uri="{BB962C8B-B14F-4D97-AF65-F5344CB8AC3E}">
        <p14:creationId xmlns:p14="http://schemas.microsoft.com/office/powerpoint/2010/main" val="152173531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ctagingresearch.org/" TargetMode="Externa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B2C1-B37F-EF41-B05A-3748EF3A3279}"/>
              </a:ext>
            </a:extLst>
          </p:cNvPr>
          <p:cNvSpPr>
            <a:spLocks noGrp="1"/>
          </p:cNvSpPr>
          <p:nvPr>
            <p:ph type="ctrTitle"/>
          </p:nvPr>
        </p:nvSpPr>
        <p:spPr>
          <a:xfrm>
            <a:off x="1879854" y="2914650"/>
            <a:ext cx="8921672" cy="1713305"/>
          </a:xfrm>
        </p:spPr>
        <p:txBody>
          <a:bodyPr anchor="b">
            <a:normAutofit fontScale="90000"/>
          </a:bodyPr>
          <a:lstStyle/>
          <a:p>
            <a:pPr algn="l"/>
            <a:r>
              <a:rPr lang="en-US" sz="5000"/>
              <a:t>From ACT Tracking to ACT Central:  Changing an Operational Database in Motion </a:t>
            </a:r>
          </a:p>
        </p:txBody>
      </p:sp>
      <p:sp>
        <p:nvSpPr>
          <p:cNvPr id="3" name="Subtitle 2">
            <a:extLst>
              <a:ext uri="{FF2B5EF4-FFF2-40B4-BE49-F238E27FC236}">
                <a16:creationId xmlns:a16="http://schemas.microsoft.com/office/drawing/2014/main" id="{870A34FF-ED81-AABD-B089-18F9373740CD}"/>
              </a:ext>
            </a:extLst>
          </p:cNvPr>
          <p:cNvSpPr>
            <a:spLocks noGrp="1"/>
          </p:cNvSpPr>
          <p:nvPr>
            <p:ph type="subTitle" idx="1"/>
          </p:nvPr>
        </p:nvSpPr>
        <p:spPr>
          <a:xfrm>
            <a:off x="627564" y="5199455"/>
            <a:ext cx="7321298" cy="753165"/>
          </a:xfrm>
        </p:spPr>
        <p:txBody>
          <a:bodyPr anchor="t">
            <a:normAutofit fontScale="85000" lnSpcReduction="20000"/>
          </a:bodyPr>
          <a:lstStyle/>
          <a:p>
            <a:pPr algn="l"/>
            <a:r>
              <a:rPr lang="en-US" sz="1600"/>
              <a:t>A presentation about the Adult Changes in Thought Study</a:t>
            </a:r>
          </a:p>
          <a:p>
            <a:pPr algn="l"/>
            <a:r>
              <a:rPr lang="en-US" sz="1900"/>
              <a:t>Dustin Key, Luesa Healy, Jeremiah Litondo</a:t>
            </a:r>
          </a:p>
          <a:p>
            <a:pPr algn="l"/>
            <a:r>
              <a:rPr lang="en-US" sz="800" b="1"/>
              <a:t>September 2024</a:t>
            </a:r>
          </a:p>
        </p:txBody>
      </p:sp>
      <p:pic>
        <p:nvPicPr>
          <p:cNvPr id="7" name="Picture 6">
            <a:extLst>
              <a:ext uri="{FF2B5EF4-FFF2-40B4-BE49-F238E27FC236}">
                <a16:creationId xmlns:a16="http://schemas.microsoft.com/office/drawing/2014/main" id="{3C18A6E6-21E3-A739-C591-07BB82D84171}"/>
              </a:ext>
            </a:extLst>
          </p:cNvPr>
          <p:cNvPicPr>
            <a:picLocks noChangeAspect="1"/>
          </p:cNvPicPr>
          <p:nvPr/>
        </p:nvPicPr>
        <p:blipFill>
          <a:blip r:embed="rId2"/>
          <a:stretch>
            <a:fillRect/>
          </a:stretch>
        </p:blipFill>
        <p:spPr>
          <a:xfrm>
            <a:off x="4705350" y="905380"/>
            <a:ext cx="3057525" cy="1075821"/>
          </a:xfrm>
          <a:prstGeom prst="rect">
            <a:avLst/>
          </a:prstGeom>
        </p:spPr>
      </p:pic>
    </p:spTree>
    <p:extLst>
      <p:ext uri="{BB962C8B-B14F-4D97-AF65-F5344CB8AC3E}">
        <p14:creationId xmlns:p14="http://schemas.microsoft.com/office/powerpoint/2010/main" val="1441771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2752AF-869B-7037-658D-268516C78FA0}"/>
              </a:ext>
            </a:extLst>
          </p:cNvPr>
          <p:cNvSpPr txBox="1"/>
          <p:nvPr/>
        </p:nvSpPr>
        <p:spPr>
          <a:xfrm>
            <a:off x="1020447" y="152400"/>
            <a:ext cx="9305121" cy="523220"/>
          </a:xfrm>
          <a:prstGeom prst="rect">
            <a:avLst/>
          </a:prstGeom>
          <a:noFill/>
        </p:spPr>
        <p:txBody>
          <a:bodyPr wrap="square" rtlCol="0">
            <a:spAutoFit/>
          </a:bodyPr>
          <a:lstStyle/>
          <a:p>
            <a:r>
              <a:rPr lang="en-US" sz="2800">
                <a:solidFill>
                  <a:schemeClr val="bg1"/>
                </a:solidFill>
              </a:rPr>
              <a:t>Collecting many data points over decades</a:t>
            </a:r>
          </a:p>
        </p:txBody>
      </p:sp>
      <p:sp>
        <p:nvSpPr>
          <p:cNvPr id="12" name="TextBox 11">
            <a:extLst>
              <a:ext uri="{FF2B5EF4-FFF2-40B4-BE49-F238E27FC236}">
                <a16:creationId xmlns:a16="http://schemas.microsoft.com/office/drawing/2014/main" id="{4782C39F-4283-F68B-7377-E6C061544FBB}"/>
              </a:ext>
            </a:extLst>
          </p:cNvPr>
          <p:cNvSpPr txBox="1"/>
          <p:nvPr/>
        </p:nvSpPr>
        <p:spPr>
          <a:xfrm>
            <a:off x="158032" y="96605"/>
            <a:ext cx="11029950" cy="523220"/>
          </a:xfrm>
          <a:prstGeom prst="rect">
            <a:avLst/>
          </a:prstGeom>
          <a:noFill/>
        </p:spPr>
        <p:txBody>
          <a:bodyPr wrap="square" rtlCol="0">
            <a:spAutoFit/>
          </a:bodyPr>
          <a:lstStyle/>
          <a:p>
            <a:r>
              <a:rPr lang="en-US" sz="2800"/>
              <a:t>ACT Custom Work Tracker</a:t>
            </a:r>
          </a:p>
        </p:txBody>
      </p:sp>
      <p:sp>
        <p:nvSpPr>
          <p:cNvPr id="13" name="Arc 12">
            <a:extLst>
              <a:ext uri="{FF2B5EF4-FFF2-40B4-BE49-F238E27FC236}">
                <a16:creationId xmlns:a16="http://schemas.microsoft.com/office/drawing/2014/main" id="{F91E0443-CA52-ABA6-5AED-2A0C809259BB}"/>
              </a:ext>
            </a:extLst>
          </p:cNvPr>
          <p:cNvSpPr/>
          <p:nvPr/>
        </p:nvSpPr>
        <p:spPr>
          <a:xfrm>
            <a:off x="1552575" y="5476875"/>
            <a:ext cx="2066925" cy="600075"/>
          </a:xfrm>
          <a:prstGeom prst="arc">
            <a:avLst>
              <a:gd name="adj1" fmla="val 2155181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5">
            <a:extLst>
              <a:ext uri="{FF2B5EF4-FFF2-40B4-BE49-F238E27FC236}">
                <a16:creationId xmlns:a16="http://schemas.microsoft.com/office/drawing/2014/main" id="{CC618A5F-B7AC-3D79-A779-21592B445AC9}"/>
              </a:ext>
            </a:extLst>
          </p:cNvPr>
          <p:cNvPicPr>
            <a:picLocks noChangeAspect="1"/>
          </p:cNvPicPr>
          <p:nvPr/>
        </p:nvPicPr>
        <p:blipFill>
          <a:blip r:embed="rId2"/>
          <a:stretch>
            <a:fillRect/>
          </a:stretch>
        </p:blipFill>
        <p:spPr>
          <a:xfrm>
            <a:off x="1219199" y="3779239"/>
            <a:ext cx="2733675" cy="2228850"/>
          </a:xfrm>
          <a:prstGeom prst="rect">
            <a:avLst/>
          </a:prstGeom>
        </p:spPr>
      </p:pic>
      <p:pic>
        <p:nvPicPr>
          <p:cNvPr id="10" name="Picture 9">
            <a:extLst>
              <a:ext uri="{FF2B5EF4-FFF2-40B4-BE49-F238E27FC236}">
                <a16:creationId xmlns:a16="http://schemas.microsoft.com/office/drawing/2014/main" id="{94F02236-D6B2-47CF-DB9C-02165BCDF207}"/>
              </a:ext>
            </a:extLst>
          </p:cNvPr>
          <p:cNvPicPr>
            <a:picLocks noChangeAspect="1"/>
          </p:cNvPicPr>
          <p:nvPr/>
        </p:nvPicPr>
        <p:blipFill>
          <a:blip r:embed="rId3"/>
          <a:stretch>
            <a:fillRect/>
          </a:stretch>
        </p:blipFill>
        <p:spPr>
          <a:xfrm>
            <a:off x="452437" y="4688876"/>
            <a:ext cx="485775" cy="409575"/>
          </a:xfrm>
          <a:prstGeom prst="rect">
            <a:avLst/>
          </a:prstGeom>
        </p:spPr>
      </p:pic>
      <p:sp>
        <p:nvSpPr>
          <p:cNvPr id="11" name="TextBox 10">
            <a:extLst>
              <a:ext uri="{FF2B5EF4-FFF2-40B4-BE49-F238E27FC236}">
                <a16:creationId xmlns:a16="http://schemas.microsoft.com/office/drawing/2014/main" id="{2145C5C4-8D63-0C1D-C430-66510E1DF59A}"/>
              </a:ext>
            </a:extLst>
          </p:cNvPr>
          <p:cNvSpPr txBox="1"/>
          <p:nvPr/>
        </p:nvSpPr>
        <p:spPr>
          <a:xfrm>
            <a:off x="4562475" y="3578448"/>
            <a:ext cx="7177088" cy="2308324"/>
          </a:xfrm>
          <a:prstGeom prst="rect">
            <a:avLst/>
          </a:prstGeom>
          <a:noFill/>
        </p:spPr>
        <p:txBody>
          <a:bodyPr wrap="square" rtlCol="0">
            <a:spAutoFit/>
          </a:bodyPr>
          <a:lstStyle/>
          <a:p>
            <a:pPr marL="285750" indent="-285750">
              <a:buFont typeface="Wingdings" panose="05000000000000000000" pitchFamily="2" charset="2"/>
              <a:buChar char="§"/>
            </a:pPr>
            <a:r>
              <a:rPr lang="en-US"/>
              <a:t>We cloned the Application Team’s work tracker and customized for ACT.  This is used in tandem with our maintenance windows.</a:t>
            </a:r>
          </a:p>
          <a:p>
            <a:endParaRPr lang="en-US"/>
          </a:p>
          <a:p>
            <a:pPr marL="285750" indent="-285750">
              <a:buFont typeface="Wingdings" panose="05000000000000000000" pitchFamily="2" charset="2"/>
              <a:buChar char="§"/>
            </a:pPr>
            <a:r>
              <a:rPr lang="en-US"/>
              <a:t>Requests and communication about work can go through our KPWHRI-ACT-Infrastructure inbox.</a:t>
            </a:r>
          </a:p>
          <a:p>
            <a:pPr marL="285750" indent="-285750">
              <a:buFont typeface="Wingdings" panose="05000000000000000000" pitchFamily="2" charset="2"/>
              <a:buChar char="§"/>
            </a:pPr>
            <a:endParaRPr lang="en-US"/>
          </a:p>
          <a:p>
            <a:pPr marL="742950" lvl="1" indent="-285750">
              <a:buFont typeface="Wingdings" panose="05000000000000000000" pitchFamily="2" charset="2"/>
              <a:buChar char="§"/>
            </a:pPr>
            <a:r>
              <a:rPr lang="en-US"/>
              <a:t>This inbox benefits from the visibility of the database team vs. single individual person.</a:t>
            </a:r>
          </a:p>
        </p:txBody>
      </p:sp>
      <p:pic>
        <p:nvPicPr>
          <p:cNvPr id="15" name="Picture 14">
            <a:extLst>
              <a:ext uri="{FF2B5EF4-FFF2-40B4-BE49-F238E27FC236}">
                <a16:creationId xmlns:a16="http://schemas.microsoft.com/office/drawing/2014/main" id="{CAA93956-CC6F-338A-0F2A-E4EB5A079649}"/>
              </a:ext>
            </a:extLst>
          </p:cNvPr>
          <p:cNvPicPr>
            <a:picLocks noChangeAspect="1"/>
          </p:cNvPicPr>
          <p:nvPr/>
        </p:nvPicPr>
        <p:blipFill>
          <a:blip r:embed="rId4"/>
          <a:stretch>
            <a:fillRect/>
          </a:stretch>
        </p:blipFill>
        <p:spPr>
          <a:xfrm>
            <a:off x="0" y="731415"/>
            <a:ext cx="12192000" cy="2419857"/>
          </a:xfrm>
          <a:prstGeom prst="rect">
            <a:avLst/>
          </a:prstGeom>
        </p:spPr>
      </p:pic>
    </p:spTree>
    <p:extLst>
      <p:ext uri="{BB962C8B-B14F-4D97-AF65-F5344CB8AC3E}">
        <p14:creationId xmlns:p14="http://schemas.microsoft.com/office/powerpoint/2010/main" val="411030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542-3A5C-C376-2677-CE23BCB07B59}"/>
              </a:ext>
            </a:extLst>
          </p:cNvPr>
          <p:cNvSpPr>
            <a:spLocks noGrp="1"/>
          </p:cNvSpPr>
          <p:nvPr>
            <p:ph type="title"/>
          </p:nvPr>
        </p:nvSpPr>
        <p:spPr/>
        <p:txBody>
          <a:bodyPr/>
          <a:lstStyle/>
          <a:p>
            <a:r>
              <a:rPr lang="en-US"/>
              <a:t>Development Strategies (Briefly)</a:t>
            </a:r>
          </a:p>
        </p:txBody>
      </p:sp>
      <p:sp>
        <p:nvSpPr>
          <p:cNvPr id="3" name="Text Placeholder 2">
            <a:extLst>
              <a:ext uri="{FF2B5EF4-FFF2-40B4-BE49-F238E27FC236}">
                <a16:creationId xmlns:a16="http://schemas.microsoft.com/office/drawing/2014/main" id="{1855BD14-F9AF-0B92-B3D0-1E5B90EBC7D0}"/>
              </a:ext>
            </a:extLst>
          </p:cNvPr>
          <p:cNvSpPr>
            <a:spLocks noGrp="1"/>
          </p:cNvSpPr>
          <p:nvPr>
            <p:ph type="body" idx="1"/>
          </p:nvPr>
        </p:nvSpPr>
        <p:spPr/>
        <p:txBody>
          <a:bodyPr/>
          <a:lstStyle/>
          <a:p>
            <a:r>
              <a:rPr lang="en-US"/>
              <a:t>Coordination and Implementation of Specialized Resources</a:t>
            </a:r>
          </a:p>
        </p:txBody>
      </p:sp>
    </p:spTree>
    <p:extLst>
      <p:ext uri="{BB962C8B-B14F-4D97-AF65-F5344CB8AC3E}">
        <p14:creationId xmlns:p14="http://schemas.microsoft.com/office/powerpoint/2010/main" val="300057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2752AF-869B-7037-658D-268516C78FA0}"/>
              </a:ext>
            </a:extLst>
          </p:cNvPr>
          <p:cNvSpPr txBox="1"/>
          <p:nvPr/>
        </p:nvSpPr>
        <p:spPr>
          <a:xfrm>
            <a:off x="1020447" y="152400"/>
            <a:ext cx="9305121" cy="523220"/>
          </a:xfrm>
          <a:prstGeom prst="rect">
            <a:avLst/>
          </a:prstGeom>
          <a:noFill/>
        </p:spPr>
        <p:txBody>
          <a:bodyPr wrap="square" rtlCol="0">
            <a:spAutoFit/>
          </a:bodyPr>
          <a:lstStyle/>
          <a:p>
            <a:r>
              <a:rPr lang="en-US" sz="2800">
                <a:solidFill>
                  <a:schemeClr val="bg1"/>
                </a:solidFill>
              </a:rPr>
              <a:t>Collecting many data points over decades</a:t>
            </a:r>
          </a:p>
        </p:txBody>
      </p:sp>
      <p:sp>
        <p:nvSpPr>
          <p:cNvPr id="12" name="TextBox 11">
            <a:extLst>
              <a:ext uri="{FF2B5EF4-FFF2-40B4-BE49-F238E27FC236}">
                <a16:creationId xmlns:a16="http://schemas.microsoft.com/office/drawing/2014/main" id="{4782C39F-4283-F68B-7377-E6C061544FBB}"/>
              </a:ext>
            </a:extLst>
          </p:cNvPr>
          <p:cNvSpPr txBox="1"/>
          <p:nvPr/>
        </p:nvSpPr>
        <p:spPr>
          <a:xfrm>
            <a:off x="0" y="7245"/>
            <a:ext cx="11029950" cy="523220"/>
          </a:xfrm>
          <a:prstGeom prst="rect">
            <a:avLst/>
          </a:prstGeom>
          <a:noFill/>
        </p:spPr>
        <p:txBody>
          <a:bodyPr wrap="square" rtlCol="0">
            <a:spAutoFit/>
          </a:bodyPr>
          <a:lstStyle/>
          <a:p>
            <a:r>
              <a:rPr lang="en-US" sz="2800"/>
              <a:t>JIRA Kanban </a:t>
            </a:r>
          </a:p>
        </p:txBody>
      </p:sp>
      <p:pic>
        <p:nvPicPr>
          <p:cNvPr id="8" name="Picture 7">
            <a:extLst>
              <a:ext uri="{FF2B5EF4-FFF2-40B4-BE49-F238E27FC236}">
                <a16:creationId xmlns:a16="http://schemas.microsoft.com/office/drawing/2014/main" id="{4779D18E-4CCF-AD5F-67C9-FE5B52E30890}"/>
              </a:ext>
            </a:extLst>
          </p:cNvPr>
          <p:cNvPicPr>
            <a:picLocks noChangeAspect="1"/>
          </p:cNvPicPr>
          <p:nvPr/>
        </p:nvPicPr>
        <p:blipFill>
          <a:blip r:embed="rId2"/>
          <a:stretch>
            <a:fillRect/>
          </a:stretch>
        </p:blipFill>
        <p:spPr>
          <a:xfrm>
            <a:off x="316066" y="530465"/>
            <a:ext cx="7313460" cy="4146310"/>
          </a:xfrm>
          <a:prstGeom prst="rect">
            <a:avLst/>
          </a:prstGeom>
        </p:spPr>
      </p:pic>
      <p:sp>
        <p:nvSpPr>
          <p:cNvPr id="9" name="TextBox 8">
            <a:extLst>
              <a:ext uri="{FF2B5EF4-FFF2-40B4-BE49-F238E27FC236}">
                <a16:creationId xmlns:a16="http://schemas.microsoft.com/office/drawing/2014/main" id="{D6F8518B-8317-3B3F-4BA2-DBEC65503063}"/>
              </a:ext>
            </a:extLst>
          </p:cNvPr>
          <p:cNvSpPr txBox="1"/>
          <p:nvPr/>
        </p:nvSpPr>
        <p:spPr>
          <a:xfrm>
            <a:off x="316066" y="5413075"/>
            <a:ext cx="11201400" cy="923330"/>
          </a:xfrm>
          <a:prstGeom prst="rect">
            <a:avLst/>
          </a:prstGeom>
          <a:noFill/>
        </p:spPr>
        <p:txBody>
          <a:bodyPr wrap="square" rtlCol="0">
            <a:spAutoFit/>
          </a:bodyPr>
          <a:lstStyle/>
          <a:p>
            <a:r>
              <a:rPr lang="en-US"/>
              <a:t>The development team working on ACT Central UI has been using JIRA Kanban boards to organize and communicate on issues.  With hundreds of individual issues in the software development, it would be very difficult to manage by email or spreadsheet.  </a:t>
            </a:r>
          </a:p>
        </p:txBody>
      </p:sp>
      <p:sp>
        <p:nvSpPr>
          <p:cNvPr id="11" name="TextBox 10">
            <a:extLst>
              <a:ext uri="{FF2B5EF4-FFF2-40B4-BE49-F238E27FC236}">
                <a16:creationId xmlns:a16="http://schemas.microsoft.com/office/drawing/2014/main" id="{FA7E8160-496A-D10E-1440-F07EF574E458}"/>
              </a:ext>
            </a:extLst>
          </p:cNvPr>
          <p:cNvSpPr txBox="1"/>
          <p:nvPr/>
        </p:nvSpPr>
        <p:spPr>
          <a:xfrm>
            <a:off x="7848600" y="664955"/>
            <a:ext cx="3884459" cy="3970318"/>
          </a:xfrm>
          <a:prstGeom prst="rect">
            <a:avLst/>
          </a:prstGeom>
          <a:noFill/>
        </p:spPr>
        <p:txBody>
          <a:bodyPr wrap="square" rtlCol="0">
            <a:spAutoFit/>
          </a:bodyPr>
          <a:lstStyle/>
          <a:p>
            <a:r>
              <a:rPr lang="en-US"/>
              <a:t>We’ve customized our board to have 3 swim lanes:</a:t>
            </a:r>
          </a:p>
          <a:p>
            <a:endParaRPr lang="en-US"/>
          </a:p>
          <a:p>
            <a:pPr marL="285750" indent="-285750">
              <a:buFont typeface="Wingdings" panose="05000000000000000000" pitchFamily="2" charset="2"/>
              <a:buChar char="§"/>
            </a:pPr>
            <a:r>
              <a:rPr lang="en-US"/>
              <a:t>User Interface issues (UI)</a:t>
            </a:r>
          </a:p>
          <a:p>
            <a:pPr marL="742950" lvl="1" indent="-285750">
              <a:buFont typeface="Wingdings" panose="05000000000000000000" pitchFamily="2" charset="2"/>
              <a:buChar char="§"/>
            </a:pPr>
            <a:r>
              <a:rPr lang="en-US"/>
              <a:t>Tends to be Entity Framework Work</a:t>
            </a:r>
          </a:p>
          <a:p>
            <a:pPr marL="285750" indent="-285750">
              <a:buFont typeface="Wingdings" panose="05000000000000000000" pitchFamily="2" charset="2"/>
              <a:buChar char="§"/>
            </a:pPr>
            <a:r>
              <a:rPr lang="en-US"/>
              <a:t>Database (DB)</a:t>
            </a:r>
          </a:p>
          <a:p>
            <a:pPr marL="742950" lvl="1" indent="-285750">
              <a:buFont typeface="Wingdings" panose="05000000000000000000" pitchFamily="2" charset="2"/>
              <a:buChar char="§"/>
            </a:pPr>
            <a:r>
              <a:rPr lang="en-US"/>
              <a:t>Tends to be SQL script and ETL work</a:t>
            </a:r>
          </a:p>
          <a:p>
            <a:pPr marL="285750" indent="-285750">
              <a:buFont typeface="Wingdings" panose="05000000000000000000" pitchFamily="2" charset="2"/>
              <a:buChar char="§"/>
            </a:pPr>
            <a:r>
              <a:rPr lang="en-US"/>
              <a:t>Project Management</a:t>
            </a:r>
          </a:p>
          <a:p>
            <a:pPr marL="742950" lvl="1" indent="-285750">
              <a:buFont typeface="Wingdings" panose="05000000000000000000" pitchFamily="2" charset="2"/>
              <a:buChar char="§"/>
            </a:pPr>
            <a:r>
              <a:rPr lang="en-US"/>
              <a:t>Usually more general themes and tasks, coordinating design work with projects.</a:t>
            </a:r>
          </a:p>
          <a:p>
            <a:r>
              <a:rPr lang="en-US"/>
              <a:t>		</a:t>
            </a:r>
          </a:p>
        </p:txBody>
      </p:sp>
      <p:sp>
        <p:nvSpPr>
          <p:cNvPr id="13" name="TextBox 12">
            <a:extLst>
              <a:ext uri="{FF2B5EF4-FFF2-40B4-BE49-F238E27FC236}">
                <a16:creationId xmlns:a16="http://schemas.microsoft.com/office/drawing/2014/main" id="{5D1153FD-2508-5686-55A5-4DE1C0C00F24}"/>
              </a:ext>
            </a:extLst>
          </p:cNvPr>
          <p:cNvSpPr txBox="1"/>
          <p:nvPr/>
        </p:nvSpPr>
        <p:spPr>
          <a:xfrm>
            <a:off x="7810500" y="4354115"/>
            <a:ext cx="3990975" cy="923330"/>
          </a:xfrm>
          <a:prstGeom prst="rect">
            <a:avLst/>
          </a:prstGeom>
          <a:solidFill>
            <a:schemeClr val="accent6">
              <a:lumMod val="20000"/>
              <a:lumOff val="80000"/>
            </a:schemeClr>
          </a:solidFill>
        </p:spPr>
        <p:txBody>
          <a:bodyPr wrap="square" rtlCol="0">
            <a:spAutoFit/>
          </a:bodyPr>
          <a:lstStyle/>
          <a:p>
            <a:r>
              <a:rPr lang="en-US"/>
              <a:t>We’ve created 4 issue states for our Kanban board:  To-Do, In Progress, Staged for Testing, Done</a:t>
            </a:r>
          </a:p>
        </p:txBody>
      </p:sp>
    </p:spTree>
    <p:extLst>
      <p:ext uri="{BB962C8B-B14F-4D97-AF65-F5344CB8AC3E}">
        <p14:creationId xmlns:p14="http://schemas.microsoft.com/office/powerpoint/2010/main" val="151918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782C39F-4283-F68B-7377-E6C061544FBB}"/>
              </a:ext>
            </a:extLst>
          </p:cNvPr>
          <p:cNvSpPr txBox="1"/>
          <p:nvPr/>
        </p:nvSpPr>
        <p:spPr>
          <a:xfrm>
            <a:off x="0" y="7245"/>
            <a:ext cx="11029950" cy="523220"/>
          </a:xfrm>
          <a:prstGeom prst="rect">
            <a:avLst/>
          </a:prstGeom>
          <a:noFill/>
        </p:spPr>
        <p:txBody>
          <a:bodyPr wrap="square" rtlCol="0">
            <a:spAutoFit/>
          </a:bodyPr>
          <a:lstStyle/>
          <a:p>
            <a:r>
              <a:rPr lang="en-US" sz="2800"/>
              <a:t>Sprints</a:t>
            </a:r>
          </a:p>
        </p:txBody>
      </p:sp>
      <p:cxnSp>
        <p:nvCxnSpPr>
          <p:cNvPr id="5" name="Straight Connector 4">
            <a:extLst>
              <a:ext uri="{FF2B5EF4-FFF2-40B4-BE49-F238E27FC236}">
                <a16:creationId xmlns:a16="http://schemas.microsoft.com/office/drawing/2014/main" id="{350D135E-97C0-543C-D287-44D271EF9DCB}"/>
              </a:ext>
            </a:extLst>
          </p:cNvPr>
          <p:cNvCxnSpPr/>
          <p:nvPr/>
        </p:nvCxnSpPr>
        <p:spPr>
          <a:xfrm>
            <a:off x="824705" y="1636832"/>
            <a:ext cx="100869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C219B83-4A98-E411-E27E-E36ADD4C1C38}"/>
              </a:ext>
            </a:extLst>
          </p:cNvPr>
          <p:cNvCxnSpPr>
            <a:cxnSpLocks/>
          </p:cNvCxnSpPr>
          <p:nvPr/>
        </p:nvCxnSpPr>
        <p:spPr>
          <a:xfrm>
            <a:off x="2319337" y="1284407"/>
            <a:ext cx="0" cy="70485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1A82910-A47D-B2C1-1167-ECF5A4096E95}"/>
              </a:ext>
            </a:extLst>
          </p:cNvPr>
          <p:cNvSpPr txBox="1"/>
          <p:nvPr/>
        </p:nvSpPr>
        <p:spPr>
          <a:xfrm>
            <a:off x="823911" y="2024515"/>
            <a:ext cx="7262813" cy="738664"/>
          </a:xfrm>
          <a:prstGeom prst="rect">
            <a:avLst/>
          </a:prstGeom>
          <a:noFill/>
        </p:spPr>
        <p:txBody>
          <a:bodyPr wrap="square" rtlCol="0">
            <a:spAutoFit/>
          </a:bodyPr>
          <a:lstStyle/>
          <a:p>
            <a:r>
              <a:rPr lang="en-US" sz="1400"/>
              <a:t>Monday Developer’s Huddle</a:t>
            </a:r>
          </a:p>
          <a:p>
            <a:r>
              <a:rPr lang="en-US" sz="1400"/>
              <a:t>Debrief on last week.  Open new sprint or continue existing.  Reference coordination plan in sprint assignment.  Try to add some BYEs to build in flexibility for unknowns.</a:t>
            </a:r>
          </a:p>
        </p:txBody>
      </p:sp>
      <p:sp>
        <p:nvSpPr>
          <p:cNvPr id="17" name="TextBox 16">
            <a:extLst>
              <a:ext uri="{FF2B5EF4-FFF2-40B4-BE49-F238E27FC236}">
                <a16:creationId xmlns:a16="http://schemas.microsoft.com/office/drawing/2014/main" id="{9161D0B3-8983-A253-4E13-482F7F11E9CD}"/>
              </a:ext>
            </a:extLst>
          </p:cNvPr>
          <p:cNvSpPr txBox="1"/>
          <p:nvPr/>
        </p:nvSpPr>
        <p:spPr>
          <a:xfrm>
            <a:off x="1714500" y="896442"/>
            <a:ext cx="1847850" cy="369332"/>
          </a:xfrm>
          <a:prstGeom prst="rect">
            <a:avLst/>
          </a:prstGeom>
          <a:noFill/>
        </p:spPr>
        <p:txBody>
          <a:bodyPr wrap="square" rtlCol="0">
            <a:spAutoFit/>
          </a:bodyPr>
          <a:lstStyle/>
          <a:p>
            <a:r>
              <a:rPr lang="en-US"/>
              <a:t>Open Sprints</a:t>
            </a:r>
          </a:p>
        </p:txBody>
      </p:sp>
      <p:sp>
        <p:nvSpPr>
          <p:cNvPr id="18" name="TextBox 17">
            <a:extLst>
              <a:ext uri="{FF2B5EF4-FFF2-40B4-BE49-F238E27FC236}">
                <a16:creationId xmlns:a16="http://schemas.microsoft.com/office/drawing/2014/main" id="{E614F8D6-9F16-52B4-1C56-86F28F299675}"/>
              </a:ext>
            </a:extLst>
          </p:cNvPr>
          <p:cNvSpPr txBox="1"/>
          <p:nvPr/>
        </p:nvSpPr>
        <p:spPr>
          <a:xfrm>
            <a:off x="9553575" y="2045627"/>
            <a:ext cx="1895475" cy="738664"/>
          </a:xfrm>
          <a:prstGeom prst="rect">
            <a:avLst/>
          </a:prstGeom>
          <a:noFill/>
        </p:spPr>
        <p:txBody>
          <a:bodyPr wrap="square" rtlCol="0">
            <a:spAutoFit/>
          </a:bodyPr>
          <a:lstStyle/>
          <a:p>
            <a:r>
              <a:rPr lang="en-US" sz="1400"/>
              <a:t>Friday Developer’s Summaries and Effort Estimation</a:t>
            </a:r>
          </a:p>
        </p:txBody>
      </p:sp>
      <p:cxnSp>
        <p:nvCxnSpPr>
          <p:cNvPr id="19" name="Straight Connector 18">
            <a:extLst>
              <a:ext uri="{FF2B5EF4-FFF2-40B4-BE49-F238E27FC236}">
                <a16:creationId xmlns:a16="http://schemas.microsoft.com/office/drawing/2014/main" id="{D64D0F3C-DC66-C9C9-5A76-ABF5FA2195DF}"/>
              </a:ext>
            </a:extLst>
          </p:cNvPr>
          <p:cNvCxnSpPr>
            <a:cxnSpLocks/>
          </p:cNvCxnSpPr>
          <p:nvPr/>
        </p:nvCxnSpPr>
        <p:spPr>
          <a:xfrm>
            <a:off x="10335561" y="1284407"/>
            <a:ext cx="0" cy="70485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1E976438-EF13-FB44-9D56-A3621A2C9E90}"/>
              </a:ext>
            </a:extLst>
          </p:cNvPr>
          <p:cNvSpPr txBox="1"/>
          <p:nvPr/>
        </p:nvSpPr>
        <p:spPr>
          <a:xfrm>
            <a:off x="9553575" y="841798"/>
            <a:ext cx="1847850" cy="369332"/>
          </a:xfrm>
          <a:prstGeom prst="rect">
            <a:avLst/>
          </a:prstGeom>
          <a:noFill/>
        </p:spPr>
        <p:txBody>
          <a:bodyPr wrap="square" rtlCol="0">
            <a:spAutoFit/>
          </a:bodyPr>
          <a:lstStyle/>
          <a:p>
            <a:r>
              <a:rPr lang="en-US"/>
              <a:t>Close Sprints</a:t>
            </a:r>
          </a:p>
        </p:txBody>
      </p:sp>
      <p:graphicFrame>
        <p:nvGraphicFramePr>
          <p:cNvPr id="24" name="Table 23">
            <a:extLst>
              <a:ext uri="{FF2B5EF4-FFF2-40B4-BE49-F238E27FC236}">
                <a16:creationId xmlns:a16="http://schemas.microsoft.com/office/drawing/2014/main" id="{8FE2DA83-5E2E-2D0A-72BF-485BFA7DC268}"/>
              </a:ext>
            </a:extLst>
          </p:cNvPr>
          <p:cNvGraphicFramePr>
            <a:graphicFrameLocks noGrp="1"/>
          </p:cNvGraphicFramePr>
          <p:nvPr>
            <p:extLst>
              <p:ext uri="{D42A27DB-BD31-4B8C-83A1-F6EECF244321}">
                <p14:modId xmlns:p14="http://schemas.microsoft.com/office/powerpoint/2010/main" val="3082205559"/>
              </p:ext>
            </p:extLst>
          </p:nvPr>
        </p:nvGraphicFramePr>
        <p:xfrm>
          <a:off x="885826" y="3032509"/>
          <a:ext cx="10515599" cy="3699616"/>
        </p:xfrm>
        <a:graphic>
          <a:graphicData uri="http://schemas.openxmlformats.org/drawingml/2006/table">
            <a:tbl>
              <a:tblPr>
                <a:tableStyleId>{5C22544A-7EE6-4342-B048-85BDC9FD1C3A}</a:tableStyleId>
              </a:tblPr>
              <a:tblGrid>
                <a:gridCol w="1367116">
                  <a:extLst>
                    <a:ext uri="{9D8B030D-6E8A-4147-A177-3AD203B41FA5}">
                      <a16:colId xmlns:a16="http://schemas.microsoft.com/office/drawing/2014/main" val="101538171"/>
                    </a:ext>
                  </a:extLst>
                </a:gridCol>
                <a:gridCol w="1758984">
                  <a:extLst>
                    <a:ext uri="{9D8B030D-6E8A-4147-A177-3AD203B41FA5}">
                      <a16:colId xmlns:a16="http://schemas.microsoft.com/office/drawing/2014/main" val="844722151"/>
                    </a:ext>
                  </a:extLst>
                </a:gridCol>
                <a:gridCol w="1897463">
                  <a:extLst>
                    <a:ext uri="{9D8B030D-6E8A-4147-A177-3AD203B41FA5}">
                      <a16:colId xmlns:a16="http://schemas.microsoft.com/office/drawing/2014/main" val="2778713624"/>
                    </a:ext>
                  </a:extLst>
                </a:gridCol>
                <a:gridCol w="1708896">
                  <a:extLst>
                    <a:ext uri="{9D8B030D-6E8A-4147-A177-3AD203B41FA5}">
                      <a16:colId xmlns:a16="http://schemas.microsoft.com/office/drawing/2014/main" val="2200806346"/>
                    </a:ext>
                  </a:extLst>
                </a:gridCol>
                <a:gridCol w="1638182">
                  <a:extLst>
                    <a:ext uri="{9D8B030D-6E8A-4147-A177-3AD203B41FA5}">
                      <a16:colId xmlns:a16="http://schemas.microsoft.com/office/drawing/2014/main" val="235619233"/>
                    </a:ext>
                  </a:extLst>
                </a:gridCol>
                <a:gridCol w="1013552">
                  <a:extLst>
                    <a:ext uri="{9D8B030D-6E8A-4147-A177-3AD203B41FA5}">
                      <a16:colId xmlns:a16="http://schemas.microsoft.com/office/drawing/2014/main" val="3873237827"/>
                    </a:ext>
                  </a:extLst>
                </a:gridCol>
                <a:gridCol w="565703">
                  <a:extLst>
                    <a:ext uri="{9D8B030D-6E8A-4147-A177-3AD203B41FA5}">
                      <a16:colId xmlns:a16="http://schemas.microsoft.com/office/drawing/2014/main" val="1054157787"/>
                    </a:ext>
                  </a:extLst>
                </a:gridCol>
                <a:gridCol w="565703">
                  <a:extLst>
                    <a:ext uri="{9D8B030D-6E8A-4147-A177-3AD203B41FA5}">
                      <a16:colId xmlns:a16="http://schemas.microsoft.com/office/drawing/2014/main" val="1365858286"/>
                    </a:ext>
                  </a:extLst>
                </a:gridCol>
              </a:tblGrid>
              <a:tr h="197064">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r" fontAlgn="b"/>
                      <a:r>
                        <a:rPr lang="en-US" sz="1000" u="none" strike="noStrike">
                          <a:effectLst/>
                          <a:highlight>
                            <a:srgbClr val="FFFFFF"/>
                          </a:highlight>
                        </a:rPr>
                        <a:t>5/13/2024</a:t>
                      </a:r>
                      <a:endParaRPr lang="en-US" sz="1000" b="1"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r" fontAlgn="b"/>
                      <a:r>
                        <a:rPr lang="en-US" sz="1000" u="none" strike="noStrike">
                          <a:effectLst/>
                          <a:highlight>
                            <a:srgbClr val="FFFFFF"/>
                          </a:highlight>
                        </a:rPr>
                        <a:t>5/20/2024</a:t>
                      </a:r>
                      <a:endParaRPr lang="en-US" sz="1000" b="1"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r" fontAlgn="b"/>
                      <a:r>
                        <a:rPr lang="en-US" sz="1000" u="none" strike="noStrike">
                          <a:effectLst/>
                        </a:rPr>
                        <a:t>5/27/2024</a:t>
                      </a:r>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r" fontAlgn="b"/>
                      <a:r>
                        <a:rPr lang="en-US" sz="1000" u="none" strike="noStrike">
                          <a:effectLst/>
                        </a:rPr>
                        <a:t>6/3/2024</a:t>
                      </a:r>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r" fontAlgn="b"/>
                      <a:r>
                        <a:rPr lang="en-US" sz="1000" u="none" strike="noStrike">
                          <a:effectLst/>
                        </a:rPr>
                        <a:t>6/10/2024</a:t>
                      </a:r>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1185167410"/>
                  </a:ext>
                </a:extLst>
              </a:tr>
              <a:tr h="197064">
                <a:tc>
                  <a:txBody>
                    <a:bodyPr/>
                    <a:lstStyle/>
                    <a:p>
                      <a:pPr algn="l" fontAlgn="b"/>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2897843802"/>
                  </a:ext>
                </a:extLst>
              </a:tr>
              <a:tr h="349528">
                <a:tc>
                  <a:txBody>
                    <a:bodyPr/>
                    <a:lstStyle/>
                    <a:p>
                      <a:pPr algn="l" fontAlgn="b"/>
                      <a:r>
                        <a:rPr lang="en-US" sz="1000" u="none" strike="noStrike">
                          <a:effectLst/>
                        </a:rPr>
                        <a:t>UI -  Jeremiah</a:t>
                      </a:r>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BYE</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Subjects in Recruitment Sprint 2</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rPr>
                        <a:t>Subjects In Recruitment Sprint 2</a:t>
                      </a:r>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BYE</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a:txBody>
                    <a:bodyPr/>
                    <a:lstStyle/>
                    <a:p>
                      <a:pPr algn="l" fontAlgn="b"/>
                      <a:r>
                        <a:rPr lang="en-US" sz="1000" u="none" strike="noStrike">
                          <a:effectLst/>
                        </a:rPr>
                        <a:t>Writable TS</a:t>
                      </a:r>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2321426932"/>
                  </a:ext>
                </a:extLst>
              </a:tr>
              <a:tr h="197064">
                <a:tc>
                  <a:txBody>
                    <a:bodyPr/>
                    <a:lstStyle/>
                    <a:p>
                      <a:pPr algn="l" fontAlgn="b"/>
                      <a:r>
                        <a:rPr lang="en-US" sz="1000" u="none" strike="noStrike">
                          <a:effectLst/>
                        </a:rPr>
                        <a:t>UI - Serah</a:t>
                      </a:r>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BYE</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Accordion Dev</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rPr>
                        <a:t>Cog Eval</a:t>
                      </a:r>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Cog Eval</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a:txBody>
                    <a:bodyPr/>
                    <a:lstStyle/>
                    <a:p>
                      <a:pPr algn="l" fontAlgn="b"/>
                      <a:r>
                        <a:rPr lang="en-US" sz="1000" u="none" strike="noStrike">
                          <a:effectLst/>
                        </a:rPr>
                        <a:t>Cog Eval </a:t>
                      </a:r>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495453834"/>
                  </a:ext>
                </a:extLst>
              </a:tr>
              <a:tr h="197064">
                <a:tc>
                  <a:txBody>
                    <a:bodyPr/>
                    <a:lstStyle/>
                    <a:p>
                      <a:pPr algn="l" fontAlgn="b"/>
                      <a:r>
                        <a:rPr lang="en-US" sz="1000" u="none" strike="noStrike">
                          <a:effectLst/>
                        </a:rPr>
                        <a:t>DB - Luesa</a:t>
                      </a:r>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BYE</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Cog Eval</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rPr>
                        <a:t>Prod ETL Sprint Planning</a:t>
                      </a:r>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ETL Subjects in Recruit </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gridSpan="2">
                  <a:txBody>
                    <a:bodyPr/>
                    <a:lstStyle/>
                    <a:p>
                      <a:pPr algn="l" fontAlgn="b"/>
                      <a:r>
                        <a:rPr lang="en-US" sz="1000" u="none" strike="noStrike">
                          <a:effectLst/>
                        </a:rPr>
                        <a:t>QA ETL Completeness **</a:t>
                      </a:r>
                      <a:endParaRPr lang="en-US" sz="1000" b="0" i="0" u="none" strike="noStrike">
                        <a:solidFill>
                          <a:srgbClr val="000000"/>
                        </a:solidFill>
                        <a:effectLst/>
                        <a:latin typeface="Calibri" panose="020F0502020204030204" pitchFamily="34" charset="0"/>
                      </a:endParaRPr>
                    </a:p>
                  </a:txBody>
                  <a:tcPr marL="8842" marR="8842" marT="8842" marB="0" anchor="b"/>
                </a:tc>
                <a:tc hMerge="1">
                  <a:txBody>
                    <a:bodyPr/>
                    <a:lstStyle/>
                    <a:p>
                      <a:endParaRPr lang="en-US"/>
                    </a:p>
                  </a:txBody>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3965776034"/>
                  </a:ext>
                </a:extLst>
              </a:tr>
              <a:tr h="197064">
                <a:tc>
                  <a:txBody>
                    <a:bodyPr/>
                    <a:lstStyle/>
                    <a:p>
                      <a:pPr algn="l" fontAlgn="b"/>
                      <a:r>
                        <a:rPr lang="en-US" sz="1000" u="none" strike="noStrike">
                          <a:effectLst/>
                        </a:rPr>
                        <a:t>PM - Dustin</a:t>
                      </a:r>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Reporting Setup</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PM Reporting</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rPr>
                        <a:t>PM Reporting</a:t>
                      </a:r>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BYE</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gridSpan="2">
                  <a:txBody>
                    <a:bodyPr/>
                    <a:lstStyle/>
                    <a:p>
                      <a:pPr algn="l" fontAlgn="b"/>
                      <a:r>
                        <a:rPr lang="en-US" sz="1000" u="none" strike="noStrike">
                          <a:effectLst/>
                        </a:rPr>
                        <a:t>Birthday Reporting</a:t>
                      </a:r>
                      <a:endParaRPr lang="en-US" sz="1000" b="0" i="0" u="none" strike="noStrike">
                        <a:solidFill>
                          <a:srgbClr val="000000"/>
                        </a:solidFill>
                        <a:effectLst/>
                        <a:latin typeface="Calibri" panose="020F0502020204030204" pitchFamily="34" charset="0"/>
                      </a:endParaRPr>
                    </a:p>
                  </a:txBody>
                  <a:tcPr marL="8842" marR="8842" marT="8842" marB="0" anchor="b"/>
                </a:tc>
                <a:tc hMerge="1">
                  <a:txBody>
                    <a:bodyPr/>
                    <a:lstStyle/>
                    <a:p>
                      <a:endParaRPr lang="en-US"/>
                    </a:p>
                  </a:txBody>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3414846675"/>
                  </a:ext>
                </a:extLst>
              </a:tr>
              <a:tr h="197064">
                <a:tc>
                  <a:txBody>
                    <a:bodyPr/>
                    <a:lstStyle/>
                    <a:p>
                      <a:pPr algn="l" fontAlgn="b"/>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 </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2761255536"/>
                  </a:ext>
                </a:extLst>
              </a:tr>
              <a:tr h="197064">
                <a:tc>
                  <a:txBody>
                    <a:bodyPr/>
                    <a:lstStyle/>
                    <a:p>
                      <a:pPr algn="l" fontAlgn="b"/>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 </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1547478726"/>
                  </a:ext>
                </a:extLst>
              </a:tr>
              <a:tr h="197064">
                <a:tc>
                  <a:txBody>
                    <a:bodyPr/>
                    <a:lstStyle/>
                    <a:p>
                      <a:pPr algn="l" fontAlgn="b"/>
                      <a:r>
                        <a:rPr lang="en-US" sz="1000" u="none" strike="noStrike">
                          <a:effectLst/>
                        </a:rPr>
                        <a:t>Operations Events</a:t>
                      </a:r>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Consent Review</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Orchestration Review</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Close Cog Eval</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1405444818"/>
                  </a:ext>
                </a:extLst>
              </a:tr>
              <a:tr h="197064">
                <a:tc>
                  <a:txBody>
                    <a:bodyPr/>
                    <a:lstStyle/>
                    <a:p>
                      <a:pPr algn="l" fontAlgn="b"/>
                      <a:r>
                        <a:rPr lang="en-US" sz="1000" u="none" strike="noStrike">
                          <a:effectLst/>
                        </a:rPr>
                        <a:t>Reporting Events</a:t>
                      </a:r>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SSRS Training</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rPr>
                        <a:t>SSRS Training set</a:t>
                      </a:r>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 </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4134386944"/>
                  </a:ext>
                </a:extLst>
              </a:tr>
              <a:tr h="197064">
                <a:tc>
                  <a:txBody>
                    <a:bodyPr/>
                    <a:lstStyle/>
                    <a:p>
                      <a:pPr algn="l" fontAlgn="b"/>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 </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3469674292"/>
                  </a:ext>
                </a:extLst>
              </a:tr>
              <a:tr h="197064">
                <a:tc>
                  <a:txBody>
                    <a:bodyPr/>
                    <a:lstStyle/>
                    <a:p>
                      <a:pPr algn="l" fontAlgn="b"/>
                      <a:r>
                        <a:rPr lang="en-US" sz="1000" u="none" strike="noStrike">
                          <a:effectLst/>
                        </a:rPr>
                        <a:t>Testing Events -  Bonnie</a:t>
                      </a:r>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Test Consents</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Test Cog Eval</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gridSpan="2">
                  <a:txBody>
                    <a:bodyPr/>
                    <a:lstStyle/>
                    <a:p>
                      <a:pPr algn="l" fontAlgn="b"/>
                      <a:r>
                        <a:rPr lang="en-US" sz="1000" u="none" strike="noStrike">
                          <a:effectLst/>
                        </a:rPr>
                        <a:t>Subjects in Recruitment</a:t>
                      </a:r>
                      <a:endParaRPr lang="en-US" sz="1000" b="0" i="0" u="none" strike="noStrike">
                        <a:solidFill>
                          <a:srgbClr val="000000"/>
                        </a:solidFill>
                        <a:effectLst/>
                        <a:latin typeface="Calibri" panose="020F0502020204030204" pitchFamily="34" charset="0"/>
                      </a:endParaRPr>
                    </a:p>
                  </a:txBody>
                  <a:tcPr marL="8842" marR="8842" marT="8842" marB="0" anchor="b"/>
                </a:tc>
                <a:tc hMerge="1">
                  <a:txBody>
                    <a:bodyPr/>
                    <a:lstStyle/>
                    <a:p>
                      <a:endParaRPr lang="en-US"/>
                    </a:p>
                  </a:txBody>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3092654961"/>
                  </a:ext>
                </a:extLst>
              </a:tr>
              <a:tr h="197064">
                <a:tc>
                  <a:txBody>
                    <a:bodyPr/>
                    <a:lstStyle/>
                    <a:p>
                      <a:pPr algn="l" fontAlgn="b"/>
                      <a:r>
                        <a:rPr lang="en-US" sz="1000" u="none" strike="noStrike">
                          <a:effectLst/>
                        </a:rPr>
                        <a:t>PM Events - Chay</a:t>
                      </a:r>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UW Onboarding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 </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a:txBody>
                    <a:bodyPr/>
                    <a:lstStyle/>
                    <a:p>
                      <a:pPr algn="l" fontAlgn="b"/>
                      <a:r>
                        <a:rPr lang="en-US" sz="1000" u="none" strike="noStrike">
                          <a:effectLst/>
                        </a:rPr>
                        <a:t>UW Onboarding</a:t>
                      </a:r>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2837311226"/>
                  </a:ext>
                </a:extLst>
              </a:tr>
              <a:tr h="197064">
                <a:tc>
                  <a:txBody>
                    <a:bodyPr/>
                    <a:lstStyle/>
                    <a:p>
                      <a:pPr algn="l" fontAlgn="b"/>
                      <a:r>
                        <a:rPr lang="en-US" sz="1000" u="none" strike="noStrike">
                          <a:effectLst/>
                        </a:rPr>
                        <a:t>PM Events -Sundary</a:t>
                      </a:r>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SSRS config</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 </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1578987660"/>
                  </a:ext>
                </a:extLst>
              </a:tr>
              <a:tr h="197064">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 </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2853309611"/>
                  </a:ext>
                </a:extLst>
              </a:tr>
              <a:tr h="197064">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 </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gridSpan="3">
                  <a:txBody>
                    <a:bodyPr/>
                    <a:lstStyle/>
                    <a:p>
                      <a:pPr algn="l" fontAlgn="b"/>
                      <a:r>
                        <a:rPr lang="en-US" sz="1000" u="none" strike="noStrike">
                          <a:effectLst/>
                        </a:rPr>
                        <a:t>(loading QA so it is consistent w/ AT)</a:t>
                      </a:r>
                      <a:endParaRPr lang="en-US" sz="1000" b="0" i="0" u="none" strike="noStrike">
                        <a:solidFill>
                          <a:srgbClr val="242424"/>
                        </a:solidFill>
                        <a:effectLst/>
                        <a:latin typeface="Aptos Narrow" panose="020B0004020202020204" pitchFamily="34" charset="0"/>
                      </a:endParaRPr>
                    </a:p>
                  </a:txBody>
                  <a:tcPr marL="8842" marR="8842" marT="8842"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5276248"/>
                  </a:ext>
                </a:extLst>
              </a:tr>
              <a:tr h="197064">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 </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2237763193"/>
                  </a:ext>
                </a:extLst>
              </a:tr>
              <a:tr h="197064">
                <a:tc>
                  <a:txBody>
                    <a:bodyPr/>
                    <a:lstStyle/>
                    <a:p>
                      <a:pPr algn="l" fontAlgn="b"/>
                      <a:r>
                        <a:rPr lang="en-US" sz="1000" u="none" strike="noStrike">
                          <a:effectLst/>
                        </a:rPr>
                        <a:t>Milestones</a:t>
                      </a:r>
                      <a:endParaRPr lang="en-US" sz="1000" b="1"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42" marR="8842" marT="8842"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842" marR="8842" marT="8842" marB="0" anchor="b"/>
                </a:tc>
                <a:tc>
                  <a:txBody>
                    <a:bodyPr/>
                    <a:lstStyle/>
                    <a:p>
                      <a:pPr algn="l" fontAlgn="b"/>
                      <a:r>
                        <a:rPr lang="en-US" sz="1000" u="none" strike="noStrike">
                          <a:effectLst/>
                          <a:highlight>
                            <a:srgbClr val="FFF2CC"/>
                          </a:highlight>
                        </a:rPr>
                        <a:t>Subjects in Recruitment Built</a:t>
                      </a:r>
                      <a:endParaRPr lang="en-US" sz="1000" b="0" i="0" u="none" strike="noStrike">
                        <a:solidFill>
                          <a:srgbClr val="000000"/>
                        </a:solidFill>
                        <a:effectLst/>
                        <a:highlight>
                          <a:srgbClr val="FFF2CC"/>
                        </a:highlight>
                        <a:latin typeface="Calibri" panose="020F0502020204030204" pitchFamily="34" charset="0"/>
                      </a:endParaRPr>
                    </a:p>
                  </a:txBody>
                  <a:tcPr marL="8842" marR="8842" marT="8842" marB="0" anchor="b"/>
                </a:tc>
                <a:tc gridSpan="2">
                  <a:txBody>
                    <a:bodyPr/>
                    <a:lstStyle/>
                    <a:p>
                      <a:pPr algn="l" fontAlgn="b"/>
                      <a:r>
                        <a:rPr lang="en-US" sz="1000" u="none" strike="noStrike">
                          <a:effectLst/>
                        </a:rPr>
                        <a:t>Cog Eval Module Built </a:t>
                      </a:r>
                      <a:endParaRPr lang="en-US" sz="1000" b="0" i="0" u="none" strike="noStrike">
                        <a:solidFill>
                          <a:srgbClr val="000000"/>
                        </a:solidFill>
                        <a:effectLst/>
                        <a:latin typeface="Calibri" panose="020F0502020204030204" pitchFamily="34" charset="0"/>
                      </a:endParaRPr>
                    </a:p>
                  </a:txBody>
                  <a:tcPr marL="8842" marR="8842" marT="8842" marB="0" anchor="b"/>
                </a:tc>
                <a:tc hMerge="1">
                  <a:txBody>
                    <a:bodyPr/>
                    <a:lstStyle/>
                    <a:p>
                      <a:endParaRPr lang="en-US"/>
                    </a:p>
                  </a:txBody>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8842" marR="8842" marT="8842" marB="0" anchor="b"/>
                </a:tc>
                <a:extLst>
                  <a:ext uri="{0D108BD9-81ED-4DB2-BD59-A6C34878D82A}">
                    <a16:rowId xmlns:a16="http://schemas.microsoft.com/office/drawing/2014/main" val="1988229225"/>
                  </a:ext>
                </a:extLst>
              </a:tr>
            </a:tbl>
          </a:graphicData>
        </a:graphic>
      </p:graphicFrame>
      <p:sp>
        <p:nvSpPr>
          <p:cNvPr id="25" name="TextBox 24">
            <a:extLst>
              <a:ext uri="{FF2B5EF4-FFF2-40B4-BE49-F238E27FC236}">
                <a16:creationId xmlns:a16="http://schemas.microsoft.com/office/drawing/2014/main" id="{829B4238-20EF-9822-6A85-A07DB26B4E2D}"/>
              </a:ext>
            </a:extLst>
          </p:cNvPr>
          <p:cNvSpPr txBox="1"/>
          <p:nvPr/>
        </p:nvSpPr>
        <p:spPr>
          <a:xfrm>
            <a:off x="5385635" y="1587213"/>
            <a:ext cx="1515979" cy="369332"/>
          </a:xfrm>
          <a:prstGeom prst="rect">
            <a:avLst/>
          </a:prstGeom>
          <a:noFill/>
        </p:spPr>
        <p:txBody>
          <a:bodyPr wrap="square" rtlCol="0">
            <a:spAutoFit/>
          </a:bodyPr>
          <a:lstStyle/>
          <a:p>
            <a:r>
              <a:rPr lang="en-US"/>
              <a:t>One Week</a:t>
            </a:r>
          </a:p>
        </p:txBody>
      </p:sp>
    </p:spTree>
    <p:extLst>
      <p:ext uri="{BB962C8B-B14F-4D97-AF65-F5344CB8AC3E}">
        <p14:creationId xmlns:p14="http://schemas.microsoft.com/office/powerpoint/2010/main" val="3839292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29" name="Picture 1028">
            <a:extLst>
              <a:ext uri="{FF2B5EF4-FFF2-40B4-BE49-F238E27FC236}">
                <a16:creationId xmlns:a16="http://schemas.microsoft.com/office/drawing/2014/main" id="{151AE85F-F9A4-8C43-1522-FF63564ABAC2}"/>
              </a:ext>
            </a:extLst>
          </p:cNvPr>
          <p:cNvPicPr>
            <a:picLocks noChangeAspect="1"/>
          </p:cNvPicPr>
          <p:nvPr/>
        </p:nvPicPr>
        <p:blipFill>
          <a:blip r:embed="rId2"/>
          <a:stretch>
            <a:fillRect/>
          </a:stretch>
        </p:blipFill>
        <p:spPr>
          <a:xfrm>
            <a:off x="1412767" y="3740797"/>
            <a:ext cx="7436065" cy="2866337"/>
          </a:xfrm>
          <a:prstGeom prst="rect">
            <a:avLst/>
          </a:prstGeom>
        </p:spPr>
      </p:pic>
      <p:sp>
        <p:nvSpPr>
          <p:cNvPr id="12" name="TextBox 11">
            <a:extLst>
              <a:ext uri="{FF2B5EF4-FFF2-40B4-BE49-F238E27FC236}">
                <a16:creationId xmlns:a16="http://schemas.microsoft.com/office/drawing/2014/main" id="{4782C39F-4283-F68B-7377-E6C061544FBB}"/>
              </a:ext>
            </a:extLst>
          </p:cNvPr>
          <p:cNvSpPr txBox="1"/>
          <p:nvPr/>
        </p:nvSpPr>
        <p:spPr>
          <a:xfrm>
            <a:off x="0" y="7245"/>
            <a:ext cx="11029950" cy="523220"/>
          </a:xfrm>
          <a:prstGeom prst="rect">
            <a:avLst/>
          </a:prstGeom>
          <a:noFill/>
        </p:spPr>
        <p:txBody>
          <a:bodyPr wrap="square" rtlCol="0">
            <a:spAutoFit/>
          </a:bodyPr>
          <a:lstStyle/>
          <a:p>
            <a:r>
              <a:rPr lang="en-US" sz="2800"/>
              <a:t>Software Development Lifecycle Planning</a:t>
            </a:r>
          </a:p>
        </p:txBody>
      </p:sp>
      <p:cxnSp>
        <p:nvCxnSpPr>
          <p:cNvPr id="5" name="Straight Connector 4">
            <a:extLst>
              <a:ext uri="{FF2B5EF4-FFF2-40B4-BE49-F238E27FC236}">
                <a16:creationId xmlns:a16="http://schemas.microsoft.com/office/drawing/2014/main" id="{350D135E-97C0-543C-D287-44D271EF9DCB}"/>
              </a:ext>
            </a:extLst>
          </p:cNvPr>
          <p:cNvCxnSpPr/>
          <p:nvPr/>
        </p:nvCxnSpPr>
        <p:spPr>
          <a:xfrm>
            <a:off x="824705" y="1636832"/>
            <a:ext cx="100869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60DD7598-C24C-0E6C-EF17-0D6EA0EB8DBA}"/>
              </a:ext>
            </a:extLst>
          </p:cNvPr>
          <p:cNvCxnSpPr/>
          <p:nvPr/>
        </p:nvCxnSpPr>
        <p:spPr>
          <a:xfrm>
            <a:off x="1622025" y="1303958"/>
            <a:ext cx="0" cy="665747"/>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AECD0F7-A53E-CEE8-8A6F-2EE6DFEC4A97}"/>
              </a:ext>
            </a:extLst>
          </p:cNvPr>
          <p:cNvSpPr txBox="1"/>
          <p:nvPr/>
        </p:nvSpPr>
        <p:spPr>
          <a:xfrm>
            <a:off x="141368" y="1684034"/>
            <a:ext cx="1588168" cy="369332"/>
          </a:xfrm>
          <a:prstGeom prst="rect">
            <a:avLst/>
          </a:prstGeom>
          <a:noFill/>
        </p:spPr>
        <p:txBody>
          <a:bodyPr wrap="square" rtlCol="0">
            <a:spAutoFit/>
          </a:bodyPr>
          <a:lstStyle/>
          <a:p>
            <a:r>
              <a:rPr lang="en-US"/>
              <a:t>2022</a:t>
            </a:r>
          </a:p>
        </p:txBody>
      </p:sp>
      <p:sp>
        <p:nvSpPr>
          <p:cNvPr id="8" name="TextBox 7">
            <a:extLst>
              <a:ext uri="{FF2B5EF4-FFF2-40B4-BE49-F238E27FC236}">
                <a16:creationId xmlns:a16="http://schemas.microsoft.com/office/drawing/2014/main" id="{45C8AA2C-E258-C020-800B-009EC162A38D}"/>
              </a:ext>
            </a:extLst>
          </p:cNvPr>
          <p:cNvSpPr txBox="1"/>
          <p:nvPr/>
        </p:nvSpPr>
        <p:spPr>
          <a:xfrm>
            <a:off x="254436" y="642555"/>
            <a:ext cx="1532021" cy="369332"/>
          </a:xfrm>
          <a:prstGeom prst="rect">
            <a:avLst/>
          </a:prstGeom>
          <a:noFill/>
        </p:spPr>
        <p:txBody>
          <a:bodyPr wrap="square" rtlCol="0">
            <a:spAutoFit/>
          </a:bodyPr>
          <a:lstStyle/>
          <a:p>
            <a:r>
              <a:rPr lang="en-US"/>
              <a:t>ACT Central</a:t>
            </a:r>
          </a:p>
        </p:txBody>
      </p:sp>
      <p:sp>
        <p:nvSpPr>
          <p:cNvPr id="9" name="TextBox 8">
            <a:extLst>
              <a:ext uri="{FF2B5EF4-FFF2-40B4-BE49-F238E27FC236}">
                <a16:creationId xmlns:a16="http://schemas.microsoft.com/office/drawing/2014/main" id="{CAB0DED2-A49A-55F0-4020-F349004DB1EB}"/>
              </a:ext>
            </a:extLst>
          </p:cNvPr>
          <p:cNvSpPr txBox="1"/>
          <p:nvPr/>
        </p:nvSpPr>
        <p:spPr>
          <a:xfrm>
            <a:off x="3975430" y="1676343"/>
            <a:ext cx="1588168" cy="369332"/>
          </a:xfrm>
          <a:prstGeom prst="rect">
            <a:avLst/>
          </a:prstGeom>
          <a:noFill/>
        </p:spPr>
        <p:txBody>
          <a:bodyPr wrap="square" rtlCol="0">
            <a:spAutoFit/>
          </a:bodyPr>
          <a:lstStyle/>
          <a:p>
            <a:r>
              <a:rPr lang="en-US"/>
              <a:t>2023</a:t>
            </a:r>
          </a:p>
        </p:txBody>
      </p:sp>
      <p:sp>
        <p:nvSpPr>
          <p:cNvPr id="10" name="TextBox 9">
            <a:extLst>
              <a:ext uri="{FF2B5EF4-FFF2-40B4-BE49-F238E27FC236}">
                <a16:creationId xmlns:a16="http://schemas.microsoft.com/office/drawing/2014/main" id="{B9B8D91E-4223-9A28-8302-002C35C3565E}"/>
              </a:ext>
            </a:extLst>
          </p:cNvPr>
          <p:cNvSpPr txBox="1"/>
          <p:nvPr/>
        </p:nvSpPr>
        <p:spPr>
          <a:xfrm>
            <a:off x="4130842" y="1083649"/>
            <a:ext cx="617620" cy="369332"/>
          </a:xfrm>
          <a:prstGeom prst="rect">
            <a:avLst/>
          </a:prstGeom>
          <a:noFill/>
        </p:spPr>
        <p:txBody>
          <a:bodyPr wrap="square" rtlCol="0">
            <a:spAutoFit/>
          </a:bodyPr>
          <a:lstStyle/>
          <a:p>
            <a:r>
              <a:rPr lang="en-US"/>
              <a:t>SRP </a:t>
            </a:r>
          </a:p>
        </p:txBody>
      </p:sp>
      <p:sp>
        <p:nvSpPr>
          <p:cNvPr id="11" name="TextBox 10">
            <a:extLst>
              <a:ext uri="{FF2B5EF4-FFF2-40B4-BE49-F238E27FC236}">
                <a16:creationId xmlns:a16="http://schemas.microsoft.com/office/drawing/2014/main" id="{0A4A0833-784A-8A0E-ADDD-241101026643}"/>
              </a:ext>
            </a:extLst>
          </p:cNvPr>
          <p:cNvSpPr txBox="1"/>
          <p:nvPr/>
        </p:nvSpPr>
        <p:spPr>
          <a:xfrm>
            <a:off x="2395284" y="1083649"/>
            <a:ext cx="1397435" cy="369332"/>
          </a:xfrm>
          <a:prstGeom prst="rect">
            <a:avLst/>
          </a:prstGeom>
          <a:noFill/>
        </p:spPr>
        <p:txBody>
          <a:bodyPr wrap="square" rtlCol="0">
            <a:spAutoFit/>
          </a:bodyPr>
          <a:lstStyle/>
          <a:p>
            <a:r>
              <a:rPr lang="en-US"/>
              <a:t>Pre-Recruit </a:t>
            </a:r>
          </a:p>
        </p:txBody>
      </p:sp>
      <p:sp>
        <p:nvSpPr>
          <p:cNvPr id="13" name="TextBox 12">
            <a:extLst>
              <a:ext uri="{FF2B5EF4-FFF2-40B4-BE49-F238E27FC236}">
                <a16:creationId xmlns:a16="http://schemas.microsoft.com/office/drawing/2014/main" id="{E4276455-AFD7-A873-421F-5976ADEA0500}"/>
              </a:ext>
            </a:extLst>
          </p:cNvPr>
          <p:cNvSpPr txBox="1"/>
          <p:nvPr/>
        </p:nvSpPr>
        <p:spPr>
          <a:xfrm>
            <a:off x="5133972" y="1059358"/>
            <a:ext cx="962025" cy="369332"/>
          </a:xfrm>
          <a:prstGeom prst="rect">
            <a:avLst/>
          </a:prstGeom>
          <a:noFill/>
        </p:spPr>
        <p:txBody>
          <a:bodyPr wrap="square" rtlCol="0">
            <a:spAutoFit/>
          </a:bodyPr>
          <a:lstStyle/>
          <a:p>
            <a:r>
              <a:rPr lang="en-US"/>
              <a:t>Servers </a:t>
            </a:r>
          </a:p>
        </p:txBody>
      </p:sp>
      <p:cxnSp>
        <p:nvCxnSpPr>
          <p:cNvPr id="14" name="Straight Connector 13">
            <a:extLst>
              <a:ext uri="{FF2B5EF4-FFF2-40B4-BE49-F238E27FC236}">
                <a16:creationId xmlns:a16="http://schemas.microsoft.com/office/drawing/2014/main" id="{B9011773-D900-5B7D-E4CB-DEC32D2DA1C2}"/>
              </a:ext>
            </a:extLst>
          </p:cNvPr>
          <p:cNvCxnSpPr/>
          <p:nvPr/>
        </p:nvCxnSpPr>
        <p:spPr>
          <a:xfrm>
            <a:off x="6683310" y="1303958"/>
            <a:ext cx="0" cy="665747"/>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89837D4-2752-FF11-3673-CEDB511EC92F}"/>
              </a:ext>
            </a:extLst>
          </p:cNvPr>
          <p:cNvSpPr txBox="1"/>
          <p:nvPr/>
        </p:nvSpPr>
        <p:spPr>
          <a:xfrm>
            <a:off x="-12524" y="1082834"/>
            <a:ext cx="1685914" cy="369332"/>
          </a:xfrm>
          <a:prstGeom prst="rect">
            <a:avLst/>
          </a:prstGeom>
          <a:noFill/>
        </p:spPr>
        <p:txBody>
          <a:bodyPr wrap="square" rtlCol="0">
            <a:spAutoFit/>
          </a:bodyPr>
          <a:lstStyle/>
          <a:p>
            <a:r>
              <a:rPr lang="en-US"/>
              <a:t>Req Gathering </a:t>
            </a:r>
          </a:p>
        </p:txBody>
      </p:sp>
      <p:sp>
        <p:nvSpPr>
          <p:cNvPr id="22" name="TextBox 21">
            <a:extLst>
              <a:ext uri="{FF2B5EF4-FFF2-40B4-BE49-F238E27FC236}">
                <a16:creationId xmlns:a16="http://schemas.microsoft.com/office/drawing/2014/main" id="{C545B856-F99D-17FF-B5DE-132AA87FB5CD}"/>
              </a:ext>
            </a:extLst>
          </p:cNvPr>
          <p:cNvSpPr txBox="1"/>
          <p:nvPr/>
        </p:nvSpPr>
        <p:spPr>
          <a:xfrm>
            <a:off x="6658434" y="1074871"/>
            <a:ext cx="1917030" cy="369332"/>
          </a:xfrm>
          <a:prstGeom prst="rect">
            <a:avLst/>
          </a:prstGeom>
          <a:noFill/>
        </p:spPr>
        <p:txBody>
          <a:bodyPr wrap="square" rtlCol="0">
            <a:spAutoFit/>
          </a:bodyPr>
          <a:lstStyle/>
          <a:p>
            <a:r>
              <a:rPr lang="en-US"/>
              <a:t>Accordion Sprint </a:t>
            </a:r>
          </a:p>
        </p:txBody>
      </p:sp>
      <p:sp>
        <p:nvSpPr>
          <p:cNvPr id="23" name="TextBox 22">
            <a:extLst>
              <a:ext uri="{FF2B5EF4-FFF2-40B4-BE49-F238E27FC236}">
                <a16:creationId xmlns:a16="http://schemas.microsoft.com/office/drawing/2014/main" id="{79922AD3-75AD-386A-ABBB-CF24D622B704}"/>
              </a:ext>
            </a:extLst>
          </p:cNvPr>
          <p:cNvSpPr txBox="1"/>
          <p:nvPr/>
        </p:nvSpPr>
        <p:spPr>
          <a:xfrm>
            <a:off x="8763492" y="1069713"/>
            <a:ext cx="689811" cy="369332"/>
          </a:xfrm>
          <a:prstGeom prst="rect">
            <a:avLst/>
          </a:prstGeom>
          <a:noFill/>
        </p:spPr>
        <p:txBody>
          <a:bodyPr wrap="square" rtlCol="0">
            <a:spAutoFit/>
          </a:bodyPr>
          <a:lstStyle/>
          <a:p>
            <a:r>
              <a:rPr lang="en-US">
                <a:highlight>
                  <a:srgbClr val="FFFF00"/>
                </a:highlight>
              </a:rPr>
              <a:t>UAT</a:t>
            </a:r>
          </a:p>
        </p:txBody>
      </p:sp>
      <p:sp>
        <p:nvSpPr>
          <p:cNvPr id="25" name="TextBox 24">
            <a:extLst>
              <a:ext uri="{FF2B5EF4-FFF2-40B4-BE49-F238E27FC236}">
                <a16:creationId xmlns:a16="http://schemas.microsoft.com/office/drawing/2014/main" id="{327B0034-D7EA-0B00-DD93-91E6AEB1EA84}"/>
              </a:ext>
            </a:extLst>
          </p:cNvPr>
          <p:cNvSpPr txBox="1"/>
          <p:nvPr/>
        </p:nvSpPr>
        <p:spPr>
          <a:xfrm>
            <a:off x="9619972" y="841373"/>
            <a:ext cx="1119936" cy="369332"/>
          </a:xfrm>
          <a:prstGeom prst="rect">
            <a:avLst/>
          </a:prstGeom>
          <a:noFill/>
        </p:spPr>
        <p:txBody>
          <a:bodyPr wrap="square" rtlCol="0">
            <a:spAutoFit/>
          </a:bodyPr>
          <a:lstStyle/>
          <a:p>
            <a:r>
              <a:rPr lang="en-US"/>
              <a:t>Launch 1</a:t>
            </a:r>
          </a:p>
        </p:txBody>
      </p:sp>
      <p:sp>
        <p:nvSpPr>
          <p:cNvPr id="26" name="TextBox 25">
            <a:extLst>
              <a:ext uri="{FF2B5EF4-FFF2-40B4-BE49-F238E27FC236}">
                <a16:creationId xmlns:a16="http://schemas.microsoft.com/office/drawing/2014/main" id="{8AAE9EDD-1292-FDEC-A786-6A9C3F3AE2EC}"/>
              </a:ext>
            </a:extLst>
          </p:cNvPr>
          <p:cNvSpPr txBox="1"/>
          <p:nvPr/>
        </p:nvSpPr>
        <p:spPr>
          <a:xfrm>
            <a:off x="10167453" y="1055884"/>
            <a:ext cx="1119936" cy="369332"/>
          </a:xfrm>
          <a:prstGeom prst="rect">
            <a:avLst/>
          </a:prstGeom>
          <a:noFill/>
        </p:spPr>
        <p:txBody>
          <a:bodyPr wrap="square" rtlCol="0">
            <a:spAutoFit/>
          </a:bodyPr>
          <a:lstStyle/>
          <a:p>
            <a:r>
              <a:rPr lang="en-US"/>
              <a:t>Launch 2</a:t>
            </a:r>
          </a:p>
        </p:txBody>
      </p:sp>
      <p:sp>
        <p:nvSpPr>
          <p:cNvPr id="27" name="TextBox 26">
            <a:extLst>
              <a:ext uri="{FF2B5EF4-FFF2-40B4-BE49-F238E27FC236}">
                <a16:creationId xmlns:a16="http://schemas.microsoft.com/office/drawing/2014/main" id="{B9BF1BB1-2B7F-C2A1-6D78-51D63C7A5D49}"/>
              </a:ext>
            </a:extLst>
          </p:cNvPr>
          <p:cNvSpPr txBox="1"/>
          <p:nvPr/>
        </p:nvSpPr>
        <p:spPr>
          <a:xfrm>
            <a:off x="8737400" y="1684034"/>
            <a:ext cx="1588168" cy="369332"/>
          </a:xfrm>
          <a:prstGeom prst="rect">
            <a:avLst/>
          </a:prstGeom>
          <a:noFill/>
        </p:spPr>
        <p:txBody>
          <a:bodyPr wrap="square" rtlCol="0">
            <a:spAutoFit/>
          </a:bodyPr>
          <a:lstStyle/>
          <a:p>
            <a:r>
              <a:rPr lang="en-US"/>
              <a:t>2024</a:t>
            </a:r>
          </a:p>
        </p:txBody>
      </p:sp>
      <p:sp>
        <p:nvSpPr>
          <p:cNvPr id="29" name="TextBox 28">
            <a:extLst>
              <a:ext uri="{FF2B5EF4-FFF2-40B4-BE49-F238E27FC236}">
                <a16:creationId xmlns:a16="http://schemas.microsoft.com/office/drawing/2014/main" id="{77E05D5C-DB18-7520-F3FD-8FFD26EB71FB}"/>
              </a:ext>
            </a:extLst>
          </p:cNvPr>
          <p:cNvSpPr txBox="1"/>
          <p:nvPr/>
        </p:nvSpPr>
        <p:spPr>
          <a:xfrm>
            <a:off x="1359568" y="2706740"/>
            <a:ext cx="6160168" cy="1336263"/>
          </a:xfrm>
          <a:prstGeom prst="rect">
            <a:avLst/>
          </a:prstGeom>
          <a:noFill/>
        </p:spPr>
        <p:txBody>
          <a:bodyPr wrap="square">
            <a:spAutoFit/>
          </a:bodyPr>
          <a:lstStyle/>
          <a:p>
            <a:pPr>
              <a:spcBef>
                <a:spcPts val="500"/>
              </a:spcBef>
              <a:spcAft>
                <a:spcPts val="1000"/>
              </a:spcAft>
            </a:pPr>
            <a:r>
              <a:rPr lang="en-US" sz="1400"/>
              <a:t>User Acceptance Testing (UAT)</a:t>
            </a:r>
            <a:r>
              <a:rPr lang="en-US" sz="1400" b="1">
                <a:effectLst/>
                <a:latin typeface="Calibri" panose="020F0502020204030204" pitchFamily="34" charset="0"/>
              </a:rPr>
              <a:t> Instructions:</a:t>
            </a:r>
            <a:endParaRPr lang="en-US" sz="1400">
              <a:effectLst/>
              <a:latin typeface="Calibri" panose="020F0502020204030204" pitchFamily="34" charset="0"/>
            </a:endParaRPr>
          </a:p>
          <a:p>
            <a:pPr>
              <a:spcBef>
                <a:spcPts val="500"/>
              </a:spcBef>
              <a:spcAft>
                <a:spcPts val="1000"/>
              </a:spcAft>
            </a:pPr>
            <a:r>
              <a:rPr lang="en-US" sz="1400">
                <a:effectLst/>
                <a:latin typeface="Calibri" panose="020F0502020204030204" pitchFamily="34" charset="0"/>
              </a:rPr>
              <a:t>Please perform the following use tests listed under ‘Pre-Set test cases’.  For each item please choose 1 of the following 3 results:</a:t>
            </a:r>
          </a:p>
          <a:p>
            <a:endParaRPr lang="en-US"/>
          </a:p>
        </p:txBody>
      </p:sp>
      <p:sp>
        <p:nvSpPr>
          <p:cNvPr id="1030" name="TextBox 1029">
            <a:extLst>
              <a:ext uri="{FF2B5EF4-FFF2-40B4-BE49-F238E27FC236}">
                <a16:creationId xmlns:a16="http://schemas.microsoft.com/office/drawing/2014/main" id="{DD1E3BC6-2A80-930F-3D5D-DFE1712D73DB}"/>
              </a:ext>
            </a:extLst>
          </p:cNvPr>
          <p:cNvSpPr txBox="1"/>
          <p:nvPr/>
        </p:nvSpPr>
        <p:spPr>
          <a:xfrm>
            <a:off x="9099111" y="2359817"/>
            <a:ext cx="2452914" cy="4247317"/>
          </a:xfrm>
          <a:prstGeom prst="rect">
            <a:avLst/>
          </a:prstGeom>
          <a:noFill/>
        </p:spPr>
        <p:txBody>
          <a:bodyPr wrap="square" rtlCol="0">
            <a:spAutoFit/>
          </a:bodyPr>
          <a:lstStyle/>
          <a:p>
            <a:r>
              <a:rPr lang="en-US"/>
              <a:t>Dividing the new ACT Central testing into 9 sections:</a:t>
            </a:r>
          </a:p>
          <a:p>
            <a:endParaRPr lang="en-US"/>
          </a:p>
          <a:p>
            <a:pPr marL="342900" indent="-342900">
              <a:buFont typeface="+mj-lt"/>
              <a:buAutoNum type="arabicPeriod"/>
            </a:pPr>
            <a:r>
              <a:rPr lang="en-US"/>
              <a:t>Patient Search</a:t>
            </a:r>
          </a:p>
          <a:p>
            <a:pPr marL="342900" indent="-342900">
              <a:buFont typeface="+mj-lt"/>
              <a:buAutoNum type="arabicPeriod"/>
            </a:pPr>
            <a:r>
              <a:rPr lang="en-US"/>
              <a:t>PPT Management Subject Info</a:t>
            </a:r>
          </a:p>
          <a:p>
            <a:pPr marL="342900" indent="-342900">
              <a:buFont typeface="+mj-lt"/>
              <a:buAutoNum type="arabicPeriod"/>
            </a:pPr>
            <a:r>
              <a:rPr lang="en-US"/>
              <a:t>PPT Management Status and Track</a:t>
            </a:r>
          </a:p>
          <a:p>
            <a:pPr marL="342900" indent="-342900">
              <a:buFont typeface="+mj-lt"/>
              <a:buAutoNum type="arabicPeriod"/>
            </a:pPr>
            <a:r>
              <a:rPr lang="en-US"/>
              <a:t>PPT Visits</a:t>
            </a:r>
          </a:p>
          <a:p>
            <a:pPr marL="342900" indent="-342900">
              <a:buFont typeface="+mj-lt"/>
              <a:buAutoNum type="arabicPeriod"/>
            </a:pPr>
            <a:r>
              <a:rPr lang="en-US"/>
              <a:t>PPT Consents</a:t>
            </a:r>
          </a:p>
          <a:p>
            <a:pPr marL="342900" indent="-342900">
              <a:buFont typeface="+mj-lt"/>
              <a:buAutoNum type="arabicPeriod"/>
            </a:pPr>
            <a:r>
              <a:rPr lang="en-US"/>
              <a:t>Comments Mod</a:t>
            </a:r>
          </a:p>
          <a:p>
            <a:pPr marL="342900" indent="-342900">
              <a:buFont typeface="+mj-lt"/>
              <a:buAutoNum type="arabicPeriod"/>
            </a:pPr>
            <a:r>
              <a:rPr lang="en-US"/>
              <a:t>Cog. Evaluation</a:t>
            </a:r>
          </a:p>
          <a:p>
            <a:pPr marL="342900" indent="-342900">
              <a:buFont typeface="+mj-lt"/>
              <a:buAutoNum type="arabicPeriod"/>
            </a:pPr>
            <a:r>
              <a:rPr lang="en-US"/>
              <a:t>Subjects in Recruit</a:t>
            </a:r>
          </a:p>
          <a:p>
            <a:pPr marL="342900" indent="-342900">
              <a:buFont typeface="+mj-lt"/>
              <a:buAutoNum type="arabicPeriod"/>
            </a:pPr>
            <a:r>
              <a:rPr lang="en-US"/>
              <a:t>Tracking Sheets</a:t>
            </a:r>
          </a:p>
        </p:txBody>
      </p:sp>
    </p:spTree>
    <p:extLst>
      <p:ext uri="{BB962C8B-B14F-4D97-AF65-F5344CB8AC3E}">
        <p14:creationId xmlns:p14="http://schemas.microsoft.com/office/powerpoint/2010/main" val="2196215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8B5D724-1231-4BA0-9E63-6FBC8E7CA71A}"/>
              </a:ext>
            </a:extLst>
          </p:cNvPr>
          <p:cNvPicPr>
            <a:picLocks noChangeAspect="1"/>
          </p:cNvPicPr>
          <p:nvPr/>
        </p:nvPicPr>
        <p:blipFill rotWithShape="1">
          <a:blip r:embed="rId2">
            <a:duotone>
              <a:prstClr val="black"/>
              <a:schemeClr val="tx2">
                <a:tint val="45000"/>
                <a:satMod val="400000"/>
              </a:schemeClr>
            </a:duotone>
            <a:alphaModFix amt="25000"/>
          </a:blip>
          <a:srcRect b="6250"/>
          <a:stretch/>
        </p:blipFill>
        <p:spPr>
          <a:xfrm>
            <a:off x="20" y="10"/>
            <a:ext cx="12191980" cy="6857990"/>
          </a:xfrm>
          <a:prstGeom prst="rect">
            <a:avLst/>
          </a:prstGeom>
        </p:spPr>
      </p:pic>
      <p:sp>
        <p:nvSpPr>
          <p:cNvPr id="3" name="TextBox 2">
            <a:extLst>
              <a:ext uri="{FF2B5EF4-FFF2-40B4-BE49-F238E27FC236}">
                <a16:creationId xmlns:a16="http://schemas.microsoft.com/office/drawing/2014/main" id="{BAFB4CDC-A268-8517-C60E-C5B272F89EC9}"/>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dirty="0">
                <a:latin typeface="+mj-lt"/>
                <a:ea typeface="+mj-ea"/>
                <a:cs typeface="+mj-cs"/>
              </a:rPr>
              <a:t>End Summary  Q&amp;A</a:t>
            </a:r>
          </a:p>
        </p:txBody>
      </p:sp>
      <p:graphicFrame>
        <p:nvGraphicFramePr>
          <p:cNvPr id="13" name="TextBox 1">
            <a:extLst>
              <a:ext uri="{FF2B5EF4-FFF2-40B4-BE49-F238E27FC236}">
                <a16:creationId xmlns:a16="http://schemas.microsoft.com/office/drawing/2014/main" id="{600866A9-74CB-93ED-C15B-2B5B8E359A2B}"/>
              </a:ext>
            </a:extLst>
          </p:cNvPr>
          <p:cNvGraphicFramePr/>
          <p:nvPr>
            <p:extLst>
              <p:ext uri="{D42A27DB-BD31-4B8C-83A1-F6EECF244321}">
                <p14:modId xmlns:p14="http://schemas.microsoft.com/office/powerpoint/2010/main" val="19697616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36E9432-373C-353F-18BA-B27E0FC5B990}"/>
              </a:ext>
            </a:extLst>
          </p:cNvPr>
          <p:cNvSpPr txBox="1"/>
          <p:nvPr/>
        </p:nvSpPr>
        <p:spPr>
          <a:xfrm>
            <a:off x="838200" y="1557110"/>
            <a:ext cx="10264160" cy="5478423"/>
          </a:xfrm>
          <a:prstGeom prst="rect">
            <a:avLst/>
          </a:prstGeom>
          <a:noFill/>
        </p:spPr>
        <p:txBody>
          <a:bodyPr wrap="square" lIns="91440" tIns="45720" rIns="91440" bIns="45720" rtlCol="0" anchor="t">
            <a:spAutoFit/>
          </a:bodyPr>
          <a:lstStyle/>
          <a:p>
            <a:r>
              <a:rPr lang="en-US" dirty="0"/>
              <a:t>Changing a Database already in use means it is important to spend resources on addressing requested changes to legacy.</a:t>
            </a:r>
          </a:p>
          <a:p>
            <a:endParaRPr lang="en-US" dirty="0"/>
          </a:p>
          <a:p>
            <a:r>
              <a:rPr lang="en-US" dirty="0"/>
              <a:t>By focusing on separate Maintenance and Development strategies, we help ensure that we can implement the needed changes, reaching  the higher orbit.  Today we showed just two of our development strategies in detail, using Lucid to illustrate before we code and aspects of our SQL architecture.</a:t>
            </a:r>
          </a:p>
          <a:p>
            <a:endParaRPr lang="en-US" dirty="0"/>
          </a:p>
          <a:p>
            <a:endParaRPr lang="en-US" dirty="0"/>
          </a:p>
          <a:p>
            <a:r>
              <a:rPr lang="en-US" dirty="0"/>
              <a:t>As ACT approaches higher orbits, the wonderful experience our patient participants have will get even better.  And it will be yet more efficient, increasing the resources the whole project has to try to find and understand more dementia risk factors.</a:t>
            </a:r>
          </a:p>
          <a:p>
            <a:endParaRPr lang="en-US" dirty="0"/>
          </a:p>
          <a:p>
            <a:r>
              <a:rPr lang="en-US" sz="4400" dirty="0">
                <a:latin typeface="Aptos Display"/>
              </a:rPr>
              <a:t>Thank You!  Dustin, Jeremiah, and </a:t>
            </a:r>
            <a:r>
              <a:rPr lang="en-US" sz="4400" dirty="0" err="1">
                <a:latin typeface="Aptos Display"/>
              </a:rPr>
              <a:t>Luesa</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0800287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4AE105-CFE3-D229-C390-4E2EF9981BFE}"/>
              </a:ext>
            </a:extLst>
          </p:cNvPr>
          <p:cNvSpPr/>
          <p:nvPr/>
        </p:nvSpPr>
        <p:spPr>
          <a:xfrm>
            <a:off x="3795712" y="1176336"/>
            <a:ext cx="5005388" cy="133826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Overview:  Project Overview, Operational Database Development</a:t>
            </a:r>
          </a:p>
          <a:p>
            <a:pPr algn="ctr"/>
            <a:endParaRPr lang="en-US" dirty="0">
              <a:solidFill>
                <a:schemeClr val="tx1">
                  <a:lumMod val="95000"/>
                  <a:lumOff val="5000"/>
                </a:schemeClr>
              </a:solidFill>
            </a:endParaRPr>
          </a:p>
          <a:p>
            <a:pPr algn="ctr"/>
            <a:r>
              <a:rPr lang="en-US" dirty="0">
                <a:solidFill>
                  <a:schemeClr val="tx1">
                    <a:lumMod val="95000"/>
                    <a:lumOff val="5000"/>
                  </a:schemeClr>
                </a:solidFill>
              </a:rPr>
              <a:t>Dustin Key</a:t>
            </a:r>
          </a:p>
        </p:txBody>
      </p:sp>
      <p:sp>
        <p:nvSpPr>
          <p:cNvPr id="4" name="Rectangle 3">
            <a:extLst>
              <a:ext uri="{FF2B5EF4-FFF2-40B4-BE49-F238E27FC236}">
                <a16:creationId xmlns:a16="http://schemas.microsoft.com/office/drawing/2014/main" id="{DBF25A20-E971-62BE-400D-10ED99D45811}"/>
              </a:ext>
            </a:extLst>
          </p:cNvPr>
          <p:cNvSpPr/>
          <p:nvPr/>
        </p:nvSpPr>
        <p:spPr>
          <a:xfrm>
            <a:off x="3795712" y="2902743"/>
            <a:ext cx="5005388" cy="133826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Lucid Charts: Introduction, How we Use in Development Effort, and Demo.</a:t>
            </a:r>
          </a:p>
          <a:p>
            <a:pPr algn="ctr"/>
            <a:endParaRPr lang="en-US" dirty="0">
              <a:solidFill>
                <a:schemeClr val="tx1">
                  <a:lumMod val="95000"/>
                  <a:lumOff val="5000"/>
                </a:schemeClr>
              </a:solidFill>
            </a:endParaRPr>
          </a:p>
          <a:p>
            <a:pPr algn="ctr"/>
            <a:r>
              <a:rPr lang="en-US" dirty="0">
                <a:solidFill>
                  <a:schemeClr val="tx1">
                    <a:lumMod val="95000"/>
                    <a:lumOff val="5000"/>
                  </a:schemeClr>
                </a:solidFill>
              </a:rPr>
              <a:t>Jeremiah Litondo</a:t>
            </a:r>
          </a:p>
        </p:txBody>
      </p:sp>
      <p:sp>
        <p:nvSpPr>
          <p:cNvPr id="5" name="Rectangle 4">
            <a:extLst>
              <a:ext uri="{FF2B5EF4-FFF2-40B4-BE49-F238E27FC236}">
                <a16:creationId xmlns:a16="http://schemas.microsoft.com/office/drawing/2014/main" id="{AEE5C998-69CA-625D-71CE-421750D3E744}"/>
              </a:ext>
            </a:extLst>
          </p:cNvPr>
          <p:cNvSpPr/>
          <p:nvPr/>
        </p:nvSpPr>
        <p:spPr>
          <a:xfrm>
            <a:off x="3752849" y="4853354"/>
            <a:ext cx="5091113" cy="122835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95000"/>
                    <a:lumOff val="5000"/>
                  </a:schemeClr>
                </a:solidFill>
              </a:rPr>
              <a:t>ACT Central: Database Architecture Decisions</a:t>
            </a:r>
          </a:p>
          <a:p>
            <a:pPr algn="ctr"/>
            <a:endParaRPr lang="en-US">
              <a:solidFill>
                <a:schemeClr val="tx1">
                  <a:lumMod val="95000"/>
                  <a:lumOff val="5000"/>
                </a:schemeClr>
              </a:solidFill>
            </a:endParaRPr>
          </a:p>
          <a:p>
            <a:pPr algn="ctr"/>
            <a:r>
              <a:rPr lang="en-US">
                <a:solidFill>
                  <a:schemeClr val="tx1">
                    <a:lumMod val="95000"/>
                    <a:lumOff val="5000"/>
                  </a:schemeClr>
                </a:solidFill>
              </a:rPr>
              <a:t>Luesa Healy</a:t>
            </a:r>
          </a:p>
        </p:txBody>
      </p:sp>
      <p:sp>
        <p:nvSpPr>
          <p:cNvPr id="6" name="Oval 5">
            <a:extLst>
              <a:ext uri="{FF2B5EF4-FFF2-40B4-BE49-F238E27FC236}">
                <a16:creationId xmlns:a16="http://schemas.microsoft.com/office/drawing/2014/main" id="{E39B78B1-DD4A-CF2D-4416-2D44188551A5}"/>
              </a:ext>
            </a:extLst>
          </p:cNvPr>
          <p:cNvSpPr/>
          <p:nvPr/>
        </p:nvSpPr>
        <p:spPr>
          <a:xfrm>
            <a:off x="1076324" y="1095373"/>
            <a:ext cx="1790700" cy="1419225"/>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95000"/>
                    <a:lumOff val="5000"/>
                  </a:schemeClr>
                </a:solidFill>
              </a:rPr>
              <a:t>Part One</a:t>
            </a:r>
          </a:p>
        </p:txBody>
      </p:sp>
      <p:sp>
        <p:nvSpPr>
          <p:cNvPr id="8" name="Oval 7">
            <a:extLst>
              <a:ext uri="{FF2B5EF4-FFF2-40B4-BE49-F238E27FC236}">
                <a16:creationId xmlns:a16="http://schemas.microsoft.com/office/drawing/2014/main" id="{BF7289C3-5597-6CE2-F5D0-254FD091D822}"/>
              </a:ext>
            </a:extLst>
          </p:cNvPr>
          <p:cNvSpPr/>
          <p:nvPr/>
        </p:nvSpPr>
        <p:spPr>
          <a:xfrm>
            <a:off x="1004887" y="2902743"/>
            <a:ext cx="1933575" cy="1419225"/>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95000"/>
                    <a:lumOff val="5000"/>
                  </a:schemeClr>
                </a:solidFill>
              </a:rPr>
              <a:t>Part Two</a:t>
            </a:r>
          </a:p>
        </p:txBody>
      </p:sp>
      <p:sp>
        <p:nvSpPr>
          <p:cNvPr id="9" name="Oval 8">
            <a:extLst>
              <a:ext uri="{FF2B5EF4-FFF2-40B4-BE49-F238E27FC236}">
                <a16:creationId xmlns:a16="http://schemas.microsoft.com/office/drawing/2014/main" id="{F205387D-3FEE-BE53-91F9-35CE241E6ADD}"/>
              </a:ext>
            </a:extLst>
          </p:cNvPr>
          <p:cNvSpPr/>
          <p:nvPr/>
        </p:nvSpPr>
        <p:spPr>
          <a:xfrm>
            <a:off x="1004888" y="4743449"/>
            <a:ext cx="1933574" cy="1419226"/>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95000"/>
                    <a:lumOff val="5000"/>
                  </a:schemeClr>
                </a:solidFill>
              </a:rPr>
              <a:t>Part Three</a:t>
            </a:r>
          </a:p>
        </p:txBody>
      </p:sp>
      <p:sp>
        <p:nvSpPr>
          <p:cNvPr id="10" name="TextBox 9">
            <a:extLst>
              <a:ext uri="{FF2B5EF4-FFF2-40B4-BE49-F238E27FC236}">
                <a16:creationId xmlns:a16="http://schemas.microsoft.com/office/drawing/2014/main" id="{08D670D6-3D3A-A6C2-2AED-0410E3EBC72A}"/>
              </a:ext>
            </a:extLst>
          </p:cNvPr>
          <p:cNvSpPr txBox="1"/>
          <p:nvPr/>
        </p:nvSpPr>
        <p:spPr>
          <a:xfrm>
            <a:off x="3591061" y="91379"/>
            <a:ext cx="5414687" cy="769441"/>
          </a:xfrm>
          <a:prstGeom prst="rect">
            <a:avLst/>
          </a:prstGeom>
          <a:noFill/>
        </p:spPr>
        <p:txBody>
          <a:bodyPr wrap="none" rtlCol="0">
            <a:spAutoFit/>
          </a:bodyPr>
          <a:lstStyle/>
          <a:p>
            <a:r>
              <a:rPr lang="en-US" sz="4400"/>
              <a:t>Topics to Cover Today</a:t>
            </a:r>
          </a:p>
        </p:txBody>
      </p:sp>
    </p:spTree>
    <p:extLst>
      <p:ext uri="{BB962C8B-B14F-4D97-AF65-F5344CB8AC3E}">
        <p14:creationId xmlns:p14="http://schemas.microsoft.com/office/powerpoint/2010/main" val="205720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85CBE9-AFCD-B68E-891F-98B12B0A90E0}"/>
              </a:ext>
            </a:extLst>
          </p:cNvPr>
          <p:cNvSpPr>
            <a:spLocks noGrp="1"/>
          </p:cNvSpPr>
          <p:nvPr>
            <p:ph type="title"/>
          </p:nvPr>
        </p:nvSpPr>
        <p:spPr>
          <a:xfrm>
            <a:off x="413946" y="638957"/>
            <a:ext cx="5826215" cy="2049313"/>
          </a:xfrm>
        </p:spPr>
        <p:txBody>
          <a:bodyPr vert="horz" lIns="91440" tIns="45720" rIns="91440" bIns="45720" rtlCol="0" anchor="b">
            <a:normAutofit/>
          </a:bodyPr>
          <a:lstStyle/>
          <a:p>
            <a:r>
              <a:rPr lang="en-US" sz="4600"/>
              <a:t>Adult Changes in Thought (ACT) began in 1994</a:t>
            </a:r>
          </a:p>
        </p:txBody>
      </p:sp>
      <p:pic>
        <p:nvPicPr>
          <p:cNvPr id="7" name="Picture 6">
            <a:extLst>
              <a:ext uri="{FF2B5EF4-FFF2-40B4-BE49-F238E27FC236}">
                <a16:creationId xmlns:a16="http://schemas.microsoft.com/office/drawing/2014/main" id="{84CB2632-9EBC-4744-73E7-7E795233620A}"/>
              </a:ext>
            </a:extLst>
          </p:cNvPr>
          <p:cNvPicPr>
            <a:picLocks noChangeAspect="1"/>
          </p:cNvPicPr>
          <p:nvPr/>
        </p:nvPicPr>
        <p:blipFill>
          <a:blip r:embed="rId2"/>
          <a:stretch>
            <a:fillRect/>
          </a:stretch>
        </p:blipFill>
        <p:spPr>
          <a:xfrm>
            <a:off x="6877282" y="1149986"/>
            <a:ext cx="4670969" cy="1730496"/>
          </a:xfrm>
          <a:prstGeom prst="rect">
            <a:avLst/>
          </a:prstGeom>
        </p:spPr>
      </p:pic>
      <p:graphicFrame>
        <p:nvGraphicFramePr>
          <p:cNvPr id="2" name="Table 1">
            <a:extLst>
              <a:ext uri="{FF2B5EF4-FFF2-40B4-BE49-F238E27FC236}">
                <a16:creationId xmlns:a16="http://schemas.microsoft.com/office/drawing/2014/main" id="{C187780C-B4F3-056A-85C6-EC10E322808C}"/>
              </a:ext>
            </a:extLst>
          </p:cNvPr>
          <p:cNvGraphicFramePr>
            <a:graphicFrameLocks noGrp="1"/>
          </p:cNvGraphicFramePr>
          <p:nvPr>
            <p:extLst>
              <p:ext uri="{D42A27DB-BD31-4B8C-83A1-F6EECF244321}">
                <p14:modId xmlns:p14="http://schemas.microsoft.com/office/powerpoint/2010/main" val="2498543919"/>
              </p:ext>
            </p:extLst>
          </p:nvPr>
        </p:nvGraphicFramePr>
        <p:xfrm>
          <a:off x="6839417" y="2969321"/>
          <a:ext cx="4670968" cy="370840"/>
        </p:xfrm>
        <a:graphic>
          <a:graphicData uri="http://schemas.openxmlformats.org/drawingml/2006/table">
            <a:tbl>
              <a:tblPr firstRow="1" bandRow="1">
                <a:tableStyleId>{5C22544A-7EE6-4342-B048-85BDC9FD1C3A}</a:tableStyleId>
              </a:tblPr>
              <a:tblGrid>
                <a:gridCol w="4670968">
                  <a:extLst>
                    <a:ext uri="{9D8B030D-6E8A-4147-A177-3AD203B41FA5}">
                      <a16:colId xmlns:a16="http://schemas.microsoft.com/office/drawing/2014/main" val="2981624973"/>
                    </a:ext>
                  </a:extLst>
                </a:gridCol>
              </a:tblGrid>
              <a:tr h="370840">
                <a:tc>
                  <a:txBody>
                    <a:bodyPr/>
                    <a:lstStyle/>
                    <a:p>
                      <a:r>
                        <a:rPr lang="en-US" dirty="0">
                          <a:hlinkClick r:id="rId3"/>
                        </a:rPr>
                        <a:t>ACT Study Home (actagingresearch.org)</a:t>
                      </a:r>
                      <a:endParaRPr lang="en-US" dirty="0"/>
                    </a:p>
                  </a:txBody>
                  <a:tcPr>
                    <a:solidFill>
                      <a:schemeClr val="accent4">
                        <a:lumMod val="20000"/>
                        <a:lumOff val="80000"/>
                      </a:schemeClr>
                    </a:solidFill>
                  </a:tcPr>
                </a:tc>
                <a:extLst>
                  <a:ext uri="{0D108BD9-81ED-4DB2-BD59-A6C34878D82A}">
                    <a16:rowId xmlns:a16="http://schemas.microsoft.com/office/drawing/2014/main" val="1693743279"/>
                  </a:ext>
                </a:extLst>
              </a:tr>
            </a:tbl>
          </a:graphicData>
        </a:graphic>
      </p:graphicFrame>
      <p:graphicFrame>
        <p:nvGraphicFramePr>
          <p:cNvPr id="3" name="Table 2">
            <a:extLst>
              <a:ext uri="{FF2B5EF4-FFF2-40B4-BE49-F238E27FC236}">
                <a16:creationId xmlns:a16="http://schemas.microsoft.com/office/drawing/2014/main" id="{F8F39DE9-05FC-C78F-CB54-0203E6C849DE}"/>
              </a:ext>
            </a:extLst>
          </p:cNvPr>
          <p:cNvGraphicFramePr>
            <a:graphicFrameLocks noGrp="1"/>
          </p:cNvGraphicFramePr>
          <p:nvPr>
            <p:extLst>
              <p:ext uri="{D42A27DB-BD31-4B8C-83A1-F6EECF244321}">
                <p14:modId xmlns:p14="http://schemas.microsoft.com/office/powerpoint/2010/main" val="3125571965"/>
              </p:ext>
            </p:extLst>
          </p:nvPr>
        </p:nvGraphicFramePr>
        <p:xfrm>
          <a:off x="6839416" y="3394015"/>
          <a:ext cx="4670969" cy="1986280"/>
        </p:xfrm>
        <a:graphic>
          <a:graphicData uri="http://schemas.openxmlformats.org/drawingml/2006/table">
            <a:tbl>
              <a:tblPr firstRow="1" bandRow="1">
                <a:tableStyleId>{5C22544A-7EE6-4342-B048-85BDC9FD1C3A}</a:tableStyleId>
              </a:tblPr>
              <a:tblGrid>
                <a:gridCol w="4670969">
                  <a:extLst>
                    <a:ext uri="{9D8B030D-6E8A-4147-A177-3AD203B41FA5}">
                      <a16:colId xmlns:a16="http://schemas.microsoft.com/office/drawing/2014/main" val="4274847124"/>
                    </a:ext>
                  </a:extLst>
                </a:gridCol>
              </a:tblGrid>
              <a:tr h="370840">
                <a:tc>
                  <a:txBody>
                    <a:bodyPr/>
                    <a:lstStyle/>
                    <a:p>
                      <a:r>
                        <a:rPr lang="en-US"/>
                        <a:t>Principal Investigators</a:t>
                      </a:r>
                    </a:p>
                  </a:txBody>
                  <a:tcPr/>
                </a:tc>
                <a:extLst>
                  <a:ext uri="{0D108BD9-81ED-4DB2-BD59-A6C34878D82A}">
                    <a16:rowId xmlns:a16="http://schemas.microsoft.com/office/drawing/2014/main" val="850563197"/>
                  </a:ext>
                </a:extLst>
              </a:tr>
              <a:tr h="370840">
                <a:tc>
                  <a:txBody>
                    <a:bodyPr/>
                    <a:lstStyle/>
                    <a:p>
                      <a:r>
                        <a:rPr lang="en-US" sz="1600"/>
                        <a:t>Linda McEvoy, PhD </a:t>
                      </a:r>
                    </a:p>
                    <a:p>
                      <a:r>
                        <a:rPr lang="en-US" sz="1200"/>
                        <a:t>Kaiser Permanente Washington Health Research Institute</a:t>
                      </a:r>
                    </a:p>
                  </a:txBody>
                  <a:tcPr/>
                </a:tc>
                <a:extLst>
                  <a:ext uri="{0D108BD9-81ED-4DB2-BD59-A6C34878D82A}">
                    <a16:rowId xmlns:a16="http://schemas.microsoft.com/office/drawing/2014/main" val="213811443"/>
                  </a:ext>
                </a:extLst>
              </a:tr>
              <a:tr h="370840">
                <a:tc>
                  <a:txBody>
                    <a:bodyPr/>
                    <a:lstStyle/>
                    <a:p>
                      <a:r>
                        <a:rPr lang="en-US" sz="1600"/>
                        <a:t>Paul Crane, MD, MPH</a:t>
                      </a:r>
                    </a:p>
                    <a:p>
                      <a:r>
                        <a:rPr lang="en-US" sz="1400"/>
                        <a:t>University of Washington</a:t>
                      </a:r>
                    </a:p>
                  </a:txBody>
                  <a:tcPr/>
                </a:tc>
                <a:extLst>
                  <a:ext uri="{0D108BD9-81ED-4DB2-BD59-A6C34878D82A}">
                    <a16:rowId xmlns:a16="http://schemas.microsoft.com/office/drawing/2014/main" val="3550958297"/>
                  </a:ext>
                </a:extLst>
              </a:tr>
              <a:tr h="370840">
                <a:tc>
                  <a:txBody>
                    <a:bodyPr/>
                    <a:lstStyle/>
                    <a:p>
                      <a:r>
                        <a:rPr lang="en-US" sz="1600" dirty="0"/>
                        <a:t>Andrea LaCroix , PhD</a:t>
                      </a:r>
                    </a:p>
                    <a:p>
                      <a:r>
                        <a:rPr lang="en-US" sz="1400" dirty="0"/>
                        <a:t>University of California, San Diego</a:t>
                      </a:r>
                    </a:p>
                  </a:txBody>
                  <a:tcPr/>
                </a:tc>
                <a:extLst>
                  <a:ext uri="{0D108BD9-81ED-4DB2-BD59-A6C34878D82A}">
                    <a16:rowId xmlns:a16="http://schemas.microsoft.com/office/drawing/2014/main" val="2621718750"/>
                  </a:ext>
                </a:extLst>
              </a:tr>
            </a:tbl>
          </a:graphicData>
        </a:graphic>
      </p:graphicFrame>
      <p:sp>
        <p:nvSpPr>
          <p:cNvPr id="6" name="TextBox 5">
            <a:extLst>
              <a:ext uri="{FF2B5EF4-FFF2-40B4-BE49-F238E27FC236}">
                <a16:creationId xmlns:a16="http://schemas.microsoft.com/office/drawing/2014/main" id="{DA324F93-DB54-F87F-FB5B-8E6550978E74}"/>
              </a:ext>
            </a:extLst>
          </p:cNvPr>
          <p:cNvSpPr txBox="1"/>
          <p:nvPr/>
        </p:nvSpPr>
        <p:spPr>
          <a:xfrm>
            <a:off x="413946" y="2873177"/>
            <a:ext cx="5286375" cy="3693319"/>
          </a:xfrm>
          <a:prstGeom prst="rect">
            <a:avLst/>
          </a:prstGeom>
          <a:noFill/>
          <a:ln>
            <a:solidFill>
              <a:schemeClr val="accent1">
                <a:shade val="15000"/>
              </a:schemeClr>
            </a:solidFill>
          </a:ln>
        </p:spPr>
        <p:txBody>
          <a:bodyPr wrap="square" rtlCol="0">
            <a:spAutoFit/>
          </a:bodyPr>
          <a:lstStyle/>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A U19 with Rich Data – A Living Laboratory</a:t>
            </a:r>
          </a:p>
          <a:p>
            <a:pPr marL="742950" lvl="1" indent="-285750">
              <a:buFont typeface="Wingdings" panose="05000000000000000000" pitchFamily="2" charset="2"/>
              <a:buChar char="§"/>
            </a:pPr>
            <a:r>
              <a:rPr lang="en-US" i="1">
                <a:solidFill>
                  <a:schemeClr val="accent5"/>
                </a:solidFill>
                <a:highlight>
                  <a:srgbClr val="FFFF00"/>
                </a:highlight>
              </a:rPr>
              <a:t>And cohort management by ACT </a:t>
            </a:r>
            <a:r>
              <a:rPr lang="en-US" i="1" err="1">
                <a:solidFill>
                  <a:schemeClr val="accent5"/>
                </a:solidFill>
                <a:highlight>
                  <a:srgbClr val="FFFF00"/>
                </a:highlight>
              </a:rPr>
              <a:t>Tracking,and</a:t>
            </a:r>
            <a:r>
              <a:rPr lang="en-US" i="1">
                <a:solidFill>
                  <a:schemeClr val="accent5"/>
                </a:solidFill>
                <a:highlight>
                  <a:srgbClr val="FFFF00"/>
                </a:highlight>
              </a:rPr>
              <a:t> five other databases, migrating to ACT Central.  </a:t>
            </a:r>
          </a:p>
          <a:p>
            <a:pPr lvl="1"/>
            <a:endParaRPr lang="en-US" i="1"/>
          </a:p>
          <a:p>
            <a:pPr marL="285750" indent="-285750">
              <a:buFont typeface="Wingdings" panose="05000000000000000000" pitchFamily="2" charset="2"/>
              <a:buChar char="§"/>
            </a:pPr>
            <a:r>
              <a:rPr lang="en-US"/>
              <a:t>N=~ 2,000 Active Participants visiting on biennial schedule.  Weekly random sample, age &gt;=65.</a:t>
            </a:r>
          </a:p>
          <a:p>
            <a:r>
              <a:rPr lang="en-US"/>
              <a:t> </a:t>
            </a:r>
          </a:p>
          <a:p>
            <a:pPr marL="285750" indent="-285750">
              <a:buFont typeface="Wingdings" panose="05000000000000000000" pitchFamily="2" charset="2"/>
              <a:buChar char="§"/>
            </a:pPr>
            <a:r>
              <a:rPr lang="en-US"/>
              <a:t>Following the life course in order to understand dementia and developing ways to treat and prevent.</a:t>
            </a:r>
          </a:p>
          <a:p>
            <a:endParaRPr lang="en-US"/>
          </a:p>
        </p:txBody>
      </p:sp>
      <p:sp>
        <p:nvSpPr>
          <p:cNvPr id="8" name="TextBox 7">
            <a:extLst>
              <a:ext uri="{FF2B5EF4-FFF2-40B4-BE49-F238E27FC236}">
                <a16:creationId xmlns:a16="http://schemas.microsoft.com/office/drawing/2014/main" id="{BB6614F0-5740-EE8F-6C02-73AE656157D3}"/>
              </a:ext>
            </a:extLst>
          </p:cNvPr>
          <p:cNvSpPr txBox="1"/>
          <p:nvPr/>
        </p:nvSpPr>
        <p:spPr>
          <a:xfrm>
            <a:off x="6801552" y="5650471"/>
            <a:ext cx="4708833" cy="646331"/>
          </a:xfrm>
          <a:prstGeom prst="rect">
            <a:avLst/>
          </a:prstGeom>
          <a:solidFill>
            <a:schemeClr val="accent4">
              <a:lumMod val="20000"/>
              <a:lumOff val="80000"/>
            </a:schemeClr>
          </a:solidFill>
        </p:spPr>
        <p:txBody>
          <a:bodyPr wrap="square" rtlCol="0">
            <a:spAutoFit/>
          </a:bodyPr>
          <a:lstStyle/>
          <a:p>
            <a:r>
              <a:rPr lang="en-US"/>
              <a:t>Partnership with National Institute on Aging NIA: </a:t>
            </a:r>
            <a:r>
              <a:rPr lang="en-US" sz="1800">
                <a:effectLst/>
                <a:latin typeface="Aptos" panose="020B0004020202020204" pitchFamily="34" charset="0"/>
                <a:ea typeface="Aptos" panose="020B0004020202020204" pitchFamily="34" charset="0"/>
                <a:cs typeface="Aptos" panose="020B0004020202020204" pitchFamily="34" charset="0"/>
              </a:rPr>
              <a:t>U19AG066567</a:t>
            </a:r>
            <a:endParaRPr lang="en-US"/>
          </a:p>
        </p:txBody>
      </p:sp>
    </p:spTree>
    <p:extLst>
      <p:ext uri="{BB962C8B-B14F-4D97-AF65-F5344CB8AC3E}">
        <p14:creationId xmlns:p14="http://schemas.microsoft.com/office/powerpoint/2010/main" val="266509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8B5D724-1231-4BA0-9E63-6FBC8E7CA71A}"/>
              </a:ext>
            </a:extLst>
          </p:cNvPr>
          <p:cNvPicPr>
            <a:picLocks noChangeAspect="1"/>
          </p:cNvPicPr>
          <p:nvPr/>
        </p:nvPicPr>
        <p:blipFill rotWithShape="1">
          <a:blip r:embed="rId2">
            <a:duotone>
              <a:prstClr val="black"/>
              <a:schemeClr val="tx2">
                <a:tint val="45000"/>
                <a:satMod val="400000"/>
              </a:schemeClr>
            </a:duotone>
            <a:alphaModFix amt="25000"/>
          </a:blip>
          <a:srcRect b="6250"/>
          <a:stretch/>
        </p:blipFill>
        <p:spPr>
          <a:xfrm>
            <a:off x="20" y="10"/>
            <a:ext cx="12191980" cy="6857990"/>
          </a:xfrm>
          <a:prstGeom prst="rect">
            <a:avLst/>
          </a:prstGeom>
        </p:spPr>
      </p:pic>
      <p:sp>
        <p:nvSpPr>
          <p:cNvPr id="3" name="TextBox 2">
            <a:extLst>
              <a:ext uri="{FF2B5EF4-FFF2-40B4-BE49-F238E27FC236}">
                <a16:creationId xmlns:a16="http://schemas.microsoft.com/office/drawing/2014/main" id="{BAFB4CDC-A268-8517-C60E-C5B272F89EC9}"/>
              </a:ext>
            </a:extLst>
          </p:cNvPr>
          <p:cNvSpPr txBox="1"/>
          <p:nvPr/>
        </p:nvSpPr>
        <p:spPr>
          <a:xfrm>
            <a:off x="342900" y="0"/>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a:latin typeface="+mj-lt"/>
                <a:ea typeface="+mj-ea"/>
                <a:cs typeface="+mj-cs"/>
              </a:rPr>
              <a:t>Thank You to everyone working with ACT to upgrade our operational database</a:t>
            </a:r>
          </a:p>
        </p:txBody>
      </p:sp>
      <p:graphicFrame>
        <p:nvGraphicFramePr>
          <p:cNvPr id="7" name="Table 6">
            <a:extLst>
              <a:ext uri="{FF2B5EF4-FFF2-40B4-BE49-F238E27FC236}">
                <a16:creationId xmlns:a16="http://schemas.microsoft.com/office/drawing/2014/main" id="{B7594CDF-B58C-672B-8720-79EDC72D190C}"/>
              </a:ext>
            </a:extLst>
          </p:cNvPr>
          <p:cNvGraphicFramePr>
            <a:graphicFrameLocks noGrp="1"/>
          </p:cNvGraphicFramePr>
          <p:nvPr>
            <p:extLst>
              <p:ext uri="{D42A27DB-BD31-4B8C-83A1-F6EECF244321}">
                <p14:modId xmlns:p14="http://schemas.microsoft.com/office/powerpoint/2010/main" val="65759874"/>
              </p:ext>
            </p:extLst>
          </p:nvPr>
        </p:nvGraphicFramePr>
        <p:xfrm>
          <a:off x="495196" y="4593589"/>
          <a:ext cx="5277077" cy="1798320"/>
        </p:xfrm>
        <a:graphic>
          <a:graphicData uri="http://schemas.openxmlformats.org/drawingml/2006/table">
            <a:tbl>
              <a:tblPr firstRow="1" bandRow="1">
                <a:tableStyleId>{5C22544A-7EE6-4342-B048-85BDC9FD1C3A}</a:tableStyleId>
              </a:tblPr>
              <a:tblGrid>
                <a:gridCol w="5277077">
                  <a:extLst>
                    <a:ext uri="{9D8B030D-6E8A-4147-A177-3AD203B41FA5}">
                      <a16:colId xmlns:a16="http://schemas.microsoft.com/office/drawing/2014/main" val="2197700161"/>
                    </a:ext>
                  </a:extLst>
                </a:gridCol>
              </a:tblGrid>
              <a:tr h="370840">
                <a:tc>
                  <a:txBody>
                    <a:bodyPr/>
                    <a:lstStyle/>
                    <a:p>
                      <a:r>
                        <a:rPr lang="en-US"/>
                        <a:t>PC Support, Migration, and Administrative Support</a:t>
                      </a:r>
                    </a:p>
                  </a:txBody>
                  <a:tcPr/>
                </a:tc>
                <a:extLst>
                  <a:ext uri="{0D108BD9-81ED-4DB2-BD59-A6C34878D82A}">
                    <a16:rowId xmlns:a16="http://schemas.microsoft.com/office/drawing/2014/main" val="786132170"/>
                  </a:ext>
                </a:extLst>
              </a:tr>
              <a:tr h="370840">
                <a:tc>
                  <a:txBody>
                    <a:bodyPr/>
                    <a:lstStyle/>
                    <a:p>
                      <a:r>
                        <a:rPr lang="en-US" sz="1600"/>
                        <a:t>Shellie Jacobsma, Daniel Riness, Rebecca Ziebell, Tyler Ross, </a:t>
                      </a:r>
                      <a:r>
                        <a:rPr lang="en-US" sz="1600" err="1"/>
                        <a:t>KatieRose</a:t>
                      </a:r>
                      <a:r>
                        <a:rPr lang="en-US" sz="1600"/>
                        <a:t> Johnson</a:t>
                      </a:r>
                    </a:p>
                  </a:txBody>
                  <a:tcPr/>
                </a:tc>
                <a:extLst>
                  <a:ext uri="{0D108BD9-81ED-4DB2-BD59-A6C34878D82A}">
                    <a16:rowId xmlns:a16="http://schemas.microsoft.com/office/drawing/2014/main" val="1787331016"/>
                  </a:ext>
                </a:extLst>
              </a:tr>
              <a:tr h="370840">
                <a:tc>
                  <a:txBody>
                    <a:bodyPr/>
                    <a:lstStyle/>
                    <a:p>
                      <a:r>
                        <a:rPr lang="en-US" sz="1600"/>
                        <a:t>Ashley Bester, Lou Ferraro, Curt Brantley, Jon Brown, Tim Nguyen, Tracie Nettles, Paromita Sen, Eliot Trainer</a:t>
                      </a:r>
                    </a:p>
                  </a:txBody>
                  <a:tcPr/>
                </a:tc>
                <a:extLst>
                  <a:ext uri="{0D108BD9-81ED-4DB2-BD59-A6C34878D82A}">
                    <a16:rowId xmlns:a16="http://schemas.microsoft.com/office/drawing/2014/main" val="3221429831"/>
                  </a:ext>
                </a:extLst>
              </a:tr>
            </a:tbl>
          </a:graphicData>
        </a:graphic>
      </p:graphicFrame>
      <p:graphicFrame>
        <p:nvGraphicFramePr>
          <p:cNvPr id="9" name="Table 8">
            <a:extLst>
              <a:ext uri="{FF2B5EF4-FFF2-40B4-BE49-F238E27FC236}">
                <a16:creationId xmlns:a16="http://schemas.microsoft.com/office/drawing/2014/main" id="{54BC204B-9154-24E5-7505-CD93A264AF05}"/>
              </a:ext>
            </a:extLst>
          </p:cNvPr>
          <p:cNvGraphicFramePr>
            <a:graphicFrameLocks noGrp="1"/>
          </p:cNvGraphicFramePr>
          <p:nvPr>
            <p:extLst>
              <p:ext uri="{D42A27DB-BD31-4B8C-83A1-F6EECF244321}">
                <p14:modId xmlns:p14="http://schemas.microsoft.com/office/powerpoint/2010/main" val="2454464826"/>
              </p:ext>
            </p:extLst>
          </p:nvPr>
        </p:nvGraphicFramePr>
        <p:xfrm>
          <a:off x="6419729" y="4593589"/>
          <a:ext cx="5132690" cy="741680"/>
        </p:xfrm>
        <a:graphic>
          <a:graphicData uri="http://schemas.openxmlformats.org/drawingml/2006/table">
            <a:tbl>
              <a:tblPr firstRow="1" bandRow="1">
                <a:tableStyleId>{5C22544A-7EE6-4342-B048-85BDC9FD1C3A}</a:tableStyleId>
              </a:tblPr>
              <a:tblGrid>
                <a:gridCol w="2566345">
                  <a:extLst>
                    <a:ext uri="{9D8B030D-6E8A-4147-A177-3AD203B41FA5}">
                      <a16:colId xmlns:a16="http://schemas.microsoft.com/office/drawing/2014/main" val="2197700161"/>
                    </a:ext>
                  </a:extLst>
                </a:gridCol>
                <a:gridCol w="2566345">
                  <a:extLst>
                    <a:ext uri="{9D8B030D-6E8A-4147-A177-3AD203B41FA5}">
                      <a16:colId xmlns:a16="http://schemas.microsoft.com/office/drawing/2014/main" val="4150687011"/>
                    </a:ext>
                  </a:extLst>
                </a:gridCol>
              </a:tblGrid>
              <a:tr h="370840">
                <a:tc gridSpan="2">
                  <a:txBody>
                    <a:bodyPr/>
                    <a:lstStyle/>
                    <a:p>
                      <a:r>
                        <a:rPr lang="en-US"/>
                        <a:t>Survey Research Project</a:t>
                      </a:r>
                    </a:p>
                  </a:txBody>
                  <a:tcPr/>
                </a:tc>
                <a:tc hMerge="1">
                  <a:txBody>
                    <a:bodyPr/>
                    <a:lstStyle/>
                    <a:p>
                      <a:endParaRPr lang="en-US"/>
                    </a:p>
                  </a:txBody>
                  <a:tcPr/>
                </a:tc>
                <a:extLst>
                  <a:ext uri="{0D108BD9-81ED-4DB2-BD59-A6C34878D82A}">
                    <a16:rowId xmlns:a16="http://schemas.microsoft.com/office/drawing/2014/main" val="786132170"/>
                  </a:ext>
                </a:extLst>
              </a:tr>
              <a:tr h="370840">
                <a:tc>
                  <a:txBody>
                    <a:bodyPr/>
                    <a:lstStyle/>
                    <a:p>
                      <a:r>
                        <a:rPr lang="en-US" sz="1600"/>
                        <a:t>Matt Nguyen</a:t>
                      </a:r>
                    </a:p>
                  </a:txBody>
                  <a:tcPr/>
                </a:tc>
                <a:tc>
                  <a:txBody>
                    <a:bodyPr/>
                    <a:lstStyle/>
                    <a:p>
                      <a:r>
                        <a:rPr lang="en-US" sz="1600"/>
                        <a:t> Laura Sandall</a:t>
                      </a:r>
                    </a:p>
                  </a:txBody>
                  <a:tcPr/>
                </a:tc>
                <a:extLst>
                  <a:ext uri="{0D108BD9-81ED-4DB2-BD59-A6C34878D82A}">
                    <a16:rowId xmlns:a16="http://schemas.microsoft.com/office/drawing/2014/main" val="3221429831"/>
                  </a:ext>
                </a:extLst>
              </a:tr>
            </a:tbl>
          </a:graphicData>
        </a:graphic>
      </p:graphicFrame>
      <p:graphicFrame>
        <p:nvGraphicFramePr>
          <p:cNvPr id="4" name="Table 3">
            <a:extLst>
              <a:ext uri="{FF2B5EF4-FFF2-40B4-BE49-F238E27FC236}">
                <a16:creationId xmlns:a16="http://schemas.microsoft.com/office/drawing/2014/main" id="{3CDDE6A2-934E-F99D-309C-BADDD5D61EC6}"/>
              </a:ext>
            </a:extLst>
          </p:cNvPr>
          <p:cNvGraphicFramePr>
            <a:graphicFrameLocks noGrp="1"/>
          </p:cNvGraphicFramePr>
          <p:nvPr>
            <p:extLst>
              <p:ext uri="{D42A27DB-BD31-4B8C-83A1-F6EECF244321}">
                <p14:modId xmlns:p14="http://schemas.microsoft.com/office/powerpoint/2010/main" val="1017975360"/>
              </p:ext>
            </p:extLst>
          </p:nvPr>
        </p:nvGraphicFramePr>
        <p:xfrm>
          <a:off x="495197" y="1365251"/>
          <a:ext cx="5277077" cy="2891686"/>
        </p:xfrm>
        <a:graphic>
          <a:graphicData uri="http://schemas.openxmlformats.org/drawingml/2006/table">
            <a:tbl>
              <a:tblPr firstRow="1" bandRow="1">
                <a:tableStyleId>{5C22544A-7EE6-4342-B048-85BDC9FD1C3A}</a:tableStyleId>
              </a:tblPr>
              <a:tblGrid>
                <a:gridCol w="2421428">
                  <a:extLst>
                    <a:ext uri="{9D8B030D-6E8A-4147-A177-3AD203B41FA5}">
                      <a16:colId xmlns:a16="http://schemas.microsoft.com/office/drawing/2014/main" val="1304560285"/>
                    </a:ext>
                  </a:extLst>
                </a:gridCol>
                <a:gridCol w="2855649">
                  <a:extLst>
                    <a:ext uri="{9D8B030D-6E8A-4147-A177-3AD203B41FA5}">
                      <a16:colId xmlns:a16="http://schemas.microsoft.com/office/drawing/2014/main" val="1397715064"/>
                    </a:ext>
                  </a:extLst>
                </a:gridCol>
              </a:tblGrid>
              <a:tr h="286286">
                <a:tc gridSpan="2">
                  <a:txBody>
                    <a:bodyPr/>
                    <a:lstStyle/>
                    <a:p>
                      <a:pPr algn="ctr"/>
                      <a:r>
                        <a:rPr lang="en-US"/>
                        <a:t>Core ACT Central Development Team</a:t>
                      </a:r>
                    </a:p>
                  </a:txBody>
                  <a:tcPr/>
                </a:tc>
                <a:tc hMerge="1">
                  <a:txBody>
                    <a:bodyPr/>
                    <a:lstStyle/>
                    <a:p>
                      <a:endParaRPr lang="en-US"/>
                    </a:p>
                  </a:txBody>
                  <a:tcPr/>
                </a:tc>
                <a:extLst>
                  <a:ext uri="{0D108BD9-81ED-4DB2-BD59-A6C34878D82A}">
                    <a16:rowId xmlns:a16="http://schemas.microsoft.com/office/drawing/2014/main" val="3138617060"/>
                  </a:ext>
                </a:extLst>
              </a:tr>
              <a:tr h="262429">
                <a:tc>
                  <a:txBody>
                    <a:bodyPr/>
                    <a:lstStyle/>
                    <a:p>
                      <a:r>
                        <a:rPr lang="en-US" sz="1600"/>
                        <a:t>Chay Davis (PM)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Dustin Key (PM)</a:t>
                      </a:r>
                    </a:p>
                  </a:txBody>
                  <a:tcPr/>
                </a:tc>
                <a:extLst>
                  <a:ext uri="{0D108BD9-81ED-4DB2-BD59-A6C34878D82A}">
                    <a16:rowId xmlns:a16="http://schemas.microsoft.com/office/drawing/2014/main" val="3434254602"/>
                  </a:ext>
                </a:extLst>
              </a:tr>
              <a:tr h="453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Serah Kimachia (UI Dev)</a:t>
                      </a:r>
                    </a:p>
                    <a:p>
                      <a:endParaRPr lang="en-US" sz="1600"/>
                    </a:p>
                  </a:txBody>
                  <a:tcPr/>
                </a:tc>
                <a:tc>
                  <a:txBody>
                    <a:bodyPr/>
                    <a:lstStyle/>
                    <a:p>
                      <a:r>
                        <a:rPr lang="en-US" sz="1600"/>
                        <a:t>Bonnie Lind (</a:t>
                      </a:r>
                      <a:r>
                        <a:rPr lang="en-US" sz="1600" err="1"/>
                        <a:t>Reqs</a:t>
                      </a:r>
                      <a:r>
                        <a:rPr lang="en-US" sz="1600"/>
                        <a:t> and Testing)</a:t>
                      </a:r>
                    </a:p>
                  </a:txBody>
                  <a:tcPr/>
                </a:tc>
                <a:extLst>
                  <a:ext uri="{0D108BD9-81ED-4DB2-BD59-A6C34878D82A}">
                    <a16:rowId xmlns:a16="http://schemas.microsoft.com/office/drawing/2014/main" val="3692686163"/>
                  </a:ext>
                </a:extLst>
              </a:tr>
              <a:tr h="514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Jeremiah Litondo (UI Dev)</a:t>
                      </a:r>
                    </a:p>
                    <a:p>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Sundary Sankaran (PM)</a:t>
                      </a:r>
                    </a:p>
                    <a:p>
                      <a:endParaRPr lang="en-US" sz="1600"/>
                    </a:p>
                  </a:txBody>
                  <a:tcPr/>
                </a:tc>
                <a:extLst>
                  <a:ext uri="{0D108BD9-81ED-4DB2-BD59-A6C34878D82A}">
                    <a16:rowId xmlns:a16="http://schemas.microsoft.com/office/drawing/2014/main" val="1847672225"/>
                  </a:ext>
                </a:extLst>
              </a:tr>
              <a:tr h="453286">
                <a:tc>
                  <a:txBody>
                    <a:bodyPr/>
                    <a:lstStyle/>
                    <a:p>
                      <a:r>
                        <a:rPr lang="en-US" sz="1600"/>
                        <a:t>Kristin Delaney (SSRS)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Luesa Healy (DB Dev)</a:t>
                      </a:r>
                    </a:p>
                    <a:p>
                      <a:endParaRPr lang="en-US" sz="1600"/>
                    </a:p>
                  </a:txBody>
                  <a:tcPr/>
                </a:tc>
                <a:extLst>
                  <a:ext uri="{0D108BD9-81ED-4DB2-BD59-A6C34878D82A}">
                    <a16:rowId xmlns:a16="http://schemas.microsoft.com/office/drawing/2014/main" val="853392252"/>
                  </a:ext>
                </a:extLst>
              </a:tr>
              <a:tr h="453286">
                <a:tc>
                  <a:txBody>
                    <a:bodyPr/>
                    <a:lstStyle/>
                    <a:p>
                      <a:r>
                        <a:rPr lang="en-US" sz="1600"/>
                        <a:t>Pamela Shaw (Lead)</a:t>
                      </a:r>
                    </a:p>
                  </a:txBody>
                  <a:tcPr/>
                </a:tc>
                <a:tc>
                  <a:txBody>
                    <a:bodyPr/>
                    <a:lstStyle/>
                    <a:p>
                      <a:r>
                        <a:rPr lang="en-US" sz="1600"/>
                        <a:t>Rod Walker (Lead)</a:t>
                      </a:r>
                    </a:p>
                  </a:txBody>
                  <a:tcPr/>
                </a:tc>
                <a:extLst>
                  <a:ext uri="{0D108BD9-81ED-4DB2-BD59-A6C34878D82A}">
                    <a16:rowId xmlns:a16="http://schemas.microsoft.com/office/drawing/2014/main" val="2772933892"/>
                  </a:ext>
                </a:extLst>
              </a:tr>
            </a:tbl>
          </a:graphicData>
        </a:graphic>
      </p:graphicFrame>
      <p:graphicFrame>
        <p:nvGraphicFramePr>
          <p:cNvPr id="5" name="Table 4">
            <a:extLst>
              <a:ext uri="{FF2B5EF4-FFF2-40B4-BE49-F238E27FC236}">
                <a16:creationId xmlns:a16="http://schemas.microsoft.com/office/drawing/2014/main" id="{265C833A-29B8-46AC-9CDF-DA910497AD8D}"/>
              </a:ext>
            </a:extLst>
          </p:cNvPr>
          <p:cNvGraphicFramePr>
            <a:graphicFrameLocks noGrp="1"/>
          </p:cNvGraphicFramePr>
          <p:nvPr>
            <p:extLst>
              <p:ext uri="{D42A27DB-BD31-4B8C-83A1-F6EECF244321}">
                <p14:modId xmlns:p14="http://schemas.microsoft.com/office/powerpoint/2010/main" val="1943287817"/>
              </p:ext>
            </p:extLst>
          </p:nvPr>
        </p:nvGraphicFramePr>
        <p:xfrm>
          <a:off x="6409590" y="1365251"/>
          <a:ext cx="5142828" cy="2540000"/>
        </p:xfrm>
        <a:graphic>
          <a:graphicData uri="http://schemas.openxmlformats.org/drawingml/2006/table">
            <a:tbl>
              <a:tblPr firstRow="1" bandRow="1">
                <a:tableStyleId>{5C22544A-7EE6-4342-B048-85BDC9FD1C3A}</a:tableStyleId>
              </a:tblPr>
              <a:tblGrid>
                <a:gridCol w="2571414">
                  <a:extLst>
                    <a:ext uri="{9D8B030D-6E8A-4147-A177-3AD203B41FA5}">
                      <a16:colId xmlns:a16="http://schemas.microsoft.com/office/drawing/2014/main" val="308003998"/>
                    </a:ext>
                  </a:extLst>
                </a:gridCol>
                <a:gridCol w="2571414">
                  <a:extLst>
                    <a:ext uri="{9D8B030D-6E8A-4147-A177-3AD203B41FA5}">
                      <a16:colId xmlns:a16="http://schemas.microsoft.com/office/drawing/2014/main" val="932619954"/>
                    </a:ext>
                  </a:extLst>
                </a:gridCol>
              </a:tblGrid>
              <a:tr h="168723">
                <a:tc gridSpan="2">
                  <a:txBody>
                    <a:bodyPr/>
                    <a:lstStyle/>
                    <a:p>
                      <a:r>
                        <a:rPr lang="en-US" sz="1800"/>
                        <a:t>User Acceptance Testing, Clinical Core Support, Project Customers</a:t>
                      </a:r>
                    </a:p>
                  </a:txBody>
                  <a:tcPr/>
                </a:tc>
                <a:tc hMerge="1">
                  <a:txBody>
                    <a:bodyPr/>
                    <a:lstStyle/>
                    <a:p>
                      <a:endParaRPr lang="en-US" sz="1800"/>
                    </a:p>
                  </a:txBody>
                  <a:tcPr/>
                </a:tc>
                <a:extLst>
                  <a:ext uri="{0D108BD9-81ED-4DB2-BD59-A6C34878D82A}">
                    <a16:rowId xmlns:a16="http://schemas.microsoft.com/office/drawing/2014/main" val="828957641"/>
                  </a:ext>
                </a:extLst>
              </a:tr>
              <a:tr h="370840">
                <a:tc>
                  <a:txBody>
                    <a:bodyPr/>
                    <a:lstStyle/>
                    <a:p>
                      <a:r>
                        <a:rPr lang="en-US" sz="1600"/>
                        <a:t>Roxanne Muiruri</a:t>
                      </a:r>
                    </a:p>
                  </a:txBody>
                  <a:tcPr/>
                </a:tc>
                <a:tc>
                  <a:txBody>
                    <a:bodyPr/>
                    <a:lstStyle/>
                    <a:p>
                      <a:r>
                        <a:rPr lang="en-US" sz="1600"/>
                        <a:t>Beverly Schaaf</a:t>
                      </a:r>
                    </a:p>
                  </a:txBody>
                  <a:tcPr/>
                </a:tc>
                <a:extLst>
                  <a:ext uri="{0D108BD9-81ED-4DB2-BD59-A6C34878D82A}">
                    <a16:rowId xmlns:a16="http://schemas.microsoft.com/office/drawing/2014/main" val="35920647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Nora Van Doren</a:t>
                      </a:r>
                    </a:p>
                    <a:p>
                      <a:endParaRPr lang="en-US" sz="1600"/>
                    </a:p>
                  </a:txBody>
                  <a:tcPr/>
                </a:tc>
                <a:tc>
                  <a:txBody>
                    <a:bodyPr/>
                    <a:lstStyle/>
                    <a:p>
                      <a:r>
                        <a:rPr lang="en-US" sz="1600"/>
                        <a:t>Beth Pope</a:t>
                      </a:r>
                    </a:p>
                  </a:txBody>
                  <a:tcPr/>
                </a:tc>
                <a:extLst>
                  <a:ext uri="{0D108BD9-81ED-4DB2-BD59-A6C34878D82A}">
                    <a16:rowId xmlns:a16="http://schemas.microsoft.com/office/drawing/2014/main" val="3365616377"/>
                  </a:ext>
                </a:extLst>
              </a:tr>
              <a:tr h="370840">
                <a:tc>
                  <a:txBody>
                    <a:bodyPr/>
                    <a:lstStyle/>
                    <a:p>
                      <a:r>
                        <a:rPr lang="en-US" sz="1600"/>
                        <a:t>Tiffany Gaines</a:t>
                      </a:r>
                    </a:p>
                  </a:txBody>
                  <a:tcPr/>
                </a:tc>
                <a:tc>
                  <a:txBody>
                    <a:bodyPr/>
                    <a:lstStyle/>
                    <a:p>
                      <a:r>
                        <a:rPr lang="en-US" sz="1600"/>
                        <a:t>Leonardo Colemon</a:t>
                      </a:r>
                    </a:p>
                  </a:txBody>
                  <a:tcPr/>
                </a:tc>
                <a:extLst>
                  <a:ext uri="{0D108BD9-81ED-4DB2-BD59-A6C34878D82A}">
                    <a16:rowId xmlns:a16="http://schemas.microsoft.com/office/drawing/2014/main" val="40043163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Julie Cooper</a:t>
                      </a:r>
                    </a:p>
                    <a:p>
                      <a:endParaRPr lang="en-US" sz="1600"/>
                    </a:p>
                  </a:txBody>
                  <a:tcPr/>
                </a:tc>
                <a:tc>
                  <a:txBody>
                    <a:bodyPr/>
                    <a:lstStyle/>
                    <a:p>
                      <a:endParaRPr lang="en-US" sz="1600"/>
                    </a:p>
                  </a:txBody>
                  <a:tcPr/>
                </a:tc>
                <a:extLst>
                  <a:ext uri="{0D108BD9-81ED-4DB2-BD59-A6C34878D82A}">
                    <a16:rowId xmlns:a16="http://schemas.microsoft.com/office/drawing/2014/main" val="2143858910"/>
                  </a:ext>
                </a:extLst>
              </a:tr>
            </a:tbl>
          </a:graphicData>
        </a:graphic>
      </p:graphicFrame>
    </p:spTree>
    <p:extLst>
      <p:ext uri="{BB962C8B-B14F-4D97-AF65-F5344CB8AC3E}">
        <p14:creationId xmlns:p14="http://schemas.microsoft.com/office/powerpoint/2010/main" val="372159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tx1"/>
            </a:gs>
            <a:gs pos="83000">
              <a:schemeClr val="tx2"/>
            </a:gs>
            <a:gs pos="100000">
              <a:schemeClr val="tx2"/>
            </a:gs>
          </a:gsLst>
          <a:lin ang="5400000" scaled="1"/>
        </a:gradFill>
        <a:effectLst/>
      </p:bgPr>
    </p:bg>
    <p:spTree>
      <p:nvGrpSpPr>
        <p:cNvPr id="1" name=""/>
        <p:cNvGrpSpPr/>
        <p:nvPr/>
      </p:nvGrpSpPr>
      <p:grpSpPr>
        <a:xfrm>
          <a:off x="0" y="0"/>
          <a:ext cx="0" cy="0"/>
          <a:chOff x="0" y="0"/>
          <a:chExt cx="0" cy="0"/>
        </a:xfrm>
      </p:grpSpPr>
      <p:sp>
        <p:nvSpPr>
          <p:cNvPr id="102" name="TextBox 101">
            <a:extLst>
              <a:ext uri="{FF2B5EF4-FFF2-40B4-BE49-F238E27FC236}">
                <a16:creationId xmlns:a16="http://schemas.microsoft.com/office/drawing/2014/main" id="{80C1BE91-E00D-5AE5-45FF-DA5E9634C478}"/>
              </a:ext>
            </a:extLst>
          </p:cNvPr>
          <p:cNvSpPr txBox="1"/>
          <p:nvPr/>
        </p:nvSpPr>
        <p:spPr>
          <a:xfrm>
            <a:off x="10247504" y="4634598"/>
            <a:ext cx="2481319" cy="369332"/>
          </a:xfrm>
          <a:prstGeom prst="rect">
            <a:avLst/>
          </a:prstGeom>
          <a:noFill/>
        </p:spPr>
        <p:txBody>
          <a:bodyPr wrap="square" rtlCol="0">
            <a:spAutoFit/>
          </a:bodyPr>
          <a:lstStyle/>
          <a:p>
            <a:pPr marL="285750" indent="-285750">
              <a:buFont typeface="Wingdings" panose="05000000000000000000" pitchFamily="2" charset="2"/>
              <a:buChar char="q"/>
            </a:pPr>
            <a:r>
              <a:rPr lang="en-US"/>
              <a:t> </a:t>
            </a:r>
            <a:r>
              <a:rPr lang="en-US">
                <a:solidFill>
                  <a:schemeClr val="accent2">
                    <a:lumMod val="20000"/>
                    <a:lumOff val="80000"/>
                  </a:schemeClr>
                </a:solidFill>
              </a:rPr>
              <a:t>_</a:t>
            </a:r>
          </a:p>
        </p:txBody>
      </p:sp>
      <p:sp>
        <p:nvSpPr>
          <p:cNvPr id="2" name="Oval 1">
            <a:extLst>
              <a:ext uri="{FF2B5EF4-FFF2-40B4-BE49-F238E27FC236}">
                <a16:creationId xmlns:a16="http://schemas.microsoft.com/office/drawing/2014/main" id="{6CA153B9-B892-5C76-DE06-FF619D45DFAA}"/>
              </a:ext>
            </a:extLst>
          </p:cNvPr>
          <p:cNvSpPr/>
          <p:nvPr/>
        </p:nvSpPr>
        <p:spPr>
          <a:xfrm>
            <a:off x="985261" y="2411678"/>
            <a:ext cx="9809629" cy="3603243"/>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 </a:t>
            </a:r>
            <a:endParaRPr lang="en-US">
              <a:solidFill>
                <a:schemeClr val="accent1"/>
              </a:solidFill>
            </a:endParaRPr>
          </a:p>
        </p:txBody>
      </p:sp>
      <p:sp>
        <p:nvSpPr>
          <p:cNvPr id="68" name="TextBox 67">
            <a:extLst>
              <a:ext uri="{FF2B5EF4-FFF2-40B4-BE49-F238E27FC236}">
                <a16:creationId xmlns:a16="http://schemas.microsoft.com/office/drawing/2014/main" id="{586B92FB-C9E7-6F24-7FE8-4655AF35232C}"/>
              </a:ext>
            </a:extLst>
          </p:cNvPr>
          <p:cNvSpPr txBox="1"/>
          <p:nvPr/>
        </p:nvSpPr>
        <p:spPr>
          <a:xfrm>
            <a:off x="1209364" y="3758356"/>
            <a:ext cx="2481319" cy="369332"/>
          </a:xfrm>
          <a:prstGeom prst="rect">
            <a:avLst/>
          </a:prstGeom>
          <a:noFill/>
        </p:spPr>
        <p:txBody>
          <a:bodyPr wrap="square" rtlCol="0">
            <a:spAutoFit/>
          </a:bodyPr>
          <a:lstStyle/>
          <a:p>
            <a:pPr marL="285750" indent="-285750">
              <a:buFont typeface="Wingdings" panose="05000000000000000000" pitchFamily="2" charset="2"/>
              <a:buChar char="q"/>
            </a:pPr>
            <a:r>
              <a:rPr lang="en-US">
                <a:highlight>
                  <a:srgbClr val="FFFF00"/>
                </a:highlight>
              </a:rPr>
              <a:t>SAMPLING</a:t>
            </a:r>
          </a:p>
        </p:txBody>
      </p:sp>
      <p:sp>
        <p:nvSpPr>
          <p:cNvPr id="72" name="TextBox 71">
            <a:extLst>
              <a:ext uri="{FF2B5EF4-FFF2-40B4-BE49-F238E27FC236}">
                <a16:creationId xmlns:a16="http://schemas.microsoft.com/office/drawing/2014/main" id="{AED0348E-7D8B-971C-45DC-124B8567F67B}"/>
              </a:ext>
            </a:extLst>
          </p:cNvPr>
          <p:cNvSpPr txBox="1"/>
          <p:nvPr/>
        </p:nvSpPr>
        <p:spPr>
          <a:xfrm>
            <a:off x="1825747" y="3160113"/>
            <a:ext cx="3521947" cy="646331"/>
          </a:xfrm>
          <a:prstGeom prst="rect">
            <a:avLst/>
          </a:prstGeom>
          <a:noFill/>
        </p:spPr>
        <p:txBody>
          <a:bodyPr wrap="square" rtlCol="0">
            <a:spAutoFit/>
          </a:bodyPr>
          <a:lstStyle/>
          <a:p>
            <a:pPr marL="285750" indent="-285750">
              <a:buFont typeface="Wingdings" panose="05000000000000000000" pitchFamily="2" charset="2"/>
              <a:buChar char="q"/>
            </a:pPr>
            <a:r>
              <a:rPr lang="en-US"/>
              <a:t>RECRUITMENT, SCHEDULING, INCENTIVES</a:t>
            </a:r>
          </a:p>
        </p:txBody>
      </p:sp>
      <p:sp>
        <p:nvSpPr>
          <p:cNvPr id="74" name="TextBox 73">
            <a:extLst>
              <a:ext uri="{FF2B5EF4-FFF2-40B4-BE49-F238E27FC236}">
                <a16:creationId xmlns:a16="http://schemas.microsoft.com/office/drawing/2014/main" id="{A2E4ABFF-1248-767A-1B7B-C680076699FD}"/>
              </a:ext>
            </a:extLst>
          </p:cNvPr>
          <p:cNvSpPr txBox="1"/>
          <p:nvPr/>
        </p:nvSpPr>
        <p:spPr>
          <a:xfrm>
            <a:off x="2877426" y="2726082"/>
            <a:ext cx="2481319" cy="369332"/>
          </a:xfrm>
          <a:prstGeom prst="rect">
            <a:avLst/>
          </a:prstGeom>
          <a:noFill/>
        </p:spPr>
        <p:txBody>
          <a:bodyPr wrap="square" rtlCol="0">
            <a:spAutoFit/>
          </a:bodyPr>
          <a:lstStyle/>
          <a:p>
            <a:pPr marL="285750" indent="-285750">
              <a:buFont typeface="Wingdings" panose="05000000000000000000" pitchFamily="2" charset="2"/>
              <a:buChar char="q"/>
            </a:pPr>
            <a:r>
              <a:rPr lang="en-US"/>
              <a:t>WELCOME PACKET</a:t>
            </a:r>
          </a:p>
        </p:txBody>
      </p:sp>
      <p:sp>
        <p:nvSpPr>
          <p:cNvPr id="77" name="TextBox 76">
            <a:extLst>
              <a:ext uri="{FF2B5EF4-FFF2-40B4-BE49-F238E27FC236}">
                <a16:creationId xmlns:a16="http://schemas.microsoft.com/office/drawing/2014/main" id="{D41AFFD8-ABB9-5D6D-6EDA-43D47AF9A5B1}"/>
              </a:ext>
            </a:extLst>
          </p:cNvPr>
          <p:cNvSpPr txBox="1"/>
          <p:nvPr/>
        </p:nvSpPr>
        <p:spPr>
          <a:xfrm>
            <a:off x="4091427" y="2457111"/>
            <a:ext cx="2976628" cy="646331"/>
          </a:xfrm>
          <a:prstGeom prst="rect">
            <a:avLst/>
          </a:prstGeom>
          <a:noFill/>
        </p:spPr>
        <p:txBody>
          <a:bodyPr wrap="square" rtlCol="0">
            <a:spAutoFit/>
          </a:bodyPr>
          <a:lstStyle/>
          <a:p>
            <a:pPr marL="285750" indent="-285750">
              <a:buFont typeface="Wingdings" panose="05000000000000000000" pitchFamily="2" charset="2"/>
              <a:buChar char="q"/>
            </a:pPr>
            <a:r>
              <a:rPr lang="en-US"/>
              <a:t>BASELINE VISIT, FORMS</a:t>
            </a:r>
          </a:p>
          <a:p>
            <a:r>
              <a:rPr lang="en-US"/>
              <a:t>     </a:t>
            </a:r>
          </a:p>
        </p:txBody>
      </p:sp>
      <p:sp>
        <p:nvSpPr>
          <p:cNvPr id="79" name="TextBox 78">
            <a:extLst>
              <a:ext uri="{FF2B5EF4-FFF2-40B4-BE49-F238E27FC236}">
                <a16:creationId xmlns:a16="http://schemas.microsoft.com/office/drawing/2014/main" id="{726EEBDD-CEF0-05A7-AEDF-E0AA604695DE}"/>
              </a:ext>
            </a:extLst>
          </p:cNvPr>
          <p:cNvSpPr txBox="1"/>
          <p:nvPr/>
        </p:nvSpPr>
        <p:spPr>
          <a:xfrm>
            <a:off x="6816183" y="2575137"/>
            <a:ext cx="2481319" cy="369332"/>
          </a:xfrm>
          <a:prstGeom prst="rect">
            <a:avLst/>
          </a:prstGeom>
          <a:noFill/>
        </p:spPr>
        <p:txBody>
          <a:bodyPr wrap="square" rtlCol="0">
            <a:spAutoFit/>
          </a:bodyPr>
          <a:lstStyle/>
          <a:p>
            <a:r>
              <a:rPr lang="en-US"/>
              <a:t>CONSENTS </a:t>
            </a:r>
          </a:p>
        </p:txBody>
      </p:sp>
      <p:sp>
        <p:nvSpPr>
          <p:cNvPr id="83" name="TextBox 82">
            <a:extLst>
              <a:ext uri="{FF2B5EF4-FFF2-40B4-BE49-F238E27FC236}">
                <a16:creationId xmlns:a16="http://schemas.microsoft.com/office/drawing/2014/main" id="{4C01E44D-4A21-F80C-44C1-4EEEE9517B0B}"/>
              </a:ext>
            </a:extLst>
          </p:cNvPr>
          <p:cNvSpPr txBox="1"/>
          <p:nvPr/>
        </p:nvSpPr>
        <p:spPr>
          <a:xfrm>
            <a:off x="7122937" y="2843756"/>
            <a:ext cx="2481319" cy="369332"/>
          </a:xfrm>
          <a:prstGeom prst="rect">
            <a:avLst/>
          </a:prstGeom>
          <a:noFill/>
        </p:spPr>
        <p:txBody>
          <a:bodyPr wrap="square" rtlCol="0">
            <a:spAutoFit/>
          </a:bodyPr>
          <a:lstStyle/>
          <a:p>
            <a:r>
              <a:rPr lang="en-US"/>
              <a:t>BLOOD DRAWS</a:t>
            </a:r>
          </a:p>
        </p:txBody>
      </p:sp>
      <p:sp>
        <p:nvSpPr>
          <p:cNvPr id="84" name="TextBox 83">
            <a:extLst>
              <a:ext uri="{FF2B5EF4-FFF2-40B4-BE49-F238E27FC236}">
                <a16:creationId xmlns:a16="http://schemas.microsoft.com/office/drawing/2014/main" id="{59BB47B6-7F96-396C-A600-26EDEA4A3B19}"/>
              </a:ext>
            </a:extLst>
          </p:cNvPr>
          <p:cNvSpPr txBox="1"/>
          <p:nvPr/>
        </p:nvSpPr>
        <p:spPr>
          <a:xfrm>
            <a:off x="8821089" y="3119828"/>
            <a:ext cx="2481319" cy="369332"/>
          </a:xfrm>
          <a:prstGeom prst="rect">
            <a:avLst/>
          </a:prstGeom>
          <a:noFill/>
        </p:spPr>
        <p:txBody>
          <a:bodyPr wrap="square" rtlCol="0">
            <a:spAutoFit/>
          </a:bodyPr>
          <a:lstStyle/>
          <a:p>
            <a:r>
              <a:rPr lang="en-US"/>
              <a:t>EYE ACT</a:t>
            </a:r>
          </a:p>
        </p:txBody>
      </p:sp>
      <p:sp>
        <p:nvSpPr>
          <p:cNvPr id="85" name="TextBox 84">
            <a:extLst>
              <a:ext uri="{FF2B5EF4-FFF2-40B4-BE49-F238E27FC236}">
                <a16:creationId xmlns:a16="http://schemas.microsoft.com/office/drawing/2014/main" id="{A5488409-AF11-A1E0-51C4-71F1F964C0C2}"/>
              </a:ext>
            </a:extLst>
          </p:cNvPr>
          <p:cNvSpPr txBox="1"/>
          <p:nvPr/>
        </p:nvSpPr>
        <p:spPr>
          <a:xfrm>
            <a:off x="8821089" y="3580566"/>
            <a:ext cx="2481319" cy="369332"/>
          </a:xfrm>
          <a:prstGeom prst="rect">
            <a:avLst/>
          </a:prstGeom>
          <a:noFill/>
        </p:spPr>
        <p:txBody>
          <a:bodyPr wrap="square" rtlCol="0">
            <a:spAutoFit/>
          </a:bodyPr>
          <a:lstStyle/>
          <a:p>
            <a:r>
              <a:rPr lang="en-US"/>
              <a:t>ACTIGRAPHY</a:t>
            </a:r>
          </a:p>
        </p:txBody>
      </p:sp>
      <p:sp>
        <p:nvSpPr>
          <p:cNvPr id="86" name="TextBox 85">
            <a:extLst>
              <a:ext uri="{FF2B5EF4-FFF2-40B4-BE49-F238E27FC236}">
                <a16:creationId xmlns:a16="http://schemas.microsoft.com/office/drawing/2014/main" id="{9CCB094B-F2A1-5F58-54B5-B37A6198B94D}"/>
              </a:ext>
            </a:extLst>
          </p:cNvPr>
          <p:cNvSpPr txBox="1"/>
          <p:nvPr/>
        </p:nvSpPr>
        <p:spPr>
          <a:xfrm>
            <a:off x="8921093" y="3968126"/>
            <a:ext cx="2481319" cy="369332"/>
          </a:xfrm>
          <a:prstGeom prst="rect">
            <a:avLst/>
          </a:prstGeom>
          <a:noFill/>
        </p:spPr>
        <p:txBody>
          <a:bodyPr wrap="square" rtlCol="0">
            <a:spAutoFit/>
          </a:bodyPr>
          <a:lstStyle/>
          <a:p>
            <a:r>
              <a:rPr lang="en-US"/>
              <a:t>NEWSLETTER</a:t>
            </a:r>
          </a:p>
        </p:txBody>
      </p:sp>
      <p:sp>
        <p:nvSpPr>
          <p:cNvPr id="87" name="TextBox 86">
            <a:extLst>
              <a:ext uri="{FF2B5EF4-FFF2-40B4-BE49-F238E27FC236}">
                <a16:creationId xmlns:a16="http://schemas.microsoft.com/office/drawing/2014/main" id="{D0D01C12-B585-68A6-8EF8-4B8ABA4192A0}"/>
              </a:ext>
            </a:extLst>
          </p:cNvPr>
          <p:cNvSpPr txBox="1"/>
          <p:nvPr/>
        </p:nvSpPr>
        <p:spPr>
          <a:xfrm>
            <a:off x="8012649" y="4337478"/>
            <a:ext cx="2481319" cy="369332"/>
          </a:xfrm>
          <a:prstGeom prst="rect">
            <a:avLst/>
          </a:prstGeom>
          <a:noFill/>
        </p:spPr>
        <p:txBody>
          <a:bodyPr wrap="square" rtlCol="0">
            <a:spAutoFit/>
          </a:bodyPr>
          <a:lstStyle/>
          <a:p>
            <a:r>
              <a:rPr lang="en-US"/>
              <a:t>        REMINDER PACKET</a:t>
            </a:r>
          </a:p>
        </p:txBody>
      </p:sp>
      <p:sp>
        <p:nvSpPr>
          <p:cNvPr id="89" name="TextBox 88">
            <a:extLst>
              <a:ext uri="{FF2B5EF4-FFF2-40B4-BE49-F238E27FC236}">
                <a16:creationId xmlns:a16="http://schemas.microsoft.com/office/drawing/2014/main" id="{2B255E1F-F383-E754-4A1F-D225093291EA}"/>
              </a:ext>
            </a:extLst>
          </p:cNvPr>
          <p:cNvSpPr txBox="1"/>
          <p:nvPr/>
        </p:nvSpPr>
        <p:spPr>
          <a:xfrm>
            <a:off x="8094352" y="2567075"/>
            <a:ext cx="2481319" cy="369332"/>
          </a:xfrm>
          <a:prstGeom prst="rect">
            <a:avLst/>
          </a:prstGeom>
          <a:noFill/>
        </p:spPr>
        <p:txBody>
          <a:bodyPr wrap="square" rtlCol="0">
            <a:spAutoFit/>
          </a:bodyPr>
          <a:lstStyle/>
          <a:p>
            <a:pPr marL="285750" indent="-285750">
              <a:buFont typeface="Wingdings" panose="05000000000000000000" pitchFamily="2" charset="2"/>
              <a:buChar char="q"/>
            </a:pPr>
            <a:r>
              <a:rPr lang="en-US"/>
              <a:t> </a:t>
            </a:r>
            <a:r>
              <a:rPr lang="en-US">
                <a:solidFill>
                  <a:schemeClr val="accent2">
                    <a:lumMod val="20000"/>
                    <a:lumOff val="80000"/>
                  </a:schemeClr>
                </a:solidFill>
              </a:rPr>
              <a:t>_</a:t>
            </a:r>
          </a:p>
        </p:txBody>
      </p:sp>
      <p:sp>
        <p:nvSpPr>
          <p:cNvPr id="90" name="TextBox 89">
            <a:extLst>
              <a:ext uri="{FF2B5EF4-FFF2-40B4-BE49-F238E27FC236}">
                <a16:creationId xmlns:a16="http://schemas.microsoft.com/office/drawing/2014/main" id="{437C58FB-FBFF-251C-EA15-1EFBFE67322F}"/>
              </a:ext>
            </a:extLst>
          </p:cNvPr>
          <p:cNvSpPr txBox="1"/>
          <p:nvPr/>
        </p:nvSpPr>
        <p:spPr>
          <a:xfrm>
            <a:off x="9685281" y="3125070"/>
            <a:ext cx="2481319" cy="369332"/>
          </a:xfrm>
          <a:prstGeom prst="rect">
            <a:avLst/>
          </a:prstGeom>
          <a:noFill/>
        </p:spPr>
        <p:txBody>
          <a:bodyPr wrap="square" rtlCol="0">
            <a:spAutoFit/>
          </a:bodyPr>
          <a:lstStyle/>
          <a:p>
            <a:pPr marL="285750" indent="-285750">
              <a:buFont typeface="Wingdings" panose="05000000000000000000" pitchFamily="2" charset="2"/>
              <a:buChar char="q"/>
            </a:pPr>
            <a:r>
              <a:rPr lang="en-US">
                <a:solidFill>
                  <a:schemeClr val="tx1">
                    <a:lumMod val="75000"/>
                    <a:lumOff val="25000"/>
                  </a:schemeClr>
                </a:solidFill>
              </a:rPr>
              <a:t>                                     _</a:t>
            </a:r>
          </a:p>
        </p:txBody>
      </p:sp>
      <p:sp>
        <p:nvSpPr>
          <p:cNvPr id="95" name="TextBox 94">
            <a:extLst>
              <a:ext uri="{FF2B5EF4-FFF2-40B4-BE49-F238E27FC236}">
                <a16:creationId xmlns:a16="http://schemas.microsoft.com/office/drawing/2014/main" id="{12FE1C7D-581C-AC39-F1FB-925F91BE5AF1}"/>
              </a:ext>
            </a:extLst>
          </p:cNvPr>
          <p:cNvSpPr txBox="1"/>
          <p:nvPr/>
        </p:nvSpPr>
        <p:spPr>
          <a:xfrm>
            <a:off x="10243500" y="3541791"/>
            <a:ext cx="2481319" cy="369332"/>
          </a:xfrm>
          <a:prstGeom prst="rect">
            <a:avLst/>
          </a:prstGeom>
          <a:noFill/>
        </p:spPr>
        <p:txBody>
          <a:bodyPr wrap="square" rtlCol="0">
            <a:spAutoFit/>
          </a:bodyPr>
          <a:lstStyle/>
          <a:p>
            <a:pPr marL="285750" indent="-285750">
              <a:buFont typeface="Wingdings" panose="05000000000000000000" pitchFamily="2" charset="2"/>
              <a:buChar char="q"/>
            </a:pPr>
            <a:r>
              <a:rPr lang="en-US"/>
              <a:t> </a:t>
            </a:r>
            <a:r>
              <a:rPr lang="en-US">
                <a:solidFill>
                  <a:schemeClr val="accent1"/>
                </a:solidFill>
              </a:rPr>
              <a:t>_</a:t>
            </a:r>
          </a:p>
        </p:txBody>
      </p:sp>
      <p:sp>
        <p:nvSpPr>
          <p:cNvPr id="96" name="TextBox 95">
            <a:extLst>
              <a:ext uri="{FF2B5EF4-FFF2-40B4-BE49-F238E27FC236}">
                <a16:creationId xmlns:a16="http://schemas.microsoft.com/office/drawing/2014/main" id="{A773D3D9-F656-FA78-9EB6-C61BA7E0F9F4}"/>
              </a:ext>
            </a:extLst>
          </p:cNvPr>
          <p:cNvSpPr txBox="1"/>
          <p:nvPr/>
        </p:nvSpPr>
        <p:spPr>
          <a:xfrm>
            <a:off x="7380104" y="4640211"/>
            <a:ext cx="3870631" cy="369332"/>
          </a:xfrm>
          <a:prstGeom prst="rect">
            <a:avLst/>
          </a:prstGeom>
          <a:noFill/>
        </p:spPr>
        <p:txBody>
          <a:bodyPr wrap="square" rtlCol="0">
            <a:spAutoFit/>
          </a:bodyPr>
          <a:lstStyle/>
          <a:p>
            <a:r>
              <a:rPr lang="en-US"/>
              <a:t>BIENNIAL VISIT, FORMS</a:t>
            </a:r>
          </a:p>
        </p:txBody>
      </p:sp>
      <p:sp>
        <p:nvSpPr>
          <p:cNvPr id="103" name="TextBox 102">
            <a:extLst>
              <a:ext uri="{FF2B5EF4-FFF2-40B4-BE49-F238E27FC236}">
                <a16:creationId xmlns:a16="http://schemas.microsoft.com/office/drawing/2014/main" id="{0CEADCA2-7A2E-34BF-A30D-0E61062466BF}"/>
              </a:ext>
            </a:extLst>
          </p:cNvPr>
          <p:cNvSpPr txBox="1"/>
          <p:nvPr/>
        </p:nvSpPr>
        <p:spPr>
          <a:xfrm>
            <a:off x="6912287" y="5344944"/>
            <a:ext cx="2481319" cy="369332"/>
          </a:xfrm>
          <a:prstGeom prst="rect">
            <a:avLst/>
          </a:prstGeom>
          <a:noFill/>
        </p:spPr>
        <p:txBody>
          <a:bodyPr wrap="square" rtlCol="0">
            <a:spAutoFit/>
          </a:bodyPr>
          <a:lstStyle/>
          <a:p>
            <a:pPr marL="285750" indent="-285750">
              <a:buFont typeface="Wingdings" panose="05000000000000000000" pitchFamily="2" charset="2"/>
              <a:buChar char="q"/>
            </a:pPr>
            <a:r>
              <a:rPr lang="en-US"/>
              <a:t>STATUS CHANGE</a:t>
            </a:r>
          </a:p>
        </p:txBody>
      </p:sp>
      <p:sp>
        <p:nvSpPr>
          <p:cNvPr id="104" name="TextBox 103">
            <a:extLst>
              <a:ext uri="{FF2B5EF4-FFF2-40B4-BE49-F238E27FC236}">
                <a16:creationId xmlns:a16="http://schemas.microsoft.com/office/drawing/2014/main" id="{3C9EDA32-CB1C-D891-4958-8F7B05056EF8}"/>
              </a:ext>
            </a:extLst>
          </p:cNvPr>
          <p:cNvSpPr txBox="1"/>
          <p:nvPr/>
        </p:nvSpPr>
        <p:spPr>
          <a:xfrm>
            <a:off x="4902578" y="5617794"/>
            <a:ext cx="2481319" cy="369332"/>
          </a:xfrm>
          <a:prstGeom prst="rect">
            <a:avLst/>
          </a:prstGeom>
          <a:noFill/>
        </p:spPr>
        <p:txBody>
          <a:bodyPr wrap="square" rtlCol="0">
            <a:spAutoFit/>
          </a:bodyPr>
          <a:lstStyle/>
          <a:p>
            <a:pPr marL="285750" indent="-285750">
              <a:buFont typeface="Wingdings" panose="05000000000000000000" pitchFamily="2" charset="2"/>
              <a:buChar char="q"/>
            </a:pPr>
            <a:r>
              <a:rPr lang="en-US"/>
              <a:t>INFO FWD TO UW</a:t>
            </a:r>
          </a:p>
        </p:txBody>
      </p:sp>
      <p:sp>
        <p:nvSpPr>
          <p:cNvPr id="105" name="TextBox 104">
            <a:extLst>
              <a:ext uri="{FF2B5EF4-FFF2-40B4-BE49-F238E27FC236}">
                <a16:creationId xmlns:a16="http://schemas.microsoft.com/office/drawing/2014/main" id="{A7B4FF90-CC69-D806-3B18-EB087004D4F9}"/>
              </a:ext>
            </a:extLst>
          </p:cNvPr>
          <p:cNvSpPr txBox="1"/>
          <p:nvPr/>
        </p:nvSpPr>
        <p:spPr>
          <a:xfrm>
            <a:off x="1102806" y="4205023"/>
            <a:ext cx="3329613" cy="646331"/>
          </a:xfrm>
          <a:prstGeom prst="rect">
            <a:avLst/>
          </a:prstGeom>
          <a:noFill/>
        </p:spPr>
        <p:txBody>
          <a:bodyPr wrap="square" rtlCol="0">
            <a:spAutoFit/>
          </a:bodyPr>
          <a:lstStyle/>
          <a:p>
            <a:pPr marL="285750" indent="-285750">
              <a:buFont typeface="Wingdings" panose="05000000000000000000" pitchFamily="2" charset="2"/>
              <a:buChar char="q"/>
            </a:pPr>
            <a:r>
              <a:rPr lang="en-US"/>
              <a:t>FUTURE ANCILLARY STUDIES</a:t>
            </a:r>
          </a:p>
        </p:txBody>
      </p:sp>
      <p:sp>
        <p:nvSpPr>
          <p:cNvPr id="106" name="TextBox 105">
            <a:extLst>
              <a:ext uri="{FF2B5EF4-FFF2-40B4-BE49-F238E27FC236}">
                <a16:creationId xmlns:a16="http://schemas.microsoft.com/office/drawing/2014/main" id="{FF3A83E5-E600-25D9-4F82-84AEF0DED086}"/>
              </a:ext>
            </a:extLst>
          </p:cNvPr>
          <p:cNvSpPr txBox="1"/>
          <p:nvPr/>
        </p:nvSpPr>
        <p:spPr>
          <a:xfrm>
            <a:off x="3497585" y="5328035"/>
            <a:ext cx="3722320" cy="369332"/>
          </a:xfrm>
          <a:prstGeom prst="rect">
            <a:avLst/>
          </a:prstGeom>
          <a:noFill/>
        </p:spPr>
        <p:txBody>
          <a:bodyPr wrap="square" rtlCol="0">
            <a:spAutoFit/>
          </a:bodyPr>
          <a:lstStyle/>
          <a:p>
            <a:pPr marL="285750" indent="-285750">
              <a:buFont typeface="Wingdings" panose="05000000000000000000" pitchFamily="2" charset="2"/>
              <a:buChar char="q"/>
            </a:pPr>
            <a:r>
              <a:rPr lang="en-US"/>
              <a:t>EXISTING ANCILLARY STUDIES</a:t>
            </a:r>
          </a:p>
        </p:txBody>
      </p:sp>
      <p:sp>
        <p:nvSpPr>
          <p:cNvPr id="113" name="TextBox 112">
            <a:extLst>
              <a:ext uri="{FF2B5EF4-FFF2-40B4-BE49-F238E27FC236}">
                <a16:creationId xmlns:a16="http://schemas.microsoft.com/office/drawing/2014/main" id="{58F4A47C-17BE-000B-BE7F-70A354D289C3}"/>
              </a:ext>
            </a:extLst>
          </p:cNvPr>
          <p:cNvSpPr txBox="1"/>
          <p:nvPr/>
        </p:nvSpPr>
        <p:spPr>
          <a:xfrm>
            <a:off x="2974591" y="5081553"/>
            <a:ext cx="3722320" cy="369332"/>
          </a:xfrm>
          <a:prstGeom prst="rect">
            <a:avLst/>
          </a:prstGeom>
          <a:noFill/>
        </p:spPr>
        <p:txBody>
          <a:bodyPr wrap="square" rtlCol="0">
            <a:spAutoFit/>
          </a:bodyPr>
          <a:lstStyle/>
          <a:p>
            <a:pPr marL="285750" indent="-285750">
              <a:buFont typeface="Wingdings" panose="05000000000000000000" pitchFamily="2" charset="2"/>
              <a:buChar char="q"/>
            </a:pPr>
            <a:r>
              <a:rPr lang="en-US"/>
              <a:t>HOME VISIT INFO FROM UW</a:t>
            </a:r>
          </a:p>
        </p:txBody>
      </p:sp>
      <p:sp>
        <p:nvSpPr>
          <p:cNvPr id="120" name="TextBox 119">
            <a:extLst>
              <a:ext uri="{FF2B5EF4-FFF2-40B4-BE49-F238E27FC236}">
                <a16:creationId xmlns:a16="http://schemas.microsoft.com/office/drawing/2014/main" id="{6E05AF9B-0F49-8345-DA27-2AF489CF4DF8}"/>
              </a:ext>
            </a:extLst>
          </p:cNvPr>
          <p:cNvSpPr txBox="1"/>
          <p:nvPr/>
        </p:nvSpPr>
        <p:spPr>
          <a:xfrm>
            <a:off x="10428170" y="3982615"/>
            <a:ext cx="2481319" cy="369332"/>
          </a:xfrm>
          <a:prstGeom prst="rect">
            <a:avLst/>
          </a:prstGeom>
          <a:noFill/>
        </p:spPr>
        <p:txBody>
          <a:bodyPr wrap="square" rtlCol="0">
            <a:spAutoFit/>
          </a:bodyPr>
          <a:lstStyle/>
          <a:p>
            <a:pPr marL="285750" indent="-285750">
              <a:buFont typeface="Wingdings" panose="05000000000000000000" pitchFamily="2" charset="2"/>
              <a:buChar char="q"/>
            </a:pPr>
            <a:r>
              <a:rPr lang="en-US"/>
              <a:t> </a:t>
            </a:r>
            <a:r>
              <a:rPr lang="en-US">
                <a:solidFill>
                  <a:schemeClr val="accent1"/>
                </a:solidFill>
              </a:rPr>
              <a:t>_</a:t>
            </a:r>
          </a:p>
        </p:txBody>
      </p:sp>
      <p:sp>
        <p:nvSpPr>
          <p:cNvPr id="121" name="TextBox 120">
            <a:extLst>
              <a:ext uri="{FF2B5EF4-FFF2-40B4-BE49-F238E27FC236}">
                <a16:creationId xmlns:a16="http://schemas.microsoft.com/office/drawing/2014/main" id="{48735373-0433-657B-6910-C408FD42F111}"/>
              </a:ext>
            </a:extLst>
          </p:cNvPr>
          <p:cNvSpPr txBox="1"/>
          <p:nvPr/>
        </p:nvSpPr>
        <p:spPr>
          <a:xfrm>
            <a:off x="7370758" y="5019444"/>
            <a:ext cx="2481319" cy="369332"/>
          </a:xfrm>
          <a:prstGeom prst="rect">
            <a:avLst/>
          </a:prstGeom>
          <a:noFill/>
        </p:spPr>
        <p:txBody>
          <a:bodyPr wrap="square" rtlCol="0">
            <a:spAutoFit/>
          </a:bodyPr>
          <a:lstStyle/>
          <a:p>
            <a:pPr marL="285750" indent="-285750">
              <a:buFont typeface="Wingdings" panose="05000000000000000000" pitchFamily="2" charset="2"/>
              <a:buChar char="q"/>
            </a:pPr>
            <a:r>
              <a:rPr lang="en-US"/>
              <a:t>BIRTHDAY LETTER</a:t>
            </a:r>
          </a:p>
        </p:txBody>
      </p:sp>
      <p:sp>
        <p:nvSpPr>
          <p:cNvPr id="122" name="Cylinder 121">
            <a:extLst>
              <a:ext uri="{FF2B5EF4-FFF2-40B4-BE49-F238E27FC236}">
                <a16:creationId xmlns:a16="http://schemas.microsoft.com/office/drawing/2014/main" id="{A1CCB6F9-803F-6660-1CF4-634318B1D558}"/>
              </a:ext>
            </a:extLst>
          </p:cNvPr>
          <p:cNvSpPr/>
          <p:nvPr/>
        </p:nvSpPr>
        <p:spPr>
          <a:xfrm>
            <a:off x="276191" y="3152127"/>
            <a:ext cx="794229" cy="725178"/>
          </a:xfrm>
          <a:prstGeom prst="ca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row: Curved Right 124">
            <a:extLst>
              <a:ext uri="{FF2B5EF4-FFF2-40B4-BE49-F238E27FC236}">
                <a16:creationId xmlns:a16="http://schemas.microsoft.com/office/drawing/2014/main" id="{5C034328-1A03-AA36-783A-F5905538ED21}"/>
              </a:ext>
            </a:extLst>
          </p:cNvPr>
          <p:cNvSpPr/>
          <p:nvPr/>
        </p:nvSpPr>
        <p:spPr>
          <a:xfrm rot="5400000" flipV="1">
            <a:off x="5629005" y="-2897160"/>
            <a:ext cx="923925" cy="9349787"/>
          </a:xfrm>
          <a:prstGeom prst="curved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Cylinder 126">
            <a:extLst>
              <a:ext uri="{FF2B5EF4-FFF2-40B4-BE49-F238E27FC236}">
                <a16:creationId xmlns:a16="http://schemas.microsoft.com/office/drawing/2014/main" id="{393D3E0C-7281-318F-D73C-3BF5F0A84919}"/>
              </a:ext>
            </a:extLst>
          </p:cNvPr>
          <p:cNvSpPr/>
          <p:nvPr/>
        </p:nvSpPr>
        <p:spPr>
          <a:xfrm>
            <a:off x="8822829" y="2030899"/>
            <a:ext cx="842053" cy="725178"/>
          </a:xfrm>
          <a:prstGeom prst="ca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F2752AF-869B-7037-658D-268516C78FA0}"/>
              </a:ext>
            </a:extLst>
          </p:cNvPr>
          <p:cNvSpPr txBox="1"/>
          <p:nvPr/>
        </p:nvSpPr>
        <p:spPr>
          <a:xfrm>
            <a:off x="1020447" y="152400"/>
            <a:ext cx="9305121" cy="523220"/>
          </a:xfrm>
          <a:prstGeom prst="rect">
            <a:avLst/>
          </a:prstGeom>
          <a:noFill/>
        </p:spPr>
        <p:txBody>
          <a:bodyPr wrap="square" rtlCol="0">
            <a:spAutoFit/>
          </a:bodyPr>
          <a:lstStyle/>
          <a:p>
            <a:r>
              <a:rPr lang="en-US" sz="2800">
                <a:solidFill>
                  <a:schemeClr val="bg2">
                    <a:lumMod val="75000"/>
                  </a:schemeClr>
                </a:solidFill>
              </a:rPr>
              <a:t> </a:t>
            </a:r>
          </a:p>
        </p:txBody>
      </p:sp>
      <p:sp>
        <p:nvSpPr>
          <p:cNvPr id="4" name="TextBox 3">
            <a:extLst>
              <a:ext uri="{FF2B5EF4-FFF2-40B4-BE49-F238E27FC236}">
                <a16:creationId xmlns:a16="http://schemas.microsoft.com/office/drawing/2014/main" id="{6CEEFE0F-D857-3EA4-E4BF-C59F20432D4C}"/>
              </a:ext>
            </a:extLst>
          </p:cNvPr>
          <p:cNvSpPr txBox="1"/>
          <p:nvPr/>
        </p:nvSpPr>
        <p:spPr>
          <a:xfrm>
            <a:off x="8346224" y="2792449"/>
            <a:ext cx="2481319" cy="369332"/>
          </a:xfrm>
          <a:prstGeom prst="rect">
            <a:avLst/>
          </a:prstGeom>
          <a:noFill/>
        </p:spPr>
        <p:txBody>
          <a:bodyPr wrap="square" rtlCol="0">
            <a:spAutoFit/>
          </a:bodyPr>
          <a:lstStyle/>
          <a:p>
            <a:pPr marL="742950" lvl="1" indent="-285750">
              <a:buFont typeface="Wingdings" panose="05000000000000000000" pitchFamily="2" charset="2"/>
              <a:buChar char="q"/>
            </a:pPr>
            <a:r>
              <a:rPr lang="en-US"/>
              <a:t> </a:t>
            </a:r>
            <a:r>
              <a:rPr lang="en-US">
                <a:solidFill>
                  <a:schemeClr val="accent2">
                    <a:lumMod val="20000"/>
                    <a:lumOff val="80000"/>
                  </a:schemeClr>
                </a:solidFill>
              </a:rPr>
              <a:t>_</a:t>
            </a:r>
          </a:p>
        </p:txBody>
      </p:sp>
      <p:sp>
        <p:nvSpPr>
          <p:cNvPr id="6" name="Arrow: Curved Up 5">
            <a:extLst>
              <a:ext uri="{FF2B5EF4-FFF2-40B4-BE49-F238E27FC236}">
                <a16:creationId xmlns:a16="http://schemas.microsoft.com/office/drawing/2014/main" id="{F5F8C07B-4EF6-F47C-D646-E80F9DBA70F3}"/>
              </a:ext>
            </a:extLst>
          </p:cNvPr>
          <p:cNvSpPr/>
          <p:nvPr/>
        </p:nvSpPr>
        <p:spPr>
          <a:xfrm rot="10800000" flipV="1">
            <a:off x="982935" y="5718630"/>
            <a:ext cx="9592735" cy="785746"/>
          </a:xfrm>
          <a:prstGeom prst="curved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505718D-BBAC-FBC6-3AB0-764BAFAF7709}"/>
              </a:ext>
            </a:extLst>
          </p:cNvPr>
          <p:cNvSpPr txBox="1"/>
          <p:nvPr/>
        </p:nvSpPr>
        <p:spPr>
          <a:xfrm>
            <a:off x="1092954" y="220572"/>
            <a:ext cx="10519800" cy="646331"/>
          </a:xfrm>
          <a:prstGeom prst="rect">
            <a:avLst/>
          </a:prstGeom>
          <a:noFill/>
        </p:spPr>
        <p:txBody>
          <a:bodyPr wrap="square" rtlCol="0">
            <a:spAutoFit/>
          </a:bodyPr>
          <a:lstStyle/>
          <a:p>
            <a:r>
              <a:rPr lang="en-US" sz="3600">
                <a:latin typeface="+mj-lt"/>
              </a:rPr>
              <a:t>Cohort Management over a Participant’s Life Course</a:t>
            </a:r>
            <a:endParaRPr lang="en-US"/>
          </a:p>
        </p:txBody>
      </p:sp>
      <p:sp>
        <p:nvSpPr>
          <p:cNvPr id="8" name="Cylinder 7">
            <a:extLst>
              <a:ext uri="{FF2B5EF4-FFF2-40B4-BE49-F238E27FC236}">
                <a16:creationId xmlns:a16="http://schemas.microsoft.com/office/drawing/2014/main" id="{5DE70381-B914-40F8-07E9-0029105D7196}"/>
              </a:ext>
            </a:extLst>
          </p:cNvPr>
          <p:cNvSpPr/>
          <p:nvPr/>
        </p:nvSpPr>
        <p:spPr>
          <a:xfrm>
            <a:off x="9727167" y="2402023"/>
            <a:ext cx="842053" cy="725178"/>
          </a:xfrm>
          <a:prstGeom prst="ca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D067496-7415-4FB7-1426-BDB0BFC0C6C8}"/>
              </a:ext>
            </a:extLst>
          </p:cNvPr>
          <p:cNvSpPr txBox="1"/>
          <p:nvPr/>
        </p:nvSpPr>
        <p:spPr>
          <a:xfrm>
            <a:off x="10308426" y="4314324"/>
            <a:ext cx="2481319" cy="369332"/>
          </a:xfrm>
          <a:prstGeom prst="rect">
            <a:avLst/>
          </a:prstGeom>
          <a:noFill/>
        </p:spPr>
        <p:txBody>
          <a:bodyPr wrap="square" rtlCol="0">
            <a:spAutoFit/>
          </a:bodyPr>
          <a:lstStyle/>
          <a:p>
            <a:pPr marL="285750" indent="-285750">
              <a:buFont typeface="Wingdings" panose="05000000000000000000" pitchFamily="2" charset="2"/>
              <a:buChar char="q"/>
            </a:pPr>
            <a:r>
              <a:rPr lang="en-US"/>
              <a:t> </a:t>
            </a:r>
            <a:r>
              <a:rPr lang="en-US">
                <a:solidFill>
                  <a:schemeClr val="accent1"/>
                </a:solidFill>
              </a:rPr>
              <a:t>_</a:t>
            </a:r>
          </a:p>
        </p:txBody>
      </p:sp>
      <p:sp>
        <p:nvSpPr>
          <p:cNvPr id="15" name="TextBox 14">
            <a:extLst>
              <a:ext uri="{FF2B5EF4-FFF2-40B4-BE49-F238E27FC236}">
                <a16:creationId xmlns:a16="http://schemas.microsoft.com/office/drawing/2014/main" id="{7E53B471-CDFB-112C-DA14-7B36A99B47EF}"/>
              </a:ext>
            </a:extLst>
          </p:cNvPr>
          <p:cNvSpPr txBox="1"/>
          <p:nvPr/>
        </p:nvSpPr>
        <p:spPr>
          <a:xfrm>
            <a:off x="10171121" y="4635857"/>
            <a:ext cx="2481319" cy="369332"/>
          </a:xfrm>
          <a:prstGeom prst="rect">
            <a:avLst/>
          </a:prstGeom>
          <a:noFill/>
        </p:spPr>
        <p:txBody>
          <a:bodyPr wrap="square" rtlCol="0">
            <a:spAutoFit/>
          </a:bodyPr>
          <a:lstStyle/>
          <a:p>
            <a:pPr marL="285750" indent="-285750">
              <a:buFont typeface="Wingdings" panose="05000000000000000000" pitchFamily="2" charset="2"/>
              <a:buChar char="q"/>
            </a:pPr>
            <a:r>
              <a:rPr lang="en-US"/>
              <a:t> </a:t>
            </a:r>
            <a:r>
              <a:rPr lang="en-US">
                <a:solidFill>
                  <a:schemeClr val="accent1"/>
                </a:solidFill>
              </a:rPr>
              <a:t>_</a:t>
            </a:r>
          </a:p>
        </p:txBody>
      </p:sp>
      <p:sp>
        <p:nvSpPr>
          <p:cNvPr id="16" name="TextBox 15">
            <a:extLst>
              <a:ext uri="{FF2B5EF4-FFF2-40B4-BE49-F238E27FC236}">
                <a16:creationId xmlns:a16="http://schemas.microsoft.com/office/drawing/2014/main" id="{9EA65A47-6D69-6128-E446-E388386C52D0}"/>
              </a:ext>
            </a:extLst>
          </p:cNvPr>
          <p:cNvSpPr txBox="1"/>
          <p:nvPr/>
        </p:nvSpPr>
        <p:spPr>
          <a:xfrm>
            <a:off x="65544" y="2751423"/>
            <a:ext cx="2425996" cy="276999"/>
          </a:xfrm>
          <a:prstGeom prst="rect">
            <a:avLst/>
          </a:prstGeom>
          <a:solidFill>
            <a:schemeClr val="tx2">
              <a:lumMod val="10000"/>
              <a:lumOff val="90000"/>
            </a:schemeClr>
          </a:solidFill>
        </p:spPr>
        <p:txBody>
          <a:bodyPr wrap="square" rtlCol="0">
            <a:spAutoFit/>
          </a:bodyPr>
          <a:lstStyle/>
          <a:p>
            <a:r>
              <a:rPr lang="en-US" sz="1200" err="1"/>
              <a:t>ACT_Tracking</a:t>
            </a:r>
            <a:r>
              <a:rPr lang="en-US" sz="1200"/>
              <a:t> (Soon ACT Central)</a:t>
            </a:r>
          </a:p>
        </p:txBody>
      </p:sp>
      <p:sp>
        <p:nvSpPr>
          <p:cNvPr id="18" name="TextBox 17">
            <a:extLst>
              <a:ext uri="{FF2B5EF4-FFF2-40B4-BE49-F238E27FC236}">
                <a16:creationId xmlns:a16="http://schemas.microsoft.com/office/drawing/2014/main" id="{CBA09BA8-F33E-D870-DB4F-1FCC67ED61B0}"/>
              </a:ext>
            </a:extLst>
          </p:cNvPr>
          <p:cNvSpPr txBox="1"/>
          <p:nvPr/>
        </p:nvSpPr>
        <p:spPr>
          <a:xfrm>
            <a:off x="9767338" y="2234786"/>
            <a:ext cx="805108" cy="276999"/>
          </a:xfrm>
          <a:prstGeom prst="rect">
            <a:avLst/>
          </a:prstGeom>
          <a:solidFill>
            <a:schemeClr val="tx2">
              <a:lumMod val="10000"/>
              <a:lumOff val="90000"/>
            </a:schemeClr>
          </a:solidFill>
        </p:spPr>
        <p:txBody>
          <a:bodyPr wrap="square" rtlCol="0">
            <a:spAutoFit/>
          </a:bodyPr>
          <a:lstStyle/>
          <a:p>
            <a:r>
              <a:rPr lang="en-US" sz="1200"/>
              <a:t>EYE ACT</a:t>
            </a:r>
          </a:p>
        </p:txBody>
      </p:sp>
      <p:sp>
        <p:nvSpPr>
          <p:cNvPr id="20" name="TextBox 19">
            <a:extLst>
              <a:ext uri="{FF2B5EF4-FFF2-40B4-BE49-F238E27FC236}">
                <a16:creationId xmlns:a16="http://schemas.microsoft.com/office/drawing/2014/main" id="{68DB6127-B57C-97A9-C66C-81BF52A6A33F}"/>
              </a:ext>
            </a:extLst>
          </p:cNvPr>
          <p:cNvSpPr txBox="1"/>
          <p:nvPr/>
        </p:nvSpPr>
        <p:spPr>
          <a:xfrm>
            <a:off x="8841301" y="1800993"/>
            <a:ext cx="805108" cy="461665"/>
          </a:xfrm>
          <a:prstGeom prst="rect">
            <a:avLst/>
          </a:prstGeom>
          <a:solidFill>
            <a:schemeClr val="tx2">
              <a:lumMod val="10000"/>
              <a:lumOff val="90000"/>
            </a:schemeClr>
          </a:solidFill>
        </p:spPr>
        <p:txBody>
          <a:bodyPr wrap="square" rtlCol="0">
            <a:spAutoFit/>
          </a:bodyPr>
          <a:lstStyle/>
          <a:p>
            <a:r>
              <a:rPr lang="en-US" sz="1200"/>
              <a:t>Blood Samples</a:t>
            </a:r>
          </a:p>
        </p:txBody>
      </p:sp>
      <p:sp>
        <p:nvSpPr>
          <p:cNvPr id="21" name="Cylinder 20">
            <a:extLst>
              <a:ext uri="{FF2B5EF4-FFF2-40B4-BE49-F238E27FC236}">
                <a16:creationId xmlns:a16="http://schemas.microsoft.com/office/drawing/2014/main" id="{AAD79D29-9473-2FB6-629E-C171F522E4FC}"/>
              </a:ext>
            </a:extLst>
          </p:cNvPr>
          <p:cNvSpPr/>
          <p:nvPr/>
        </p:nvSpPr>
        <p:spPr>
          <a:xfrm>
            <a:off x="10569220" y="2928045"/>
            <a:ext cx="842053" cy="725178"/>
          </a:xfrm>
          <a:prstGeom prst="ca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C90B585-9460-3223-9FD2-34589BA87699}"/>
              </a:ext>
            </a:extLst>
          </p:cNvPr>
          <p:cNvSpPr txBox="1"/>
          <p:nvPr/>
        </p:nvSpPr>
        <p:spPr>
          <a:xfrm>
            <a:off x="10652560" y="2746397"/>
            <a:ext cx="805108" cy="276999"/>
          </a:xfrm>
          <a:prstGeom prst="rect">
            <a:avLst/>
          </a:prstGeom>
          <a:solidFill>
            <a:schemeClr val="tx2">
              <a:lumMod val="10000"/>
              <a:lumOff val="90000"/>
            </a:schemeClr>
          </a:solidFill>
        </p:spPr>
        <p:txBody>
          <a:bodyPr wrap="square" rtlCol="0">
            <a:spAutoFit/>
          </a:bodyPr>
          <a:lstStyle/>
          <a:p>
            <a:r>
              <a:rPr lang="en-US" sz="1200"/>
              <a:t>Project 1</a:t>
            </a:r>
          </a:p>
        </p:txBody>
      </p:sp>
      <p:sp>
        <p:nvSpPr>
          <p:cNvPr id="29" name="Cylinder 28">
            <a:extLst>
              <a:ext uri="{FF2B5EF4-FFF2-40B4-BE49-F238E27FC236}">
                <a16:creationId xmlns:a16="http://schemas.microsoft.com/office/drawing/2014/main" id="{9A0A27DD-1DA5-94D4-D1AA-F3795130EAA3}"/>
              </a:ext>
            </a:extLst>
          </p:cNvPr>
          <p:cNvSpPr/>
          <p:nvPr/>
        </p:nvSpPr>
        <p:spPr>
          <a:xfrm>
            <a:off x="10897903" y="4141056"/>
            <a:ext cx="842053" cy="725178"/>
          </a:xfrm>
          <a:prstGeom prst="ca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5D87FD1-EB48-39D0-66C4-79EED99C898A}"/>
              </a:ext>
            </a:extLst>
          </p:cNvPr>
          <p:cNvSpPr txBox="1"/>
          <p:nvPr/>
        </p:nvSpPr>
        <p:spPr>
          <a:xfrm>
            <a:off x="10897903" y="3736034"/>
            <a:ext cx="997034" cy="461665"/>
          </a:xfrm>
          <a:prstGeom prst="rect">
            <a:avLst/>
          </a:prstGeom>
          <a:solidFill>
            <a:schemeClr val="tx2">
              <a:lumMod val="10000"/>
              <a:lumOff val="90000"/>
            </a:schemeClr>
          </a:solidFill>
        </p:spPr>
        <p:txBody>
          <a:bodyPr wrap="square" rtlCol="0">
            <a:spAutoFit/>
          </a:bodyPr>
          <a:lstStyle/>
          <a:p>
            <a:r>
              <a:rPr lang="en-US" sz="1200"/>
              <a:t>Forms DBs, SAS AF</a:t>
            </a:r>
          </a:p>
        </p:txBody>
      </p:sp>
      <p:sp>
        <p:nvSpPr>
          <p:cNvPr id="65" name="Cylinder 64">
            <a:extLst>
              <a:ext uri="{FF2B5EF4-FFF2-40B4-BE49-F238E27FC236}">
                <a16:creationId xmlns:a16="http://schemas.microsoft.com/office/drawing/2014/main" id="{C0060F71-0E83-ACF7-E821-705EEAC82BF1}"/>
              </a:ext>
            </a:extLst>
          </p:cNvPr>
          <p:cNvSpPr/>
          <p:nvPr/>
        </p:nvSpPr>
        <p:spPr>
          <a:xfrm>
            <a:off x="2491540" y="5684682"/>
            <a:ext cx="842053" cy="725178"/>
          </a:xfrm>
          <a:prstGeom prst="ca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F58EA548-6D78-E959-2054-2DD262CA834F}"/>
              </a:ext>
            </a:extLst>
          </p:cNvPr>
          <p:cNvSpPr txBox="1"/>
          <p:nvPr/>
        </p:nvSpPr>
        <p:spPr>
          <a:xfrm>
            <a:off x="1905853" y="4819088"/>
            <a:ext cx="3722320" cy="369332"/>
          </a:xfrm>
          <a:prstGeom prst="rect">
            <a:avLst/>
          </a:prstGeom>
          <a:noFill/>
        </p:spPr>
        <p:txBody>
          <a:bodyPr wrap="square" rtlCol="0">
            <a:spAutoFit/>
          </a:bodyPr>
          <a:lstStyle/>
          <a:p>
            <a:pPr marL="285750" indent="-285750">
              <a:buFont typeface="Wingdings" panose="05000000000000000000" pitchFamily="2" charset="2"/>
              <a:buChar char="q"/>
            </a:pPr>
            <a:r>
              <a:rPr lang="en-US"/>
              <a:t>CHART REVIEWS</a:t>
            </a:r>
          </a:p>
        </p:txBody>
      </p:sp>
      <p:sp>
        <p:nvSpPr>
          <p:cNvPr id="70" name="TextBox 69">
            <a:extLst>
              <a:ext uri="{FF2B5EF4-FFF2-40B4-BE49-F238E27FC236}">
                <a16:creationId xmlns:a16="http://schemas.microsoft.com/office/drawing/2014/main" id="{4A62A78C-DCD5-292A-E4D6-3A93B993894F}"/>
              </a:ext>
            </a:extLst>
          </p:cNvPr>
          <p:cNvSpPr txBox="1"/>
          <p:nvPr/>
        </p:nvSpPr>
        <p:spPr>
          <a:xfrm>
            <a:off x="2358903" y="5553681"/>
            <a:ext cx="1212629" cy="276999"/>
          </a:xfrm>
          <a:prstGeom prst="rect">
            <a:avLst/>
          </a:prstGeom>
          <a:solidFill>
            <a:schemeClr val="tx2">
              <a:lumMod val="10000"/>
              <a:lumOff val="90000"/>
            </a:schemeClr>
          </a:solidFill>
        </p:spPr>
        <p:txBody>
          <a:bodyPr wrap="square" rtlCol="0">
            <a:spAutoFit/>
          </a:bodyPr>
          <a:lstStyle/>
          <a:p>
            <a:r>
              <a:rPr lang="en-US" sz="1200"/>
              <a:t>Chart Review</a:t>
            </a:r>
          </a:p>
        </p:txBody>
      </p:sp>
      <p:sp>
        <p:nvSpPr>
          <p:cNvPr id="75" name="TextBox 74">
            <a:extLst>
              <a:ext uri="{FF2B5EF4-FFF2-40B4-BE49-F238E27FC236}">
                <a16:creationId xmlns:a16="http://schemas.microsoft.com/office/drawing/2014/main" id="{83A07EA0-F695-0DE7-FCBA-A49E51C217D6}"/>
              </a:ext>
            </a:extLst>
          </p:cNvPr>
          <p:cNvSpPr txBox="1"/>
          <p:nvPr/>
        </p:nvSpPr>
        <p:spPr>
          <a:xfrm>
            <a:off x="259904" y="5093211"/>
            <a:ext cx="1395199" cy="646331"/>
          </a:xfrm>
          <a:prstGeom prst="rect">
            <a:avLst/>
          </a:prstGeom>
          <a:noFill/>
        </p:spPr>
        <p:txBody>
          <a:bodyPr wrap="square" rtlCol="0">
            <a:spAutoFit/>
          </a:bodyPr>
          <a:lstStyle/>
          <a:p>
            <a:r>
              <a:rPr lang="en-US">
                <a:solidFill>
                  <a:schemeClr val="bg1"/>
                </a:solidFill>
              </a:rPr>
              <a:t>30 Years or More</a:t>
            </a:r>
          </a:p>
        </p:txBody>
      </p:sp>
    </p:spTree>
    <p:extLst>
      <p:ext uri="{BB962C8B-B14F-4D97-AF65-F5344CB8AC3E}">
        <p14:creationId xmlns:p14="http://schemas.microsoft.com/office/powerpoint/2010/main" val="7977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82B15EE-12B7-5EDF-2012-CEB5777AF7D6}"/>
              </a:ext>
            </a:extLst>
          </p:cNvPr>
          <p:cNvSpPr/>
          <p:nvPr/>
        </p:nvSpPr>
        <p:spPr>
          <a:xfrm>
            <a:off x="743231" y="1871661"/>
            <a:ext cx="3152494" cy="3114675"/>
          </a:xfrm>
          <a:prstGeom prst="ellips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r>
              <a:rPr lang="en-US">
                <a:solidFill>
                  <a:schemeClr val="accent2">
                    <a:lumMod val="20000"/>
                    <a:lumOff val="80000"/>
                  </a:schemeClr>
                </a:solidFill>
              </a:rPr>
              <a:t>_</a:t>
            </a:r>
            <a:endParaRPr lang="en-US"/>
          </a:p>
        </p:txBody>
      </p:sp>
      <p:sp>
        <p:nvSpPr>
          <p:cNvPr id="2" name="Oval 1">
            <a:extLst>
              <a:ext uri="{FF2B5EF4-FFF2-40B4-BE49-F238E27FC236}">
                <a16:creationId xmlns:a16="http://schemas.microsoft.com/office/drawing/2014/main" id="{6CA153B9-B892-5C76-DE06-FF619D45DFAA}"/>
              </a:ext>
            </a:extLst>
          </p:cNvPr>
          <p:cNvSpPr/>
          <p:nvPr/>
        </p:nvSpPr>
        <p:spPr>
          <a:xfrm>
            <a:off x="953820" y="2719386"/>
            <a:ext cx="2685490" cy="1419225"/>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r>
              <a:rPr lang="en-US">
                <a:solidFill>
                  <a:schemeClr val="accent2">
                    <a:lumMod val="20000"/>
                    <a:lumOff val="80000"/>
                  </a:schemeClr>
                </a:solidFill>
              </a:rPr>
              <a:t>_</a:t>
            </a:r>
            <a:endParaRPr lang="en-US"/>
          </a:p>
        </p:txBody>
      </p:sp>
      <p:sp>
        <p:nvSpPr>
          <p:cNvPr id="3" name="TextBox 2">
            <a:extLst>
              <a:ext uri="{FF2B5EF4-FFF2-40B4-BE49-F238E27FC236}">
                <a16:creationId xmlns:a16="http://schemas.microsoft.com/office/drawing/2014/main" id="{6F2752AF-869B-7037-658D-268516C78FA0}"/>
              </a:ext>
            </a:extLst>
          </p:cNvPr>
          <p:cNvSpPr txBox="1"/>
          <p:nvPr/>
        </p:nvSpPr>
        <p:spPr>
          <a:xfrm>
            <a:off x="1020447" y="152400"/>
            <a:ext cx="9305121" cy="523220"/>
          </a:xfrm>
          <a:prstGeom prst="rect">
            <a:avLst/>
          </a:prstGeom>
          <a:noFill/>
        </p:spPr>
        <p:txBody>
          <a:bodyPr wrap="square" rtlCol="0">
            <a:spAutoFit/>
          </a:bodyPr>
          <a:lstStyle/>
          <a:p>
            <a:r>
              <a:rPr lang="en-US" sz="2800">
                <a:solidFill>
                  <a:schemeClr val="bg1"/>
                </a:solidFill>
              </a:rPr>
              <a:t>Collecting many data points over decades</a:t>
            </a:r>
          </a:p>
        </p:txBody>
      </p:sp>
      <p:sp>
        <p:nvSpPr>
          <p:cNvPr id="8" name="TextBox 7">
            <a:extLst>
              <a:ext uri="{FF2B5EF4-FFF2-40B4-BE49-F238E27FC236}">
                <a16:creationId xmlns:a16="http://schemas.microsoft.com/office/drawing/2014/main" id="{74C3E047-6AAD-BDE2-455B-BD972908407A}"/>
              </a:ext>
            </a:extLst>
          </p:cNvPr>
          <p:cNvSpPr txBox="1"/>
          <p:nvPr/>
        </p:nvSpPr>
        <p:spPr>
          <a:xfrm>
            <a:off x="1476235" y="3039126"/>
            <a:ext cx="1895474" cy="738664"/>
          </a:xfrm>
          <a:prstGeom prst="rect">
            <a:avLst/>
          </a:prstGeom>
          <a:noFill/>
        </p:spPr>
        <p:txBody>
          <a:bodyPr wrap="square" rtlCol="0">
            <a:spAutoFit/>
          </a:bodyPr>
          <a:lstStyle/>
          <a:p>
            <a:r>
              <a:rPr lang="en-US" sz="1400"/>
              <a:t>Current Orbit Around the Data Collection Space</a:t>
            </a:r>
          </a:p>
        </p:txBody>
      </p:sp>
      <p:sp>
        <p:nvSpPr>
          <p:cNvPr id="9" name="TextBox 8">
            <a:extLst>
              <a:ext uri="{FF2B5EF4-FFF2-40B4-BE49-F238E27FC236}">
                <a16:creationId xmlns:a16="http://schemas.microsoft.com/office/drawing/2014/main" id="{A82977F1-B674-4ADB-75E0-927B3A9009F1}"/>
              </a:ext>
            </a:extLst>
          </p:cNvPr>
          <p:cNvSpPr txBox="1"/>
          <p:nvPr/>
        </p:nvSpPr>
        <p:spPr>
          <a:xfrm>
            <a:off x="1020447" y="1181516"/>
            <a:ext cx="3014873" cy="646331"/>
          </a:xfrm>
          <a:prstGeom prst="rect">
            <a:avLst/>
          </a:prstGeom>
          <a:noFill/>
        </p:spPr>
        <p:txBody>
          <a:bodyPr wrap="square" rtlCol="0">
            <a:spAutoFit/>
          </a:bodyPr>
          <a:lstStyle/>
          <a:p>
            <a:r>
              <a:rPr lang="en-US"/>
              <a:t>Increase tracking and efficiency in a higher orbit</a:t>
            </a:r>
          </a:p>
        </p:txBody>
      </p:sp>
      <p:sp>
        <p:nvSpPr>
          <p:cNvPr id="12" name="TextBox 11">
            <a:extLst>
              <a:ext uri="{FF2B5EF4-FFF2-40B4-BE49-F238E27FC236}">
                <a16:creationId xmlns:a16="http://schemas.microsoft.com/office/drawing/2014/main" id="{4782C39F-4283-F68B-7377-E6C061544FBB}"/>
              </a:ext>
            </a:extLst>
          </p:cNvPr>
          <p:cNvSpPr txBox="1"/>
          <p:nvPr/>
        </p:nvSpPr>
        <p:spPr>
          <a:xfrm>
            <a:off x="158032" y="140495"/>
            <a:ext cx="11029950" cy="523220"/>
          </a:xfrm>
          <a:prstGeom prst="rect">
            <a:avLst/>
          </a:prstGeom>
          <a:noFill/>
        </p:spPr>
        <p:txBody>
          <a:bodyPr wrap="square" rtlCol="0">
            <a:spAutoFit/>
          </a:bodyPr>
          <a:lstStyle/>
          <a:p>
            <a:r>
              <a:rPr lang="en-US" sz="2800">
                <a:latin typeface="+mj-lt"/>
              </a:rPr>
              <a:t>Moving ACT Tracking to a Higher Orbit to Realize Efficiency</a:t>
            </a:r>
          </a:p>
        </p:txBody>
      </p:sp>
      <p:graphicFrame>
        <p:nvGraphicFramePr>
          <p:cNvPr id="15" name="Table 14">
            <a:extLst>
              <a:ext uri="{FF2B5EF4-FFF2-40B4-BE49-F238E27FC236}">
                <a16:creationId xmlns:a16="http://schemas.microsoft.com/office/drawing/2014/main" id="{E9AB83A0-0BA6-610E-9B55-17C3E8AE5EEA}"/>
              </a:ext>
            </a:extLst>
          </p:cNvPr>
          <p:cNvGraphicFramePr>
            <a:graphicFrameLocks noGrp="1"/>
          </p:cNvGraphicFramePr>
          <p:nvPr>
            <p:extLst>
              <p:ext uri="{D42A27DB-BD31-4B8C-83A1-F6EECF244321}">
                <p14:modId xmlns:p14="http://schemas.microsoft.com/office/powerpoint/2010/main" val="1313564080"/>
              </p:ext>
            </p:extLst>
          </p:nvPr>
        </p:nvGraphicFramePr>
        <p:xfrm>
          <a:off x="4369918" y="4114797"/>
          <a:ext cx="7507757" cy="2225040"/>
        </p:xfrm>
        <a:graphic>
          <a:graphicData uri="http://schemas.openxmlformats.org/drawingml/2006/table">
            <a:tbl>
              <a:tblPr firstRow="1" bandRow="1">
                <a:tableStyleId>{5C22544A-7EE6-4342-B048-85BDC9FD1C3A}</a:tableStyleId>
              </a:tblPr>
              <a:tblGrid>
                <a:gridCol w="7507757">
                  <a:extLst>
                    <a:ext uri="{9D8B030D-6E8A-4147-A177-3AD203B41FA5}">
                      <a16:colId xmlns:a16="http://schemas.microsoft.com/office/drawing/2014/main" val="727526711"/>
                    </a:ext>
                  </a:extLst>
                </a:gridCol>
              </a:tblGrid>
              <a:tr h="370840">
                <a:tc>
                  <a:txBody>
                    <a:bodyPr/>
                    <a:lstStyle/>
                    <a:p>
                      <a:pPr algn="ctr"/>
                      <a:r>
                        <a:rPr lang="en-US"/>
                        <a:t>Current Tracking Orbit </a:t>
                      </a:r>
                    </a:p>
                  </a:txBody>
                  <a:tcPr>
                    <a:solidFill>
                      <a:schemeClr val="accent6">
                        <a:lumMod val="75000"/>
                      </a:schemeClr>
                    </a:solidFill>
                  </a:tcPr>
                </a:tc>
                <a:extLst>
                  <a:ext uri="{0D108BD9-81ED-4DB2-BD59-A6C34878D82A}">
                    <a16:rowId xmlns:a16="http://schemas.microsoft.com/office/drawing/2014/main" val="2450130737"/>
                  </a:ext>
                </a:extLst>
              </a:tr>
              <a:tr h="370840">
                <a:tc>
                  <a:txBody>
                    <a:bodyPr/>
                    <a:lstStyle/>
                    <a:p>
                      <a:pPr marL="285750" indent="-285750">
                        <a:buFont typeface="Wingdings" panose="05000000000000000000" pitchFamily="2" charset="2"/>
                        <a:buChar char="§"/>
                      </a:pPr>
                      <a:r>
                        <a:rPr lang="en-US"/>
                        <a:t>Heavy Reliance on Paper</a:t>
                      </a:r>
                    </a:p>
                  </a:txBody>
                  <a:tcPr>
                    <a:solidFill>
                      <a:schemeClr val="accent6">
                        <a:lumMod val="20000"/>
                        <a:lumOff val="80000"/>
                      </a:schemeClr>
                    </a:solidFill>
                  </a:tcPr>
                </a:tc>
                <a:extLst>
                  <a:ext uri="{0D108BD9-81ED-4DB2-BD59-A6C34878D82A}">
                    <a16:rowId xmlns:a16="http://schemas.microsoft.com/office/drawing/2014/main" val="594701514"/>
                  </a:ext>
                </a:extLst>
              </a:tr>
              <a:tr h="370840">
                <a:tc>
                  <a:txBody>
                    <a:bodyPr/>
                    <a:lstStyle/>
                    <a:p>
                      <a:pPr marL="285750" indent="-285750">
                        <a:buFont typeface="Wingdings" panose="05000000000000000000" pitchFamily="2" charset="2"/>
                        <a:buChar char="§"/>
                      </a:pPr>
                      <a:r>
                        <a:rPr lang="en-US"/>
                        <a:t>Access Database Still Majority of Function</a:t>
                      </a:r>
                    </a:p>
                  </a:txBody>
                  <a:tcPr>
                    <a:solidFill>
                      <a:schemeClr val="accent6">
                        <a:lumMod val="20000"/>
                        <a:lumOff val="80000"/>
                      </a:schemeClr>
                    </a:solidFill>
                  </a:tcPr>
                </a:tc>
                <a:extLst>
                  <a:ext uri="{0D108BD9-81ED-4DB2-BD59-A6C34878D82A}">
                    <a16:rowId xmlns:a16="http://schemas.microsoft.com/office/drawing/2014/main" val="335201050"/>
                  </a:ext>
                </a:extLst>
              </a:tr>
              <a:tr h="370840">
                <a:tc>
                  <a:txBody>
                    <a:bodyPr/>
                    <a:lstStyle/>
                    <a:p>
                      <a:pPr marL="285750" indent="-285750">
                        <a:buFont typeface="Wingdings" panose="05000000000000000000" pitchFamily="2" charset="2"/>
                        <a:buChar char="§"/>
                      </a:pPr>
                      <a:r>
                        <a:rPr lang="en-US"/>
                        <a:t>1 Dev w/ 3 DBs, 1 QA, and 1 Production Server.  2 SSRS servers</a:t>
                      </a:r>
                    </a:p>
                  </a:txBody>
                  <a:tcPr>
                    <a:solidFill>
                      <a:schemeClr val="accent6">
                        <a:lumMod val="20000"/>
                        <a:lumOff val="80000"/>
                      </a:schemeClr>
                    </a:solidFill>
                  </a:tcPr>
                </a:tc>
                <a:extLst>
                  <a:ext uri="{0D108BD9-81ED-4DB2-BD59-A6C34878D82A}">
                    <a16:rowId xmlns:a16="http://schemas.microsoft.com/office/drawing/2014/main" val="1091553533"/>
                  </a:ext>
                </a:extLst>
              </a:tr>
              <a:tr h="370840">
                <a:tc>
                  <a:txBody>
                    <a:bodyPr/>
                    <a:lstStyle/>
                    <a:p>
                      <a:pPr marL="285750" indent="-285750">
                        <a:buFont typeface="Wingdings" panose="05000000000000000000" pitchFamily="2" charset="2"/>
                        <a:buChar char="§"/>
                      </a:pPr>
                      <a:r>
                        <a:rPr lang="en-US"/>
                        <a:t>Variable History External to User Interface and Coarse Backup</a:t>
                      </a:r>
                    </a:p>
                  </a:txBody>
                  <a:tcPr>
                    <a:solidFill>
                      <a:schemeClr val="accent6">
                        <a:lumMod val="20000"/>
                        <a:lumOff val="80000"/>
                      </a:schemeClr>
                    </a:solidFill>
                  </a:tcPr>
                </a:tc>
                <a:extLst>
                  <a:ext uri="{0D108BD9-81ED-4DB2-BD59-A6C34878D82A}">
                    <a16:rowId xmlns:a16="http://schemas.microsoft.com/office/drawing/2014/main" val="3812204974"/>
                  </a:ext>
                </a:extLst>
              </a:tr>
              <a:tr h="370840">
                <a:tc>
                  <a:txBody>
                    <a:bodyPr/>
                    <a:lstStyle/>
                    <a:p>
                      <a:pPr marL="285750" indent="-285750">
                        <a:buFont typeface="Wingdings" panose="05000000000000000000" pitchFamily="2" charset="2"/>
                        <a:buChar char="§"/>
                      </a:pPr>
                      <a:r>
                        <a:rPr lang="en-US"/>
                        <a:t>Rescheduling of Patients is External to Database Process </a:t>
                      </a:r>
                    </a:p>
                  </a:txBody>
                  <a:tcPr>
                    <a:solidFill>
                      <a:schemeClr val="accent6">
                        <a:lumMod val="20000"/>
                        <a:lumOff val="80000"/>
                      </a:schemeClr>
                    </a:solidFill>
                  </a:tcPr>
                </a:tc>
                <a:extLst>
                  <a:ext uri="{0D108BD9-81ED-4DB2-BD59-A6C34878D82A}">
                    <a16:rowId xmlns:a16="http://schemas.microsoft.com/office/drawing/2014/main" val="1600612624"/>
                  </a:ext>
                </a:extLst>
              </a:tr>
            </a:tbl>
          </a:graphicData>
        </a:graphic>
      </p:graphicFrame>
      <p:graphicFrame>
        <p:nvGraphicFramePr>
          <p:cNvPr id="16" name="Table 15">
            <a:extLst>
              <a:ext uri="{FF2B5EF4-FFF2-40B4-BE49-F238E27FC236}">
                <a16:creationId xmlns:a16="http://schemas.microsoft.com/office/drawing/2014/main" id="{CE921CD8-9CF5-A194-6930-4CABE6384C7C}"/>
              </a:ext>
            </a:extLst>
          </p:cNvPr>
          <p:cNvGraphicFramePr>
            <a:graphicFrameLocks noGrp="1"/>
          </p:cNvGraphicFramePr>
          <p:nvPr>
            <p:extLst>
              <p:ext uri="{D42A27DB-BD31-4B8C-83A1-F6EECF244321}">
                <p14:modId xmlns:p14="http://schemas.microsoft.com/office/powerpoint/2010/main" val="2760507882"/>
              </p:ext>
            </p:extLst>
          </p:nvPr>
        </p:nvGraphicFramePr>
        <p:xfrm>
          <a:off x="4369918" y="718660"/>
          <a:ext cx="7409280" cy="2763520"/>
        </p:xfrm>
        <a:graphic>
          <a:graphicData uri="http://schemas.openxmlformats.org/drawingml/2006/table">
            <a:tbl>
              <a:tblPr firstRow="1" bandRow="1">
                <a:tableStyleId>{5C22544A-7EE6-4342-B048-85BDC9FD1C3A}</a:tableStyleId>
              </a:tblPr>
              <a:tblGrid>
                <a:gridCol w="7409280">
                  <a:extLst>
                    <a:ext uri="{9D8B030D-6E8A-4147-A177-3AD203B41FA5}">
                      <a16:colId xmlns:a16="http://schemas.microsoft.com/office/drawing/2014/main" val="727526711"/>
                    </a:ext>
                  </a:extLst>
                </a:gridCol>
              </a:tblGrid>
              <a:tr h="370840">
                <a:tc>
                  <a:txBody>
                    <a:bodyPr/>
                    <a:lstStyle/>
                    <a:p>
                      <a:pPr algn="ctr"/>
                      <a:r>
                        <a:rPr lang="en-US"/>
                        <a:t>Goal (November 2024)  ACT Central replaces Legacy ACT Tracking</a:t>
                      </a:r>
                    </a:p>
                  </a:txBody>
                  <a:tcPr/>
                </a:tc>
                <a:extLst>
                  <a:ext uri="{0D108BD9-81ED-4DB2-BD59-A6C34878D82A}">
                    <a16:rowId xmlns:a16="http://schemas.microsoft.com/office/drawing/2014/main" val="2450130737"/>
                  </a:ext>
                </a:extLst>
              </a:tr>
              <a:tr h="370840">
                <a:tc>
                  <a:txBody>
                    <a:bodyPr/>
                    <a:lstStyle/>
                    <a:p>
                      <a:pPr marL="285750" indent="-285750">
                        <a:buFont typeface="Wingdings" panose="05000000000000000000" pitchFamily="2" charset="2"/>
                        <a:buChar char="§"/>
                      </a:pPr>
                      <a:r>
                        <a:rPr lang="en-US"/>
                        <a:t>Electronic Tracking Sheets.  Direct UW access via Workforce Determination</a:t>
                      </a:r>
                    </a:p>
                  </a:txBody>
                  <a:tcPr/>
                </a:tc>
                <a:extLst>
                  <a:ext uri="{0D108BD9-81ED-4DB2-BD59-A6C34878D82A}">
                    <a16:rowId xmlns:a16="http://schemas.microsoft.com/office/drawing/2014/main" val="335201050"/>
                  </a:ext>
                </a:extLst>
              </a:tr>
              <a:tr h="370840">
                <a:tc>
                  <a:txBody>
                    <a:bodyPr/>
                    <a:lstStyle/>
                    <a:p>
                      <a:pPr marL="285750" indent="-285750">
                        <a:buFont typeface="Wingdings" panose="05000000000000000000" pitchFamily="2" charset="2"/>
                        <a:buChar char="§"/>
                      </a:pPr>
                      <a:r>
                        <a:rPr lang="en-US"/>
                        <a:t>Full Decommission of ACT Tracking Legacy Access Database</a:t>
                      </a:r>
                    </a:p>
                  </a:txBody>
                  <a:tcPr/>
                </a:tc>
                <a:extLst>
                  <a:ext uri="{0D108BD9-81ED-4DB2-BD59-A6C34878D82A}">
                    <a16:rowId xmlns:a16="http://schemas.microsoft.com/office/drawing/2014/main" val="1091553533"/>
                  </a:ext>
                </a:extLst>
              </a:tr>
              <a:tr h="370840">
                <a:tc>
                  <a:txBody>
                    <a:bodyPr/>
                    <a:lstStyle/>
                    <a:p>
                      <a:pPr marL="285750" indent="-285750">
                        <a:buFont typeface="Wingdings" panose="05000000000000000000" pitchFamily="2" charset="2"/>
                        <a:buChar char="§"/>
                      </a:pPr>
                      <a:r>
                        <a:rPr lang="en-US"/>
                        <a:t>ACT Central: Internal Web App / Entity Framework C#</a:t>
                      </a:r>
                    </a:p>
                  </a:txBody>
                  <a:tcPr/>
                </a:tc>
                <a:extLst>
                  <a:ext uri="{0D108BD9-81ED-4DB2-BD59-A6C34878D82A}">
                    <a16:rowId xmlns:a16="http://schemas.microsoft.com/office/drawing/2014/main" val="2851906778"/>
                  </a:ext>
                </a:extLst>
              </a:tr>
              <a:tr h="370840">
                <a:tc>
                  <a:txBody>
                    <a:bodyPr/>
                    <a:lstStyle/>
                    <a:p>
                      <a:pPr marL="285750" indent="-285750">
                        <a:buFont typeface="Wingdings" panose="05000000000000000000" pitchFamily="2" charset="2"/>
                        <a:buChar char="§"/>
                      </a:pPr>
                      <a:r>
                        <a:rPr lang="en-US">
                          <a:highlight>
                            <a:srgbClr val="FFFF00"/>
                          </a:highlight>
                        </a:rPr>
                        <a:t>Variable change history </a:t>
                      </a:r>
                      <a:r>
                        <a:rPr lang="en-US"/>
                        <a:t>and event orchestration eliminating spreadsheets</a:t>
                      </a:r>
                    </a:p>
                  </a:txBody>
                  <a:tcPr/>
                </a:tc>
                <a:extLst>
                  <a:ext uri="{0D108BD9-81ED-4DB2-BD59-A6C34878D82A}">
                    <a16:rowId xmlns:a16="http://schemas.microsoft.com/office/drawing/2014/main" val="3812204974"/>
                  </a:ext>
                </a:extLst>
              </a:tr>
              <a:tr h="370840">
                <a:tc>
                  <a:txBody>
                    <a:bodyPr/>
                    <a:lstStyle/>
                    <a:p>
                      <a:pPr marL="285750" indent="-285750">
                        <a:buFont typeface="Wingdings" panose="05000000000000000000" pitchFamily="2" charset="2"/>
                        <a:buChar char="§"/>
                      </a:pPr>
                      <a:r>
                        <a:rPr lang="en-US">
                          <a:highlight>
                            <a:srgbClr val="FFFF00"/>
                          </a:highlight>
                        </a:rPr>
                        <a:t>Modularity with Existing and Future Ancillary Projects </a:t>
                      </a:r>
                    </a:p>
                  </a:txBody>
                  <a:tcPr/>
                </a:tc>
                <a:extLst>
                  <a:ext uri="{0D108BD9-81ED-4DB2-BD59-A6C34878D82A}">
                    <a16:rowId xmlns:a16="http://schemas.microsoft.com/office/drawing/2014/main" val="1600612624"/>
                  </a:ext>
                </a:extLst>
              </a:tr>
            </a:tbl>
          </a:graphicData>
        </a:graphic>
      </p:graphicFrame>
      <p:sp>
        <p:nvSpPr>
          <p:cNvPr id="17" name="Rectangle 16">
            <a:extLst>
              <a:ext uri="{FF2B5EF4-FFF2-40B4-BE49-F238E27FC236}">
                <a16:creationId xmlns:a16="http://schemas.microsoft.com/office/drawing/2014/main" id="{982DE823-5078-BED7-ADBE-DAB005F05270}"/>
              </a:ext>
            </a:extLst>
          </p:cNvPr>
          <p:cNvSpPr/>
          <p:nvPr/>
        </p:nvSpPr>
        <p:spPr>
          <a:xfrm>
            <a:off x="4382209" y="3482180"/>
            <a:ext cx="7396989" cy="676277"/>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ACT Operations Gains ‘Higher Orbit’ Efficiency </a:t>
            </a:r>
          </a:p>
        </p:txBody>
      </p:sp>
      <p:cxnSp>
        <p:nvCxnSpPr>
          <p:cNvPr id="19" name="Straight Arrow Connector 18">
            <a:extLst>
              <a:ext uri="{FF2B5EF4-FFF2-40B4-BE49-F238E27FC236}">
                <a16:creationId xmlns:a16="http://schemas.microsoft.com/office/drawing/2014/main" id="{DD34B662-52E3-D248-0469-07C3ED12E3E6}"/>
              </a:ext>
            </a:extLst>
          </p:cNvPr>
          <p:cNvCxnSpPr>
            <a:cxnSpLocks/>
          </p:cNvCxnSpPr>
          <p:nvPr/>
        </p:nvCxnSpPr>
        <p:spPr>
          <a:xfrm flipV="1">
            <a:off x="2319478" y="2003375"/>
            <a:ext cx="0" cy="635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4B762CC-78AB-8372-F041-5BD4939986B9}"/>
              </a:ext>
            </a:extLst>
          </p:cNvPr>
          <p:cNvSpPr txBox="1"/>
          <p:nvPr/>
        </p:nvSpPr>
        <p:spPr>
          <a:xfrm>
            <a:off x="472222" y="5033842"/>
            <a:ext cx="3792348" cy="1846659"/>
          </a:xfrm>
          <a:prstGeom prst="rect">
            <a:avLst/>
          </a:prstGeom>
          <a:noFill/>
        </p:spPr>
        <p:txBody>
          <a:bodyPr wrap="square" rtlCol="0">
            <a:spAutoFit/>
          </a:bodyPr>
          <a:lstStyle/>
          <a:p>
            <a:r>
              <a:rPr lang="en-US" b="1"/>
              <a:t>Explaining the Orbit Analogy:  </a:t>
            </a:r>
            <a:r>
              <a:rPr lang="en-US" sz="1600"/>
              <a:t>is the change in velocity needed to perform a maneuver in space. We need to make sure our resources are enough to achieve the required change in velocity, speed and direction, to upgrade ACT databases while maintaining them.</a:t>
            </a:r>
          </a:p>
        </p:txBody>
      </p:sp>
      <p:sp>
        <p:nvSpPr>
          <p:cNvPr id="25" name="Isosceles Triangle 24">
            <a:extLst>
              <a:ext uri="{FF2B5EF4-FFF2-40B4-BE49-F238E27FC236}">
                <a16:creationId xmlns:a16="http://schemas.microsoft.com/office/drawing/2014/main" id="{CFBD3334-7BDC-8E80-E99F-4B1F29618E02}"/>
              </a:ext>
            </a:extLst>
          </p:cNvPr>
          <p:cNvSpPr/>
          <p:nvPr/>
        </p:nvSpPr>
        <p:spPr>
          <a:xfrm>
            <a:off x="2430993" y="2240428"/>
            <a:ext cx="150282" cy="11813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6" name="TextBox 25">
            <a:extLst>
              <a:ext uri="{FF2B5EF4-FFF2-40B4-BE49-F238E27FC236}">
                <a16:creationId xmlns:a16="http://schemas.microsoft.com/office/drawing/2014/main" id="{67E86A2C-4BA5-6B85-E04C-443B5B50EEB5}"/>
              </a:ext>
            </a:extLst>
          </p:cNvPr>
          <p:cNvSpPr txBox="1"/>
          <p:nvPr/>
        </p:nvSpPr>
        <p:spPr>
          <a:xfrm>
            <a:off x="2530372" y="2114746"/>
            <a:ext cx="267921" cy="369332"/>
          </a:xfrm>
          <a:prstGeom prst="rect">
            <a:avLst/>
          </a:prstGeom>
          <a:noFill/>
        </p:spPr>
        <p:txBody>
          <a:bodyPr wrap="square" rtlCol="0">
            <a:spAutoFit/>
          </a:bodyPr>
          <a:lstStyle/>
          <a:p>
            <a:r>
              <a:rPr lang="en-US"/>
              <a:t>V</a:t>
            </a:r>
          </a:p>
        </p:txBody>
      </p:sp>
      <p:sp>
        <p:nvSpPr>
          <p:cNvPr id="27" name="Isosceles Triangle 26">
            <a:extLst>
              <a:ext uri="{FF2B5EF4-FFF2-40B4-BE49-F238E27FC236}">
                <a16:creationId xmlns:a16="http://schemas.microsoft.com/office/drawing/2014/main" id="{42CF6BAA-A44D-BBE4-4B41-7C8593C23A5E}"/>
              </a:ext>
            </a:extLst>
          </p:cNvPr>
          <p:cNvSpPr/>
          <p:nvPr/>
        </p:nvSpPr>
        <p:spPr>
          <a:xfrm>
            <a:off x="171658" y="5488452"/>
            <a:ext cx="150282" cy="11813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9" name="TextBox 28">
            <a:extLst>
              <a:ext uri="{FF2B5EF4-FFF2-40B4-BE49-F238E27FC236}">
                <a16:creationId xmlns:a16="http://schemas.microsoft.com/office/drawing/2014/main" id="{B766C3AB-1DCB-1CB4-69F8-7E22D3BABB8D}"/>
              </a:ext>
            </a:extLst>
          </p:cNvPr>
          <p:cNvSpPr txBox="1"/>
          <p:nvPr/>
        </p:nvSpPr>
        <p:spPr>
          <a:xfrm>
            <a:off x="321940" y="5362854"/>
            <a:ext cx="267921" cy="369332"/>
          </a:xfrm>
          <a:prstGeom prst="rect">
            <a:avLst/>
          </a:prstGeom>
          <a:noFill/>
        </p:spPr>
        <p:txBody>
          <a:bodyPr wrap="square" rtlCol="0">
            <a:spAutoFit/>
          </a:bodyPr>
          <a:lstStyle/>
          <a:p>
            <a:r>
              <a:rPr lang="en-US"/>
              <a:t>V</a:t>
            </a:r>
          </a:p>
        </p:txBody>
      </p:sp>
    </p:spTree>
    <p:extLst>
      <p:ext uri="{BB962C8B-B14F-4D97-AF65-F5344CB8AC3E}">
        <p14:creationId xmlns:p14="http://schemas.microsoft.com/office/powerpoint/2010/main" val="301705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B750E577-6870-F2B2-29A4-2E138A6DD2D8}"/>
              </a:ext>
            </a:extLst>
          </p:cNvPr>
          <p:cNvSpPr/>
          <p:nvPr/>
        </p:nvSpPr>
        <p:spPr>
          <a:xfrm>
            <a:off x="9020175" y="4602308"/>
            <a:ext cx="3171825" cy="2085976"/>
          </a:xfrm>
          <a:prstGeom prst="ellips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r>
              <a:rPr lang="en-US">
                <a:solidFill>
                  <a:schemeClr val="accent2">
                    <a:lumMod val="20000"/>
                    <a:lumOff val="80000"/>
                  </a:schemeClr>
                </a:solidFill>
              </a:rPr>
              <a:t>_</a:t>
            </a:r>
            <a:endParaRPr lang="en-US"/>
          </a:p>
        </p:txBody>
      </p:sp>
      <p:sp>
        <p:nvSpPr>
          <p:cNvPr id="2" name="Oval 1">
            <a:extLst>
              <a:ext uri="{FF2B5EF4-FFF2-40B4-BE49-F238E27FC236}">
                <a16:creationId xmlns:a16="http://schemas.microsoft.com/office/drawing/2014/main" id="{6CA153B9-B892-5C76-DE06-FF619D45DFAA}"/>
              </a:ext>
            </a:extLst>
          </p:cNvPr>
          <p:cNvSpPr/>
          <p:nvPr/>
        </p:nvSpPr>
        <p:spPr>
          <a:xfrm>
            <a:off x="572820" y="1185861"/>
            <a:ext cx="2685490" cy="1419225"/>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r>
              <a:rPr lang="en-US">
                <a:solidFill>
                  <a:schemeClr val="accent2">
                    <a:lumMod val="20000"/>
                    <a:lumOff val="80000"/>
                  </a:schemeClr>
                </a:solidFill>
              </a:rPr>
              <a:t>_</a:t>
            </a:r>
            <a:endParaRPr lang="en-US"/>
          </a:p>
        </p:txBody>
      </p:sp>
      <p:sp>
        <p:nvSpPr>
          <p:cNvPr id="3" name="TextBox 2">
            <a:extLst>
              <a:ext uri="{FF2B5EF4-FFF2-40B4-BE49-F238E27FC236}">
                <a16:creationId xmlns:a16="http://schemas.microsoft.com/office/drawing/2014/main" id="{6F2752AF-869B-7037-658D-268516C78FA0}"/>
              </a:ext>
            </a:extLst>
          </p:cNvPr>
          <p:cNvSpPr txBox="1"/>
          <p:nvPr/>
        </p:nvSpPr>
        <p:spPr>
          <a:xfrm>
            <a:off x="1020447" y="152400"/>
            <a:ext cx="9305121" cy="523220"/>
          </a:xfrm>
          <a:prstGeom prst="rect">
            <a:avLst/>
          </a:prstGeom>
          <a:noFill/>
        </p:spPr>
        <p:txBody>
          <a:bodyPr wrap="square" rtlCol="0">
            <a:spAutoFit/>
          </a:bodyPr>
          <a:lstStyle/>
          <a:p>
            <a:r>
              <a:rPr lang="en-US" sz="2800">
                <a:solidFill>
                  <a:schemeClr val="bg1"/>
                </a:solidFill>
              </a:rPr>
              <a:t>Collecting many data points over decades</a:t>
            </a:r>
          </a:p>
        </p:txBody>
      </p:sp>
      <p:sp>
        <p:nvSpPr>
          <p:cNvPr id="12" name="TextBox 11">
            <a:extLst>
              <a:ext uri="{FF2B5EF4-FFF2-40B4-BE49-F238E27FC236}">
                <a16:creationId xmlns:a16="http://schemas.microsoft.com/office/drawing/2014/main" id="{4782C39F-4283-F68B-7377-E6C061544FBB}"/>
              </a:ext>
            </a:extLst>
          </p:cNvPr>
          <p:cNvSpPr txBox="1"/>
          <p:nvPr/>
        </p:nvSpPr>
        <p:spPr>
          <a:xfrm>
            <a:off x="158032" y="96605"/>
            <a:ext cx="11029950" cy="523220"/>
          </a:xfrm>
          <a:prstGeom prst="rect">
            <a:avLst/>
          </a:prstGeom>
          <a:noFill/>
        </p:spPr>
        <p:txBody>
          <a:bodyPr wrap="square" rtlCol="0">
            <a:spAutoFit/>
          </a:bodyPr>
          <a:lstStyle/>
          <a:p>
            <a:r>
              <a:rPr lang="en-US" sz="2800"/>
              <a:t>Changing A Database in Motion: Maintenance &amp; Development</a:t>
            </a:r>
          </a:p>
        </p:txBody>
      </p:sp>
      <p:graphicFrame>
        <p:nvGraphicFramePr>
          <p:cNvPr id="15" name="Table 14">
            <a:extLst>
              <a:ext uri="{FF2B5EF4-FFF2-40B4-BE49-F238E27FC236}">
                <a16:creationId xmlns:a16="http://schemas.microsoft.com/office/drawing/2014/main" id="{E9AB83A0-0BA6-610E-9B55-17C3E8AE5EEA}"/>
              </a:ext>
            </a:extLst>
          </p:cNvPr>
          <p:cNvGraphicFramePr>
            <a:graphicFrameLocks noGrp="1"/>
          </p:cNvGraphicFramePr>
          <p:nvPr>
            <p:extLst>
              <p:ext uri="{D42A27DB-BD31-4B8C-83A1-F6EECF244321}">
                <p14:modId xmlns:p14="http://schemas.microsoft.com/office/powerpoint/2010/main" val="1785852780"/>
              </p:ext>
            </p:extLst>
          </p:nvPr>
        </p:nvGraphicFramePr>
        <p:xfrm>
          <a:off x="4305254" y="509581"/>
          <a:ext cx="7507757" cy="2560320"/>
        </p:xfrm>
        <a:graphic>
          <a:graphicData uri="http://schemas.openxmlformats.org/drawingml/2006/table">
            <a:tbl>
              <a:tblPr firstRow="1" bandRow="1">
                <a:tableStyleId>{5C22544A-7EE6-4342-B048-85BDC9FD1C3A}</a:tableStyleId>
              </a:tblPr>
              <a:tblGrid>
                <a:gridCol w="7507757">
                  <a:extLst>
                    <a:ext uri="{9D8B030D-6E8A-4147-A177-3AD203B41FA5}">
                      <a16:colId xmlns:a16="http://schemas.microsoft.com/office/drawing/2014/main" val="727526711"/>
                    </a:ext>
                  </a:extLst>
                </a:gridCol>
              </a:tblGrid>
              <a:tr h="276392">
                <a:tc>
                  <a:txBody>
                    <a:bodyPr/>
                    <a:lstStyle/>
                    <a:p>
                      <a:pPr algn="ctr"/>
                      <a:r>
                        <a:rPr lang="en-US"/>
                        <a:t>Maintenance: Controlled and Telegraphed Efforts </a:t>
                      </a:r>
                    </a:p>
                  </a:txBody>
                  <a:tcPr>
                    <a:solidFill>
                      <a:schemeClr val="accent6">
                        <a:lumMod val="75000"/>
                      </a:schemeClr>
                    </a:solidFill>
                  </a:tcPr>
                </a:tc>
                <a:extLst>
                  <a:ext uri="{0D108BD9-81ED-4DB2-BD59-A6C34878D82A}">
                    <a16:rowId xmlns:a16="http://schemas.microsoft.com/office/drawing/2014/main" val="2450130737"/>
                  </a:ext>
                </a:extLst>
              </a:tr>
              <a:tr h="276392">
                <a:tc>
                  <a:txBody>
                    <a:bodyPr/>
                    <a:lstStyle/>
                    <a:p>
                      <a:pPr marL="285750" indent="-285750">
                        <a:buFont typeface="Wingdings" panose="05000000000000000000" pitchFamily="2" charset="2"/>
                        <a:buChar char="§"/>
                      </a:pPr>
                      <a:r>
                        <a:rPr lang="en-US"/>
                        <a:t>Monthly Planned Maintenance Windows</a:t>
                      </a:r>
                    </a:p>
                  </a:txBody>
                  <a:tcPr>
                    <a:solidFill>
                      <a:schemeClr val="accent6">
                        <a:lumMod val="20000"/>
                        <a:lumOff val="80000"/>
                      </a:schemeClr>
                    </a:solidFill>
                  </a:tcPr>
                </a:tc>
                <a:extLst>
                  <a:ext uri="{0D108BD9-81ED-4DB2-BD59-A6C34878D82A}">
                    <a16:rowId xmlns:a16="http://schemas.microsoft.com/office/drawing/2014/main" val="594701514"/>
                  </a:ext>
                </a:extLst>
              </a:tr>
              <a:tr h="276392">
                <a:tc>
                  <a:txBody>
                    <a:bodyPr/>
                    <a:lstStyle/>
                    <a:p>
                      <a:pPr marL="285750" indent="-285750">
                        <a:buFont typeface="Wingdings" panose="05000000000000000000" pitchFamily="2" charset="2"/>
                        <a:buChar char="§"/>
                      </a:pPr>
                      <a:r>
                        <a:rPr lang="en-US"/>
                        <a:t>ACT Custom Work Tracker, KPWHRI ACT Infrastructure Inbox</a:t>
                      </a:r>
                    </a:p>
                  </a:txBody>
                  <a:tcPr>
                    <a:solidFill>
                      <a:schemeClr val="accent6">
                        <a:lumMod val="20000"/>
                        <a:lumOff val="80000"/>
                      </a:schemeClr>
                    </a:solidFill>
                  </a:tcPr>
                </a:tc>
                <a:extLst>
                  <a:ext uri="{0D108BD9-81ED-4DB2-BD59-A6C34878D82A}">
                    <a16:rowId xmlns:a16="http://schemas.microsoft.com/office/drawing/2014/main" val="335201050"/>
                  </a:ext>
                </a:extLst>
              </a:tr>
              <a:tr h="276392">
                <a:tc>
                  <a:txBody>
                    <a:bodyPr/>
                    <a:lstStyle/>
                    <a:p>
                      <a:pPr marL="285750" indent="-285750">
                        <a:buFont typeface="Wingdings" panose="05000000000000000000" pitchFamily="2" charset="2"/>
                        <a:buChar char="§"/>
                      </a:pPr>
                      <a:r>
                        <a:rPr lang="en-US"/>
                        <a:t>Project Support and Communication  </a:t>
                      </a:r>
                    </a:p>
                  </a:txBody>
                  <a:tcPr>
                    <a:solidFill>
                      <a:schemeClr val="accent6">
                        <a:lumMod val="20000"/>
                        <a:lumOff val="80000"/>
                      </a:schemeClr>
                    </a:solidFill>
                  </a:tcPr>
                </a:tc>
                <a:extLst>
                  <a:ext uri="{0D108BD9-81ED-4DB2-BD59-A6C34878D82A}">
                    <a16:rowId xmlns:a16="http://schemas.microsoft.com/office/drawing/2014/main" val="1091553533"/>
                  </a:ext>
                </a:extLst>
              </a:tr>
              <a:tr h="310698">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Automation of ETL and Monthly Processes</a:t>
                      </a:r>
                    </a:p>
                  </a:txBody>
                  <a:tcPr>
                    <a:solidFill>
                      <a:schemeClr val="accent6">
                        <a:lumMod val="20000"/>
                        <a:lumOff val="80000"/>
                      </a:schemeClr>
                    </a:solidFill>
                  </a:tcPr>
                </a:tc>
                <a:extLst>
                  <a:ext uri="{0D108BD9-81ED-4DB2-BD59-A6C34878D82A}">
                    <a16:rowId xmlns:a16="http://schemas.microsoft.com/office/drawing/2014/main" val="2294048770"/>
                  </a:ext>
                </a:extLst>
              </a:tr>
              <a:tr h="310698">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Role Generalization and Cross Training</a:t>
                      </a:r>
                    </a:p>
                  </a:txBody>
                  <a:tcPr>
                    <a:solidFill>
                      <a:schemeClr val="accent6">
                        <a:lumMod val="20000"/>
                        <a:lumOff val="80000"/>
                      </a:schemeClr>
                    </a:solidFill>
                  </a:tcPr>
                </a:tc>
                <a:extLst>
                  <a:ext uri="{0D108BD9-81ED-4DB2-BD59-A6C34878D82A}">
                    <a16:rowId xmlns:a16="http://schemas.microsoft.com/office/drawing/2014/main" val="3856693055"/>
                  </a:ext>
                </a:extLst>
              </a:tr>
              <a:tr h="310698">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Script Promotion Plans (Dev x QA x Prod) *</a:t>
                      </a:r>
                    </a:p>
                  </a:txBody>
                  <a:tcPr>
                    <a:solidFill>
                      <a:schemeClr val="accent6">
                        <a:lumMod val="20000"/>
                        <a:lumOff val="80000"/>
                      </a:schemeClr>
                    </a:solidFill>
                  </a:tcPr>
                </a:tc>
                <a:extLst>
                  <a:ext uri="{0D108BD9-81ED-4DB2-BD59-A6C34878D82A}">
                    <a16:rowId xmlns:a16="http://schemas.microsoft.com/office/drawing/2014/main" val="1186989212"/>
                  </a:ext>
                </a:extLst>
              </a:tr>
            </a:tbl>
          </a:graphicData>
        </a:graphic>
      </p:graphicFrame>
      <p:graphicFrame>
        <p:nvGraphicFramePr>
          <p:cNvPr id="16" name="Table 15">
            <a:extLst>
              <a:ext uri="{FF2B5EF4-FFF2-40B4-BE49-F238E27FC236}">
                <a16:creationId xmlns:a16="http://schemas.microsoft.com/office/drawing/2014/main" id="{CE921CD8-9CF5-A194-6930-4CABE6384C7C}"/>
              </a:ext>
            </a:extLst>
          </p:cNvPr>
          <p:cNvGraphicFramePr>
            <a:graphicFrameLocks noGrp="1"/>
          </p:cNvGraphicFramePr>
          <p:nvPr>
            <p:extLst>
              <p:ext uri="{D42A27DB-BD31-4B8C-83A1-F6EECF244321}">
                <p14:modId xmlns:p14="http://schemas.microsoft.com/office/powerpoint/2010/main" val="1591602737"/>
              </p:ext>
            </p:extLst>
          </p:nvPr>
        </p:nvGraphicFramePr>
        <p:xfrm>
          <a:off x="164179" y="4095369"/>
          <a:ext cx="8722644" cy="2595880"/>
        </p:xfrm>
        <a:graphic>
          <a:graphicData uri="http://schemas.openxmlformats.org/drawingml/2006/table">
            <a:tbl>
              <a:tblPr firstRow="1" bandRow="1">
                <a:tableStyleId>{5C22544A-7EE6-4342-B048-85BDC9FD1C3A}</a:tableStyleId>
              </a:tblPr>
              <a:tblGrid>
                <a:gridCol w="8722644">
                  <a:extLst>
                    <a:ext uri="{9D8B030D-6E8A-4147-A177-3AD203B41FA5}">
                      <a16:colId xmlns:a16="http://schemas.microsoft.com/office/drawing/2014/main" val="727526711"/>
                    </a:ext>
                  </a:extLst>
                </a:gridCol>
              </a:tblGrid>
              <a:tr h="370840">
                <a:tc>
                  <a:txBody>
                    <a:bodyPr/>
                    <a:lstStyle/>
                    <a:p>
                      <a:pPr algn="ctr"/>
                      <a:r>
                        <a:rPr lang="en-US"/>
                        <a:t>Development: Coordination &amp; Implementation</a:t>
                      </a:r>
                    </a:p>
                  </a:txBody>
                  <a:tcPr/>
                </a:tc>
                <a:extLst>
                  <a:ext uri="{0D108BD9-81ED-4DB2-BD59-A6C34878D82A}">
                    <a16:rowId xmlns:a16="http://schemas.microsoft.com/office/drawing/2014/main" val="2450130737"/>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Script Promotion Plans (Dev x QA x Prod) </a:t>
                      </a:r>
                    </a:p>
                  </a:txBody>
                  <a:tcPr/>
                </a:tc>
                <a:extLst>
                  <a:ext uri="{0D108BD9-81ED-4DB2-BD59-A6C34878D82A}">
                    <a16:rowId xmlns:a16="http://schemas.microsoft.com/office/drawing/2014/main" val="2016838896"/>
                  </a:ext>
                </a:extLst>
              </a:tr>
              <a:tr h="370840">
                <a:tc>
                  <a:txBody>
                    <a:bodyPr/>
                    <a:lstStyle/>
                    <a:p>
                      <a:pPr marL="285750" indent="-285750">
                        <a:buFont typeface="Wingdings" panose="05000000000000000000" pitchFamily="2" charset="2"/>
                        <a:buChar char="§"/>
                      </a:pPr>
                      <a:r>
                        <a:rPr lang="en-US"/>
                        <a:t>JIRA Issue Tracking and Kanban Boards</a:t>
                      </a:r>
                    </a:p>
                  </a:txBody>
                  <a:tcPr/>
                </a:tc>
                <a:extLst>
                  <a:ext uri="{0D108BD9-81ED-4DB2-BD59-A6C34878D82A}">
                    <a16:rowId xmlns:a16="http://schemas.microsoft.com/office/drawing/2014/main" val="335201050"/>
                  </a:ext>
                </a:extLst>
              </a:tr>
              <a:tr h="370840">
                <a:tc>
                  <a:txBody>
                    <a:bodyPr/>
                    <a:lstStyle/>
                    <a:p>
                      <a:pPr marL="285750" indent="-285750">
                        <a:buFont typeface="Wingdings" panose="05000000000000000000" pitchFamily="2" charset="2"/>
                        <a:buChar char="§"/>
                      </a:pPr>
                      <a:r>
                        <a:rPr lang="en-US"/>
                        <a:t>Development Sprints, User Acceptance Testing, </a:t>
                      </a:r>
                      <a:r>
                        <a:rPr lang="en-US">
                          <a:highlight>
                            <a:srgbClr val="FF00FF"/>
                          </a:highlight>
                        </a:rPr>
                        <a:t>Lucid Charts</a:t>
                      </a:r>
                    </a:p>
                  </a:txBody>
                  <a:tcPr/>
                </a:tc>
                <a:extLst>
                  <a:ext uri="{0D108BD9-81ED-4DB2-BD59-A6C34878D82A}">
                    <a16:rowId xmlns:a16="http://schemas.microsoft.com/office/drawing/2014/main" val="1091553533"/>
                  </a:ext>
                </a:extLst>
              </a:tr>
              <a:tr h="370840">
                <a:tc>
                  <a:txBody>
                    <a:bodyPr/>
                    <a:lstStyle/>
                    <a:p>
                      <a:pPr marL="285750" indent="-285750">
                        <a:buFont typeface="Wingdings" panose="05000000000000000000" pitchFamily="2" charset="2"/>
                        <a:buChar char="§"/>
                      </a:pPr>
                      <a:r>
                        <a:rPr lang="en-US" dirty="0"/>
                        <a:t>Software Development Life Cycle Planning</a:t>
                      </a:r>
                    </a:p>
                  </a:txBody>
                  <a:tcPr/>
                </a:tc>
                <a:extLst>
                  <a:ext uri="{0D108BD9-81ED-4DB2-BD59-A6C34878D82A}">
                    <a16:rowId xmlns:a16="http://schemas.microsoft.com/office/drawing/2014/main" val="3812204974"/>
                  </a:ext>
                </a:extLst>
              </a:tr>
              <a:tr h="370840">
                <a:tc>
                  <a:txBody>
                    <a:bodyPr/>
                    <a:lstStyle/>
                    <a:p>
                      <a:pPr marL="285750" indent="-285750">
                        <a:buFont typeface="Wingdings" panose="05000000000000000000" pitchFamily="2" charset="2"/>
                        <a:buChar char="§"/>
                      </a:pPr>
                      <a:r>
                        <a:rPr lang="en-US"/>
                        <a:t>Project Steering Committee and Core Support and Sponsorship</a:t>
                      </a:r>
                    </a:p>
                  </a:txBody>
                  <a:tcPr/>
                </a:tc>
                <a:extLst>
                  <a:ext uri="{0D108BD9-81ED-4DB2-BD59-A6C34878D82A}">
                    <a16:rowId xmlns:a16="http://schemas.microsoft.com/office/drawing/2014/main" val="1600612624"/>
                  </a:ext>
                </a:extLst>
              </a:tr>
              <a:tr h="370840">
                <a:tc>
                  <a:txBody>
                    <a:bodyPr/>
                    <a:lstStyle/>
                    <a:p>
                      <a:pPr marL="285750" indent="-285750">
                        <a:buFont typeface="Wingdings" panose="05000000000000000000" pitchFamily="2" charset="2"/>
                        <a:buChar char="§"/>
                      </a:pPr>
                      <a:r>
                        <a:rPr lang="en-US" dirty="0"/>
                        <a:t>Strong Partnership with Shellie’s Application Team and Standards, And PC Support!</a:t>
                      </a:r>
                    </a:p>
                  </a:txBody>
                  <a:tcPr/>
                </a:tc>
                <a:extLst>
                  <a:ext uri="{0D108BD9-81ED-4DB2-BD59-A6C34878D82A}">
                    <a16:rowId xmlns:a16="http://schemas.microsoft.com/office/drawing/2014/main" val="1832562633"/>
                  </a:ext>
                </a:extLst>
              </a:tr>
            </a:tbl>
          </a:graphicData>
        </a:graphic>
      </p:graphicFrame>
      <p:sp>
        <p:nvSpPr>
          <p:cNvPr id="17" name="Rectangle 16">
            <a:extLst>
              <a:ext uri="{FF2B5EF4-FFF2-40B4-BE49-F238E27FC236}">
                <a16:creationId xmlns:a16="http://schemas.microsoft.com/office/drawing/2014/main" id="{982DE823-5078-BED7-ADBE-DAB005F05270}"/>
              </a:ext>
            </a:extLst>
          </p:cNvPr>
          <p:cNvSpPr/>
          <p:nvPr/>
        </p:nvSpPr>
        <p:spPr>
          <a:xfrm>
            <a:off x="158032" y="3222628"/>
            <a:ext cx="11800155" cy="676277"/>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Maintenance and Development are strategy efforts </a:t>
            </a:r>
            <a:r>
              <a:rPr lang="en-US" b="1" i="1" u="sng"/>
              <a:t>each</a:t>
            </a:r>
            <a:r>
              <a:rPr lang="en-US" b="1"/>
              <a:t> needed to upgrade our operations databases, while continuing to support the project.  </a:t>
            </a:r>
          </a:p>
        </p:txBody>
      </p:sp>
      <p:sp>
        <p:nvSpPr>
          <p:cNvPr id="4" name="Cylinder 3">
            <a:extLst>
              <a:ext uri="{FF2B5EF4-FFF2-40B4-BE49-F238E27FC236}">
                <a16:creationId xmlns:a16="http://schemas.microsoft.com/office/drawing/2014/main" id="{A0D656A5-7D14-BD73-456F-6D2BF1240797}"/>
              </a:ext>
            </a:extLst>
          </p:cNvPr>
          <p:cNvSpPr/>
          <p:nvPr/>
        </p:nvSpPr>
        <p:spPr>
          <a:xfrm>
            <a:off x="1343025" y="981073"/>
            <a:ext cx="238125" cy="409575"/>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5A98D0F9-91FA-2F15-E919-C880DF7C8982}"/>
              </a:ext>
            </a:extLst>
          </p:cNvPr>
          <p:cNvCxnSpPr>
            <a:cxnSpLocks/>
          </p:cNvCxnSpPr>
          <p:nvPr/>
        </p:nvCxnSpPr>
        <p:spPr>
          <a:xfrm>
            <a:off x="1471612" y="1422631"/>
            <a:ext cx="0" cy="472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7081C47-4D3B-63EB-E3CE-2D386D792C57}"/>
              </a:ext>
            </a:extLst>
          </p:cNvPr>
          <p:cNvCxnSpPr>
            <a:cxnSpLocks/>
          </p:cNvCxnSpPr>
          <p:nvPr/>
        </p:nvCxnSpPr>
        <p:spPr>
          <a:xfrm flipV="1">
            <a:off x="1462087" y="675620"/>
            <a:ext cx="0" cy="388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D4CDCDD-0DEA-A974-34EA-C0B576A89319}"/>
              </a:ext>
            </a:extLst>
          </p:cNvPr>
          <p:cNvSpPr/>
          <p:nvPr/>
        </p:nvSpPr>
        <p:spPr>
          <a:xfrm>
            <a:off x="9272697" y="5197817"/>
            <a:ext cx="2685490" cy="1419225"/>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r>
              <a:rPr lang="en-US">
                <a:solidFill>
                  <a:schemeClr val="accent2">
                    <a:lumMod val="20000"/>
                    <a:lumOff val="80000"/>
                  </a:schemeClr>
                </a:solidFill>
              </a:rPr>
              <a:t>_</a:t>
            </a:r>
            <a:endParaRPr lang="en-US"/>
          </a:p>
        </p:txBody>
      </p:sp>
      <p:sp>
        <p:nvSpPr>
          <p:cNvPr id="24" name="Cylinder 23">
            <a:extLst>
              <a:ext uri="{FF2B5EF4-FFF2-40B4-BE49-F238E27FC236}">
                <a16:creationId xmlns:a16="http://schemas.microsoft.com/office/drawing/2014/main" id="{F3759692-4A87-4AD4-5347-D63A94A41C51}"/>
              </a:ext>
            </a:extLst>
          </p:cNvPr>
          <p:cNvSpPr/>
          <p:nvPr/>
        </p:nvSpPr>
        <p:spPr>
          <a:xfrm>
            <a:off x="9925411" y="5114250"/>
            <a:ext cx="238125" cy="409575"/>
          </a:xfrm>
          <a:prstGeom prst="can">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0ED7CC63-989C-6CD4-03FA-2F0FBB7D9A3C}"/>
              </a:ext>
            </a:extLst>
          </p:cNvPr>
          <p:cNvCxnSpPr>
            <a:cxnSpLocks/>
          </p:cNvCxnSpPr>
          <p:nvPr/>
        </p:nvCxnSpPr>
        <p:spPr>
          <a:xfrm flipV="1">
            <a:off x="10044473" y="4269486"/>
            <a:ext cx="0" cy="827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3507AE-C756-E580-2960-9FEBFF160D9E}"/>
              </a:ext>
            </a:extLst>
          </p:cNvPr>
          <p:cNvCxnSpPr>
            <a:cxnSpLocks/>
          </p:cNvCxnSpPr>
          <p:nvPr/>
        </p:nvCxnSpPr>
        <p:spPr>
          <a:xfrm>
            <a:off x="10104202" y="5094499"/>
            <a:ext cx="3381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Cylinder 35">
            <a:extLst>
              <a:ext uri="{FF2B5EF4-FFF2-40B4-BE49-F238E27FC236}">
                <a16:creationId xmlns:a16="http://schemas.microsoft.com/office/drawing/2014/main" id="{C98CE34A-A964-8AE2-217D-3C8EFD2E1037}"/>
              </a:ext>
            </a:extLst>
          </p:cNvPr>
          <p:cNvSpPr/>
          <p:nvPr/>
        </p:nvSpPr>
        <p:spPr>
          <a:xfrm>
            <a:off x="10442340" y="4258575"/>
            <a:ext cx="252034" cy="409575"/>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c 38">
            <a:extLst>
              <a:ext uri="{FF2B5EF4-FFF2-40B4-BE49-F238E27FC236}">
                <a16:creationId xmlns:a16="http://schemas.microsoft.com/office/drawing/2014/main" id="{A03A1227-5A5B-6B36-0CAA-64C329B9842D}"/>
              </a:ext>
            </a:extLst>
          </p:cNvPr>
          <p:cNvSpPr/>
          <p:nvPr/>
        </p:nvSpPr>
        <p:spPr>
          <a:xfrm rot="16682929">
            <a:off x="9858541" y="4734692"/>
            <a:ext cx="1648595" cy="1440713"/>
          </a:xfrm>
          <a:prstGeom prst="arc">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7800713C-852D-0A7C-F060-B3B226B9CCCE}"/>
              </a:ext>
            </a:extLst>
          </p:cNvPr>
          <p:cNvSpPr txBox="1"/>
          <p:nvPr/>
        </p:nvSpPr>
        <p:spPr>
          <a:xfrm>
            <a:off x="1687198" y="1439337"/>
            <a:ext cx="1503678" cy="923330"/>
          </a:xfrm>
          <a:prstGeom prst="rect">
            <a:avLst/>
          </a:prstGeom>
          <a:noFill/>
        </p:spPr>
        <p:txBody>
          <a:bodyPr wrap="square" rtlCol="0">
            <a:spAutoFit/>
          </a:bodyPr>
          <a:lstStyle/>
          <a:p>
            <a:r>
              <a:rPr lang="en-US"/>
              <a:t>Maintain present function</a:t>
            </a:r>
          </a:p>
        </p:txBody>
      </p:sp>
      <p:sp>
        <p:nvSpPr>
          <p:cNvPr id="42" name="TextBox 41">
            <a:extLst>
              <a:ext uri="{FF2B5EF4-FFF2-40B4-BE49-F238E27FC236}">
                <a16:creationId xmlns:a16="http://schemas.microsoft.com/office/drawing/2014/main" id="{C9D1CF41-C52D-A473-55CD-64C14E732179}"/>
              </a:ext>
            </a:extLst>
          </p:cNvPr>
          <p:cNvSpPr txBox="1"/>
          <p:nvPr/>
        </p:nvSpPr>
        <p:spPr>
          <a:xfrm>
            <a:off x="9690501" y="5551494"/>
            <a:ext cx="1503678" cy="923330"/>
          </a:xfrm>
          <a:prstGeom prst="rect">
            <a:avLst/>
          </a:prstGeom>
          <a:noFill/>
        </p:spPr>
        <p:txBody>
          <a:bodyPr wrap="square" rtlCol="0">
            <a:spAutoFit/>
          </a:bodyPr>
          <a:lstStyle/>
          <a:p>
            <a:r>
              <a:rPr lang="en-US"/>
              <a:t>Develop to obtain higher orbit.</a:t>
            </a:r>
          </a:p>
        </p:txBody>
      </p:sp>
      <p:sp>
        <p:nvSpPr>
          <p:cNvPr id="5" name="TextBox 4">
            <a:extLst>
              <a:ext uri="{FF2B5EF4-FFF2-40B4-BE49-F238E27FC236}">
                <a16:creationId xmlns:a16="http://schemas.microsoft.com/office/drawing/2014/main" id="{69D129B0-48EA-88D0-8534-B54DCDB41200}"/>
              </a:ext>
            </a:extLst>
          </p:cNvPr>
          <p:cNvSpPr txBox="1"/>
          <p:nvPr/>
        </p:nvSpPr>
        <p:spPr>
          <a:xfrm>
            <a:off x="2022790" y="769856"/>
            <a:ext cx="1588948" cy="369332"/>
          </a:xfrm>
          <a:prstGeom prst="rect">
            <a:avLst/>
          </a:prstGeom>
          <a:noFill/>
        </p:spPr>
        <p:txBody>
          <a:bodyPr wrap="square" rtlCol="0">
            <a:spAutoFit/>
          </a:bodyPr>
          <a:lstStyle/>
          <a:p>
            <a:r>
              <a:rPr lang="en-US"/>
              <a:t>ACT Tracking</a:t>
            </a:r>
          </a:p>
        </p:txBody>
      </p:sp>
      <p:sp>
        <p:nvSpPr>
          <p:cNvPr id="7" name="TextBox 6">
            <a:extLst>
              <a:ext uri="{FF2B5EF4-FFF2-40B4-BE49-F238E27FC236}">
                <a16:creationId xmlns:a16="http://schemas.microsoft.com/office/drawing/2014/main" id="{5D1E50D0-BC19-797C-E7E0-522D2DB4EC12}"/>
              </a:ext>
            </a:extLst>
          </p:cNvPr>
          <p:cNvSpPr txBox="1"/>
          <p:nvPr/>
        </p:nvSpPr>
        <p:spPr>
          <a:xfrm>
            <a:off x="10613867" y="4130420"/>
            <a:ext cx="1588948" cy="369332"/>
          </a:xfrm>
          <a:prstGeom prst="rect">
            <a:avLst/>
          </a:prstGeom>
          <a:noFill/>
        </p:spPr>
        <p:txBody>
          <a:bodyPr wrap="square" rtlCol="0">
            <a:spAutoFit/>
          </a:bodyPr>
          <a:lstStyle/>
          <a:p>
            <a:r>
              <a:rPr lang="en-US"/>
              <a:t>ACT Central</a:t>
            </a:r>
          </a:p>
        </p:txBody>
      </p:sp>
    </p:spTree>
    <p:extLst>
      <p:ext uri="{BB962C8B-B14F-4D97-AF65-F5344CB8AC3E}">
        <p14:creationId xmlns:p14="http://schemas.microsoft.com/office/powerpoint/2010/main" val="401864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542-3A5C-C376-2677-CE23BCB07B59}"/>
              </a:ext>
            </a:extLst>
          </p:cNvPr>
          <p:cNvSpPr>
            <a:spLocks noGrp="1"/>
          </p:cNvSpPr>
          <p:nvPr>
            <p:ph type="title"/>
          </p:nvPr>
        </p:nvSpPr>
        <p:spPr/>
        <p:txBody>
          <a:bodyPr/>
          <a:lstStyle/>
          <a:p>
            <a:r>
              <a:rPr lang="en-US"/>
              <a:t>Maintenance Strategies</a:t>
            </a:r>
          </a:p>
        </p:txBody>
      </p:sp>
      <p:sp>
        <p:nvSpPr>
          <p:cNvPr id="3" name="Text Placeholder 2">
            <a:extLst>
              <a:ext uri="{FF2B5EF4-FFF2-40B4-BE49-F238E27FC236}">
                <a16:creationId xmlns:a16="http://schemas.microsoft.com/office/drawing/2014/main" id="{1855BD14-F9AF-0B92-B3D0-1E5B90EBC7D0}"/>
              </a:ext>
            </a:extLst>
          </p:cNvPr>
          <p:cNvSpPr>
            <a:spLocks noGrp="1"/>
          </p:cNvSpPr>
          <p:nvPr>
            <p:ph type="body" idx="1"/>
          </p:nvPr>
        </p:nvSpPr>
        <p:spPr/>
        <p:txBody>
          <a:bodyPr/>
          <a:lstStyle/>
          <a:p>
            <a:r>
              <a:rPr lang="en-US"/>
              <a:t>Controlled and Targeted Efforts, Cross-Training</a:t>
            </a:r>
          </a:p>
        </p:txBody>
      </p:sp>
    </p:spTree>
    <p:extLst>
      <p:ext uri="{BB962C8B-B14F-4D97-AF65-F5344CB8AC3E}">
        <p14:creationId xmlns:p14="http://schemas.microsoft.com/office/powerpoint/2010/main" val="1199678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2752AF-869B-7037-658D-268516C78FA0}"/>
              </a:ext>
            </a:extLst>
          </p:cNvPr>
          <p:cNvSpPr txBox="1"/>
          <p:nvPr/>
        </p:nvSpPr>
        <p:spPr>
          <a:xfrm>
            <a:off x="1020447" y="152400"/>
            <a:ext cx="9305121" cy="523220"/>
          </a:xfrm>
          <a:prstGeom prst="rect">
            <a:avLst/>
          </a:prstGeom>
          <a:noFill/>
        </p:spPr>
        <p:txBody>
          <a:bodyPr wrap="square" rtlCol="0">
            <a:spAutoFit/>
          </a:bodyPr>
          <a:lstStyle/>
          <a:p>
            <a:r>
              <a:rPr lang="en-US" sz="2800">
                <a:solidFill>
                  <a:schemeClr val="bg1"/>
                </a:solidFill>
              </a:rPr>
              <a:t>Collecting many data points over decades</a:t>
            </a:r>
          </a:p>
        </p:txBody>
      </p:sp>
      <p:sp>
        <p:nvSpPr>
          <p:cNvPr id="12" name="TextBox 11">
            <a:extLst>
              <a:ext uri="{FF2B5EF4-FFF2-40B4-BE49-F238E27FC236}">
                <a16:creationId xmlns:a16="http://schemas.microsoft.com/office/drawing/2014/main" id="{4782C39F-4283-F68B-7377-E6C061544FBB}"/>
              </a:ext>
            </a:extLst>
          </p:cNvPr>
          <p:cNvSpPr txBox="1"/>
          <p:nvPr/>
        </p:nvSpPr>
        <p:spPr>
          <a:xfrm>
            <a:off x="158032" y="96605"/>
            <a:ext cx="11029950" cy="523220"/>
          </a:xfrm>
          <a:prstGeom prst="rect">
            <a:avLst/>
          </a:prstGeom>
          <a:noFill/>
        </p:spPr>
        <p:txBody>
          <a:bodyPr wrap="square" rtlCol="0">
            <a:spAutoFit/>
          </a:bodyPr>
          <a:lstStyle/>
          <a:p>
            <a:r>
              <a:rPr lang="en-US" sz="2800"/>
              <a:t>Monthly Planned Maintenance Windows</a:t>
            </a:r>
          </a:p>
        </p:txBody>
      </p:sp>
      <p:graphicFrame>
        <p:nvGraphicFramePr>
          <p:cNvPr id="7" name="Table 6">
            <a:extLst>
              <a:ext uri="{FF2B5EF4-FFF2-40B4-BE49-F238E27FC236}">
                <a16:creationId xmlns:a16="http://schemas.microsoft.com/office/drawing/2014/main" id="{168F108D-8B7E-59DF-5353-1DEEF6DCFED9}"/>
              </a:ext>
            </a:extLst>
          </p:cNvPr>
          <p:cNvGraphicFramePr>
            <a:graphicFrameLocks noGrp="1"/>
          </p:cNvGraphicFramePr>
          <p:nvPr>
            <p:extLst>
              <p:ext uri="{D42A27DB-BD31-4B8C-83A1-F6EECF244321}">
                <p14:modId xmlns:p14="http://schemas.microsoft.com/office/powerpoint/2010/main" val="3487641302"/>
              </p:ext>
            </p:extLst>
          </p:nvPr>
        </p:nvGraphicFramePr>
        <p:xfrm>
          <a:off x="158032" y="1269365"/>
          <a:ext cx="8150226" cy="4668520"/>
        </p:xfrm>
        <a:graphic>
          <a:graphicData uri="http://schemas.openxmlformats.org/drawingml/2006/table">
            <a:tbl>
              <a:tblPr firstRow="1" bandRow="1">
                <a:tableStyleId>{5C22544A-7EE6-4342-B048-85BDC9FD1C3A}</a:tableStyleId>
              </a:tblPr>
              <a:tblGrid>
                <a:gridCol w="1164318">
                  <a:extLst>
                    <a:ext uri="{9D8B030D-6E8A-4147-A177-3AD203B41FA5}">
                      <a16:colId xmlns:a16="http://schemas.microsoft.com/office/drawing/2014/main" val="1146971236"/>
                    </a:ext>
                  </a:extLst>
                </a:gridCol>
                <a:gridCol w="1164318">
                  <a:extLst>
                    <a:ext uri="{9D8B030D-6E8A-4147-A177-3AD203B41FA5}">
                      <a16:colId xmlns:a16="http://schemas.microsoft.com/office/drawing/2014/main" val="3010133181"/>
                    </a:ext>
                  </a:extLst>
                </a:gridCol>
                <a:gridCol w="1164318">
                  <a:extLst>
                    <a:ext uri="{9D8B030D-6E8A-4147-A177-3AD203B41FA5}">
                      <a16:colId xmlns:a16="http://schemas.microsoft.com/office/drawing/2014/main" val="479583438"/>
                    </a:ext>
                  </a:extLst>
                </a:gridCol>
                <a:gridCol w="1164318">
                  <a:extLst>
                    <a:ext uri="{9D8B030D-6E8A-4147-A177-3AD203B41FA5}">
                      <a16:colId xmlns:a16="http://schemas.microsoft.com/office/drawing/2014/main" val="3888011562"/>
                    </a:ext>
                  </a:extLst>
                </a:gridCol>
                <a:gridCol w="1164318">
                  <a:extLst>
                    <a:ext uri="{9D8B030D-6E8A-4147-A177-3AD203B41FA5}">
                      <a16:colId xmlns:a16="http://schemas.microsoft.com/office/drawing/2014/main" val="1554744993"/>
                    </a:ext>
                  </a:extLst>
                </a:gridCol>
                <a:gridCol w="1164318">
                  <a:extLst>
                    <a:ext uri="{9D8B030D-6E8A-4147-A177-3AD203B41FA5}">
                      <a16:colId xmlns:a16="http://schemas.microsoft.com/office/drawing/2014/main" val="1407306846"/>
                    </a:ext>
                  </a:extLst>
                </a:gridCol>
                <a:gridCol w="1164318">
                  <a:extLst>
                    <a:ext uri="{9D8B030D-6E8A-4147-A177-3AD203B41FA5}">
                      <a16:colId xmlns:a16="http://schemas.microsoft.com/office/drawing/2014/main" val="3108542906"/>
                    </a:ext>
                  </a:extLst>
                </a:gridCol>
              </a:tblGrid>
              <a:tr h="370840">
                <a:tc>
                  <a:txBody>
                    <a:bodyPr/>
                    <a:lstStyle/>
                    <a:p>
                      <a:r>
                        <a:rPr lang="en-US"/>
                        <a:t>SU</a:t>
                      </a:r>
                    </a:p>
                  </a:txBody>
                  <a:tcPr/>
                </a:tc>
                <a:tc>
                  <a:txBody>
                    <a:bodyPr/>
                    <a:lstStyle/>
                    <a:p>
                      <a:r>
                        <a:rPr lang="en-US"/>
                        <a:t>MO</a:t>
                      </a:r>
                    </a:p>
                  </a:txBody>
                  <a:tcPr/>
                </a:tc>
                <a:tc>
                  <a:txBody>
                    <a:bodyPr/>
                    <a:lstStyle/>
                    <a:p>
                      <a:r>
                        <a:rPr lang="en-US"/>
                        <a:t>TU</a:t>
                      </a:r>
                    </a:p>
                  </a:txBody>
                  <a:tcPr/>
                </a:tc>
                <a:tc>
                  <a:txBody>
                    <a:bodyPr/>
                    <a:lstStyle/>
                    <a:p>
                      <a:r>
                        <a:rPr lang="en-US"/>
                        <a:t>WE</a:t>
                      </a:r>
                    </a:p>
                  </a:txBody>
                  <a:tcPr/>
                </a:tc>
                <a:tc>
                  <a:txBody>
                    <a:bodyPr/>
                    <a:lstStyle/>
                    <a:p>
                      <a:r>
                        <a:rPr lang="en-US"/>
                        <a:t>TH</a:t>
                      </a:r>
                    </a:p>
                  </a:txBody>
                  <a:tcPr/>
                </a:tc>
                <a:tc>
                  <a:txBody>
                    <a:bodyPr/>
                    <a:lstStyle/>
                    <a:p>
                      <a:r>
                        <a:rPr lang="en-US"/>
                        <a:t>FR</a:t>
                      </a:r>
                    </a:p>
                  </a:txBody>
                  <a:tcPr/>
                </a:tc>
                <a:tc>
                  <a:txBody>
                    <a:bodyPr/>
                    <a:lstStyle/>
                    <a:p>
                      <a:r>
                        <a:rPr lang="en-US"/>
                        <a:t>SA</a:t>
                      </a:r>
                    </a:p>
                  </a:txBody>
                  <a:tcPr/>
                </a:tc>
                <a:extLst>
                  <a:ext uri="{0D108BD9-81ED-4DB2-BD59-A6C34878D82A}">
                    <a16:rowId xmlns:a16="http://schemas.microsoft.com/office/drawing/2014/main" val="512891168"/>
                  </a:ext>
                </a:extLst>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tc>
                <a:extLst>
                  <a:ext uri="{0D108BD9-81ED-4DB2-BD59-A6C34878D82A}">
                    <a16:rowId xmlns:a16="http://schemas.microsoft.com/office/drawing/2014/main" val="406583636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p>
                      <a:endParaRPr lang="en-US"/>
                    </a:p>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5605663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200"/>
                        <a:t>Review Work Tracker and PM Coordination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18499048"/>
                  </a:ext>
                </a:extLst>
              </a:tr>
              <a:tr h="370840">
                <a:tc>
                  <a:txBody>
                    <a:bodyPr/>
                    <a:lstStyle/>
                    <a:p>
                      <a:endParaRPr lang="en-US"/>
                    </a:p>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9987551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200"/>
                        <a:t>Maintenance Window</a:t>
                      </a:r>
                    </a:p>
                    <a:p>
                      <a:r>
                        <a:rPr lang="en-US" sz="1200"/>
                        <a:t>2pm-6pm</a:t>
                      </a:r>
                    </a:p>
                  </a:txBody>
                  <a:tcPr/>
                </a:tc>
                <a:tc>
                  <a:txBody>
                    <a:bodyPr/>
                    <a:lstStyle/>
                    <a:p>
                      <a:endParaRPr lang="en-US" sz="1400"/>
                    </a:p>
                  </a:txBody>
                  <a:tcPr/>
                </a:tc>
                <a:tc>
                  <a:txBody>
                    <a:bodyPr/>
                    <a:lstStyle/>
                    <a:p>
                      <a:endParaRPr lang="en-US"/>
                    </a:p>
                  </a:txBody>
                  <a:tcPr/>
                </a:tc>
                <a:extLst>
                  <a:ext uri="{0D108BD9-81ED-4DB2-BD59-A6C34878D82A}">
                    <a16:rowId xmlns:a16="http://schemas.microsoft.com/office/drawing/2014/main" val="1924754753"/>
                  </a:ext>
                </a:extLst>
              </a:tr>
              <a:tr h="370840">
                <a:tc>
                  <a:txBody>
                    <a:bodyPr/>
                    <a:lstStyle/>
                    <a:p>
                      <a:endParaRPr lang="en-US"/>
                    </a:p>
                    <a:p>
                      <a:endParaRPr lang="en-US"/>
                    </a:p>
                  </a:txBody>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3942225238"/>
                  </a:ext>
                </a:extLst>
              </a:tr>
            </a:tbl>
          </a:graphicData>
        </a:graphic>
      </p:graphicFrame>
      <p:sp>
        <p:nvSpPr>
          <p:cNvPr id="8" name="TextBox 7">
            <a:extLst>
              <a:ext uri="{FF2B5EF4-FFF2-40B4-BE49-F238E27FC236}">
                <a16:creationId xmlns:a16="http://schemas.microsoft.com/office/drawing/2014/main" id="{96BA9003-EC1A-9FF7-2DFB-F1525297019B}"/>
              </a:ext>
            </a:extLst>
          </p:cNvPr>
          <p:cNvSpPr txBox="1"/>
          <p:nvPr/>
        </p:nvSpPr>
        <p:spPr>
          <a:xfrm>
            <a:off x="8656914" y="864588"/>
            <a:ext cx="2971800" cy="4801314"/>
          </a:xfrm>
          <a:prstGeom prst="rect">
            <a:avLst/>
          </a:prstGeom>
          <a:noFill/>
        </p:spPr>
        <p:txBody>
          <a:bodyPr wrap="square" rtlCol="0">
            <a:spAutoFit/>
          </a:bodyPr>
          <a:lstStyle/>
          <a:p>
            <a:pPr marL="285750" indent="-285750">
              <a:buFont typeface="Wingdings" panose="05000000000000000000" pitchFamily="2" charset="2"/>
              <a:buChar char="§"/>
            </a:pPr>
            <a:r>
              <a:rPr lang="en-US"/>
              <a:t>Have now completed 18 windows.</a:t>
            </a:r>
          </a:p>
          <a:p>
            <a:endParaRPr lang="en-US"/>
          </a:p>
          <a:p>
            <a:pPr marL="285750" indent="-285750">
              <a:buFont typeface="Wingdings" panose="05000000000000000000" pitchFamily="2" charset="2"/>
              <a:buChar char="§"/>
            </a:pPr>
            <a:r>
              <a:rPr lang="en-US"/>
              <a:t>Each mid-month we review the change requests we have in the ACT Work Tracker.</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We then coordinate plans of which items will be done in 2 weeks, and possibly at the next (6 weeks) with the PM team.  Assign work.</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Coordinate on Teams during the window.</a:t>
            </a:r>
          </a:p>
        </p:txBody>
      </p:sp>
      <p:sp>
        <p:nvSpPr>
          <p:cNvPr id="13" name="Arc 12">
            <a:extLst>
              <a:ext uri="{FF2B5EF4-FFF2-40B4-BE49-F238E27FC236}">
                <a16:creationId xmlns:a16="http://schemas.microsoft.com/office/drawing/2014/main" id="{F91E0443-CA52-ABA6-5AED-2A0C809259BB}"/>
              </a:ext>
            </a:extLst>
          </p:cNvPr>
          <p:cNvSpPr/>
          <p:nvPr/>
        </p:nvSpPr>
        <p:spPr>
          <a:xfrm>
            <a:off x="1552575" y="5476875"/>
            <a:ext cx="2066925" cy="600075"/>
          </a:xfrm>
          <a:prstGeom prst="arc">
            <a:avLst>
              <a:gd name="adj1" fmla="val 2155181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5F3CE38D-90D8-3276-D800-1C3FAEAED3DB}"/>
              </a:ext>
            </a:extLst>
          </p:cNvPr>
          <p:cNvCxnSpPr>
            <a:cxnSpLocks/>
          </p:cNvCxnSpPr>
          <p:nvPr/>
        </p:nvCxnSpPr>
        <p:spPr>
          <a:xfrm flipV="1">
            <a:off x="4233145" y="5219700"/>
            <a:ext cx="0" cy="5524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EABD52E3-1599-D155-F0C9-240C543FBE26}"/>
              </a:ext>
            </a:extLst>
          </p:cNvPr>
          <p:cNvSpPr txBox="1"/>
          <p:nvPr/>
        </p:nvSpPr>
        <p:spPr>
          <a:xfrm>
            <a:off x="3429000" y="5693777"/>
            <a:ext cx="2842343" cy="1015663"/>
          </a:xfrm>
          <a:prstGeom prst="rect">
            <a:avLst/>
          </a:prstGeom>
          <a:noFill/>
        </p:spPr>
        <p:txBody>
          <a:bodyPr wrap="square" rtlCol="0">
            <a:spAutoFit/>
          </a:bodyPr>
          <a:lstStyle/>
          <a:p>
            <a:r>
              <a:rPr lang="en-US" sz="1200"/>
              <a:t>ASIDE: Considering adding a confirmation here to address changes from the project on already assigned requests primed for implementation this window. </a:t>
            </a:r>
          </a:p>
        </p:txBody>
      </p:sp>
    </p:spTree>
    <p:extLst>
      <p:ext uri="{BB962C8B-B14F-4D97-AF65-F5344CB8AC3E}">
        <p14:creationId xmlns:p14="http://schemas.microsoft.com/office/powerpoint/2010/main" val="21798331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2743129-9197-469d-8522-5911966cff41" xsi:nil="true"/>
    <lcf76f155ced4ddcb4097134ff3c332f xmlns="ab0507fc-b56c-43e4-a765-18f586eba91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FDE79588E5F549AAC288A8014D172C" ma:contentTypeVersion="15" ma:contentTypeDescription="Create a new document." ma:contentTypeScope="" ma:versionID="480a8a411917162df3762664cf53d68e">
  <xsd:schema xmlns:xsd="http://www.w3.org/2001/XMLSchema" xmlns:xs="http://www.w3.org/2001/XMLSchema" xmlns:p="http://schemas.microsoft.com/office/2006/metadata/properties" xmlns:ns2="ab0507fc-b56c-43e4-a765-18f586eba91c" xmlns:ns3="42743129-9197-469d-8522-5911966cff41" targetNamespace="http://schemas.microsoft.com/office/2006/metadata/properties" ma:root="true" ma:fieldsID="ab8cf2a1f2d707fcb8f03a9eed0d063d" ns2:_="" ns3:_="">
    <xsd:import namespace="ab0507fc-b56c-43e4-a765-18f586eba91c"/>
    <xsd:import namespace="42743129-9197-469d-8522-5911966cff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507fc-b56c-43e4-a765-18f586eba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112196-7e5b-431e-8fea-f50fb91bcef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743129-9197-469d-8522-5911966cff4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70c6abf-3729-4786-8866-813deccb8108}" ma:internalName="TaxCatchAll" ma:showField="CatchAllData" ma:web="42743129-9197-469d-8522-5911966cff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D31E16-8E7B-4D21-BE76-19AA13A9E22E}">
  <ds:schemaRefs>
    <ds:schemaRef ds:uri="42743129-9197-469d-8522-5911966cff41"/>
    <ds:schemaRef ds:uri="ab0507fc-b56c-43e4-a765-18f586eba9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C42DB6D-5E5F-4A88-AE29-DED0534921E0}">
  <ds:schemaRefs>
    <ds:schemaRef ds:uri="http://schemas.microsoft.com/sharepoint/v3/contenttype/forms"/>
  </ds:schemaRefs>
</ds:datastoreItem>
</file>

<file path=customXml/itemProps3.xml><?xml version="1.0" encoding="utf-8"?>
<ds:datastoreItem xmlns:ds="http://schemas.openxmlformats.org/officeDocument/2006/customXml" ds:itemID="{FFBC3B59-CE50-4546-BA5D-FB596B19CFEA}">
  <ds:schemaRefs>
    <ds:schemaRef ds:uri="42743129-9197-469d-8522-5911966cff41"/>
    <ds:schemaRef ds:uri="ab0507fc-b56c-43e4-a765-18f586eba9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20</TotalTime>
  <Words>1526</Words>
  <Application>Microsoft Office PowerPoint</Application>
  <PresentationFormat>Widescreen</PresentationFormat>
  <Paragraphs>311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Aptos Narrow</vt:lpstr>
      <vt:lpstr>Arial</vt:lpstr>
      <vt:lpstr>Calibri</vt:lpstr>
      <vt:lpstr>Wingdings</vt:lpstr>
      <vt:lpstr>Office Theme</vt:lpstr>
      <vt:lpstr>From ACT Tracking to ACT Central:  Changing an Operational Database in Motion </vt:lpstr>
      <vt:lpstr>PowerPoint Presentation</vt:lpstr>
      <vt:lpstr>Adult Changes in Thought (ACT) began in 1994</vt:lpstr>
      <vt:lpstr>PowerPoint Presentation</vt:lpstr>
      <vt:lpstr>PowerPoint Presentation</vt:lpstr>
      <vt:lpstr>PowerPoint Presentation</vt:lpstr>
      <vt:lpstr>PowerPoint Presentation</vt:lpstr>
      <vt:lpstr>Maintenance Strategies</vt:lpstr>
      <vt:lpstr>PowerPoint Presentation</vt:lpstr>
      <vt:lpstr>PowerPoint Presentation</vt:lpstr>
      <vt:lpstr>Development Strategies (Briefly)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in Participant Tracking</dc:title>
  <dc:creator>Dustin Key</dc:creator>
  <cp:lastModifiedBy>Dustin Key</cp:lastModifiedBy>
  <cp:revision>24</cp:revision>
  <cp:lastPrinted>2024-09-04T01:04:54Z</cp:lastPrinted>
  <dcterms:created xsi:type="dcterms:W3CDTF">2024-05-22T21:57:34Z</dcterms:created>
  <dcterms:modified xsi:type="dcterms:W3CDTF">2024-09-10T00:31:45Z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0x01010060FDE79588E5F549AAC288A8014D172C</vt:lpwstr>
  </property>
  <property fmtid="{D5CDD505-2E9C-101B-9397-08002B2CF9AE}" pid="3" name="MediaServiceImageTags">
    <vt:lpwstr/>
  </property>
</Properties>
</file>