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69C89C7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5_7836168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1F_7BF530C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4"/>
  </p:notesMasterIdLst>
  <p:sldIdLst>
    <p:sldId id="256" r:id="rId5"/>
    <p:sldId id="257" r:id="rId6"/>
    <p:sldId id="258" r:id="rId7"/>
    <p:sldId id="259" r:id="rId8"/>
    <p:sldId id="265" r:id="rId9"/>
    <p:sldId id="261" r:id="rId10"/>
    <p:sldId id="262" r:id="rId11"/>
    <p:sldId id="294" r:id="rId12"/>
    <p:sldId id="295" r:id="rId13"/>
    <p:sldId id="296" r:id="rId14"/>
    <p:sldId id="297" r:id="rId15"/>
    <p:sldId id="573" r:id="rId16"/>
    <p:sldId id="574" r:id="rId17"/>
    <p:sldId id="298" r:id="rId18"/>
    <p:sldId id="299" r:id="rId19"/>
    <p:sldId id="291" r:id="rId20"/>
    <p:sldId id="292" r:id="rId21"/>
    <p:sldId id="266" r:id="rId22"/>
    <p:sldId id="264" r:id="rId23"/>
    <p:sldId id="267" r:id="rId24"/>
    <p:sldId id="268" r:id="rId25"/>
    <p:sldId id="269" r:id="rId26"/>
    <p:sldId id="576" r:id="rId27"/>
    <p:sldId id="288" r:id="rId28"/>
    <p:sldId id="577" r:id="rId29"/>
    <p:sldId id="271" r:id="rId30"/>
    <p:sldId id="272" r:id="rId31"/>
    <p:sldId id="273" r:id="rId32"/>
    <p:sldId id="277" r:id="rId33"/>
    <p:sldId id="278" r:id="rId34"/>
    <p:sldId id="279" r:id="rId35"/>
    <p:sldId id="281" r:id="rId36"/>
    <p:sldId id="578" r:id="rId37"/>
    <p:sldId id="283" r:id="rId38"/>
    <p:sldId id="575" r:id="rId39"/>
    <p:sldId id="284" r:id="rId40"/>
    <p:sldId id="285" r:id="rId41"/>
    <p:sldId id="286" r:id="rId42"/>
    <p:sldId id="28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CDF3D-1696-EA10-2ED2-60FEFA3D897B}" name="Roy Pardee" initials="RP" userId="S::Roy.E.Pardee@kp.org::8d9089be-9cad-4f8f-9ec2-a40930bd1b1c" providerId="AD"/>
  <p188:author id="{ABBB9E7D-65EA-6703-72C8-E863D322DBA8}" name="Kenkare, Pragati" initials="KP" userId="S::pragati.kenkare_sutterhealth.org#ext#@netorgft9793391.onmicrosoft.com::075eb525-e2dc-45f5-8de3-5ef1aafedab3" providerId="AD"/>
  <p188:author id="{1D9FC08C-90F2-D580-4BC3-438EE9F8517F}" name="Yonah Karp" initials="YK" userId="S::ykarp@hcsrn.org::cb5bcb81-b203-4eb5-b493-ac9bcfcd6bf4" providerId="AD"/>
  <p188:author id="{0E889FA2-E2B4-66A1-293A-A7ABFBE20984}" name="Heather Tavel" initials="HT" userId="S::heather.m.tavel_kp.org#ext#@netorgft9793391.onmicrosoft.com::3a7ba041-2507-4480-b24d-59a55bc00d1f" providerId="AD"/>
  <p188:author id="{9AB94CE7-7C6E-6E26-8EBE-03E3C3E1835B}" name="Heather M Tavel" initials="HT" userId="S::Heather.M.Tavel@kp.org::017b5eb9-2c73-4209-9b3b-9bcd6d9bd7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8304B-BFEB-258E-C15F-B75B159516B9}" v="1" dt="2025-03-30T18:27:39.141"/>
    <p1510:client id="{EB5BCB50-4AC4-4F0B-87EE-187483D6AC40}" v="140" dt="2025-03-31T07:40:43.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01_69C89C71.xml><?xml version="1.0" encoding="utf-8"?>
<p188:cmLst xmlns:a="http://schemas.openxmlformats.org/drawingml/2006/main" xmlns:r="http://schemas.openxmlformats.org/officeDocument/2006/relationships" xmlns:p188="http://schemas.microsoft.com/office/powerpoint/2018/8/main">
  <p188:cm id="{A2845220-1839-4C50-8823-EEB5B4EA74C7}" authorId="{ABBB9E7D-65EA-6703-72C8-E863D322DBA8}" status="resolved" created="2025-03-06T03:44:09.770" complete="100000">
    <ac:txMkLst xmlns:ac="http://schemas.microsoft.com/office/drawing/2013/main/command">
      <pc:docMk xmlns:pc="http://schemas.microsoft.com/office/powerpoint/2013/main/command"/>
      <pc:sldMk xmlns:pc="http://schemas.microsoft.com/office/powerpoint/2013/main/command" cId="1774754929" sldId="257"/>
      <ac:spMk id="3" creationId="{6B7A985D-BD69-7EC0-C8A5-52CA41E1225E}"/>
      <ac:txMk cp="126" len="21">
        <ac:context len="195" hash="633009315"/>
      </ac:txMk>
    </ac:txMkLst>
    <p188:pos x="3596105" y="3662947"/>
    <p188:replyLst>
      <p188:reply id="{6D4360F7-B406-4F52-82D5-0CA514926455}" authorId="{7FDCDF3D-1696-EA10-2ED2-60FEFA3D897B}" created="2025-03-11T18:39:27.425">
        <p188:txBody>
          <a:bodyPr/>
          <a:lstStyle/>
          <a:p>
            <a:r>
              <a:rPr lang="en-US"/>
              <a:t>Eh, either way. I kind of like avoiding repeating ‘how to’ on multiple bullets, which is why I grouped them like that.</a:t>
            </a:r>
          </a:p>
        </p188:txBody>
      </p188:reply>
    </p188:replyLst>
    <p188:txBody>
      <a:bodyPr/>
      <a:lstStyle/>
      <a:p>
        <a:r>
          <a:rPr lang="en-US"/>
          <a:t>Moved it down after seeing the flow of the slides. But then the Common Pitfalls is after the documentation slides. Perhaps the bullet point "Avoid common pitfalls" should be below this?</a:t>
        </a:r>
      </a:p>
    </p188:txBody>
  </p188:cm>
  <p188:cm id="{676DA5B9-AB4B-420F-8066-6BB700636559}" authorId="{ABBB9E7D-65EA-6703-72C8-E863D322DBA8}" status="resolved" created="2025-03-06T03:52:43.407" complete="100000">
    <ac:txMkLst xmlns:ac="http://schemas.microsoft.com/office/drawing/2013/main/command">
      <pc:docMk xmlns:pc="http://schemas.microsoft.com/office/powerpoint/2013/main/command"/>
      <pc:sldMk xmlns:pc="http://schemas.microsoft.com/office/powerpoint/2013/main/command" cId="1774754929" sldId="257"/>
      <ac:spMk id="3" creationId="{6B7A985D-BD69-7EC0-C8A5-52CA41E1225E}"/>
      <ac:txMk cp="24" len="13">
        <ac:context len="195" hash="633009315"/>
      </ac:txMk>
    </ac:txMkLst>
    <p188:pos x="2192421" y="1497263"/>
    <p188:replyLst>
      <p188:reply id="{F31B1ACD-3526-46AD-B288-EAD37C954D6E}" authorId="{7FDCDF3D-1696-EA10-2ED2-60FEFA3D897B}" created="2025-03-11T18:37:57.938">
        <p188:txBody>
          <a:bodyPr/>
          <a:lstStyle/>
          <a:p>
            <a:r>
              <a:rPr lang="en-US"/>
              <a:t>Yep, that’s what I was intending</a:t>
            </a:r>
          </a:p>
        </p188:txBody>
      </p188:reply>
    </p188:replyLst>
    <p188:txBody>
      <a:bodyPr/>
      <a:lstStyle/>
      <a:p>
        <a:r>
          <a:rPr lang="en-US"/>
          <a:t>  Purpose &amp; History of VDW?</a:t>
        </a:r>
      </a:p>
    </p188:txBody>
  </p188:cm>
</p188:cmLst>
</file>

<file path=ppt/comments/modernComment_105_7836168E.xml><?xml version="1.0" encoding="utf-8"?>
<p188:cmLst xmlns:a="http://schemas.openxmlformats.org/drawingml/2006/main" xmlns:r="http://schemas.openxmlformats.org/officeDocument/2006/relationships" xmlns:p188="http://schemas.microsoft.com/office/powerpoint/2018/8/main">
  <p188:cm id="{67770952-95EA-4F47-AE92-C29426DAA168}" authorId="{ABBB9E7D-65EA-6703-72C8-E863D322DBA8}" status="resolved" created="2025-03-06T03:56:58.358" complete="100000">
    <ac:deMkLst xmlns:ac="http://schemas.microsoft.com/office/drawing/2013/main/command">
      <pc:docMk xmlns:pc="http://schemas.microsoft.com/office/powerpoint/2013/main/command"/>
      <pc:sldMk xmlns:pc="http://schemas.microsoft.com/office/powerpoint/2013/main/command" cId="2016810638" sldId="261"/>
      <ac:picMk id="7" creationId="{80E90CA5-3FCC-D8B3-958C-7B2C708F37AA}"/>
    </ac:deMkLst>
    <p188:replyLst>
      <p188:reply id="{7B974992-BD80-4DA3-9596-63BBB5CADC8B}" authorId="{7FDCDF3D-1696-EA10-2ED2-60FEFA3D897B}" created="2025-03-10T16:46:36.031">
        <p188:txBody>
          <a:bodyPr/>
          <a:lstStyle/>
          <a:p>
            <a:r>
              <a:rPr lang="en-US"/>
              <a:t>I’m personally content to put off discussion of spec maintenance until the ‘How is VDW Governed’ slide. I think there’s a lot going on in this slide &amp; it’s worth spending some time just on the basic architecture depicted in the graphic.</a:t>
            </a:r>
          </a:p>
        </p188:txBody>
      </p188:reply>
    </p188:replyLst>
    <p188:txBody>
      <a:bodyPr/>
      <a:lstStyle/>
      <a:p>
        <a:r>
          <a:rPr lang="en-US"/>
          <a:t>Mention about "VDW Specification document" that is maintained (by who?) and followed by Individual Health Care systems? If not on this slide then on Slide #3 or Slide #8?</a:t>
        </a:r>
      </a:p>
    </p188:txBody>
  </p188:cm>
</p188:cmLst>
</file>

<file path=ppt/comments/modernComment_11F_7BF530C2.xml><?xml version="1.0" encoding="utf-8"?>
<p188:cmLst xmlns:a="http://schemas.openxmlformats.org/drawingml/2006/main" xmlns:r="http://schemas.openxmlformats.org/officeDocument/2006/relationships" xmlns:p188="http://schemas.microsoft.com/office/powerpoint/2018/8/main">
  <p188:cm id="{03D31517-7B15-4EDA-824F-92D5C68F6634}" authorId="{7FDCDF3D-1696-EA10-2ED2-60FEFA3D897B}" created="2025-03-10T17:24:43.344">
    <pc:sldMkLst xmlns:pc="http://schemas.microsoft.com/office/powerpoint/2013/main/command">
      <pc:docMk/>
      <pc:sldMk cId="2079666370" sldId="287"/>
    </pc:sldMkLst>
    <p188:txBody>
      <a:bodyPr/>
      <a:lstStyle/>
      <a:p>
        <a:r>
          <a:rPr lang="en-US"/>
          <a:t>this &amp; the following slide may be jettisonable (or just move to after the Thank-You! In case an audience question makes it relevant).
If we do keep them, let’s move them after the “How is VDW Governed (Part 2)” slide, since that one broaches the subject of spec changes.</a:t>
        </a:r>
      </a:p>
    </p188:txBody>
  </p188:cm>
</p188: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43FE1-FB62-435B-B162-B157CF568CB5}" type="doc">
      <dgm:prSet loTypeId="urn:microsoft.com/office/officeart/2005/8/layout/chevron1" loCatId="process" qsTypeId="urn:microsoft.com/office/officeart/2005/8/quickstyle/simple1" qsCatId="simple" csTypeId="urn:microsoft.com/office/officeart/2005/8/colors/accent2_3" csCatId="accent2" phldr="1"/>
      <dgm:spPr/>
    </dgm:pt>
    <dgm:pt modelId="{6651C2D5-0F79-4608-B56D-8D631B1267F8}">
      <dgm:prSet phldrT="[Text]" phldr="0"/>
      <dgm:spPr/>
      <dgm:t>
        <a:bodyPr/>
        <a:lstStyle/>
        <a:p>
          <a:pPr rtl="0"/>
          <a:r>
            <a:rPr lang="en-US" b="1">
              <a:latin typeface="Arial"/>
            </a:rPr>
            <a:t>Proposed spec change</a:t>
          </a:r>
        </a:p>
      </dgm:t>
    </dgm:pt>
    <dgm:pt modelId="{7382A1AC-C988-47F8-8F09-99DF97419476}" type="parTrans" cxnId="{20BB0A3A-5541-4378-967A-76E6193C9289}">
      <dgm:prSet/>
      <dgm:spPr/>
      <dgm:t>
        <a:bodyPr/>
        <a:lstStyle/>
        <a:p>
          <a:endParaRPr lang="en-US"/>
        </a:p>
      </dgm:t>
    </dgm:pt>
    <dgm:pt modelId="{0FB81917-6979-486A-97F4-5E6DDC334BB4}" type="sibTrans" cxnId="{20BB0A3A-5541-4378-967A-76E6193C9289}">
      <dgm:prSet/>
      <dgm:spPr/>
      <dgm:t>
        <a:bodyPr/>
        <a:lstStyle/>
        <a:p>
          <a:endParaRPr lang="en-US"/>
        </a:p>
      </dgm:t>
    </dgm:pt>
    <dgm:pt modelId="{4BB97486-B19A-4E8A-A230-9C5662BB3D60}" type="pres">
      <dgm:prSet presAssocID="{8AA43FE1-FB62-435B-B162-B157CF568CB5}" presName="Name0" presStyleCnt="0">
        <dgm:presLayoutVars>
          <dgm:dir/>
          <dgm:animLvl val="lvl"/>
          <dgm:resizeHandles val="exact"/>
        </dgm:presLayoutVars>
      </dgm:prSet>
      <dgm:spPr/>
    </dgm:pt>
    <dgm:pt modelId="{835546BB-4A60-43C2-860C-1AF9FA35C9F9}" type="pres">
      <dgm:prSet presAssocID="{6651C2D5-0F79-4608-B56D-8D631B1267F8}" presName="parTxOnly" presStyleLbl="node1" presStyleIdx="0" presStyleCnt="1">
        <dgm:presLayoutVars>
          <dgm:chMax val="0"/>
          <dgm:chPref val="0"/>
          <dgm:bulletEnabled val="1"/>
        </dgm:presLayoutVars>
      </dgm:prSet>
      <dgm:spPr/>
    </dgm:pt>
  </dgm:ptLst>
  <dgm:cxnLst>
    <dgm:cxn modelId="{20BB0A3A-5541-4378-967A-76E6193C9289}" srcId="{8AA43FE1-FB62-435B-B162-B157CF568CB5}" destId="{6651C2D5-0F79-4608-B56D-8D631B1267F8}" srcOrd="0" destOrd="0" parTransId="{7382A1AC-C988-47F8-8F09-99DF97419476}" sibTransId="{0FB81917-6979-486A-97F4-5E6DDC334BB4}"/>
    <dgm:cxn modelId="{4A31A142-CC5B-4D3B-A9EF-1BBDF624A80C}" type="presOf" srcId="{8AA43FE1-FB62-435B-B162-B157CF568CB5}" destId="{4BB97486-B19A-4E8A-A230-9C5662BB3D60}" srcOrd="0" destOrd="0" presId="urn:microsoft.com/office/officeart/2005/8/layout/chevron1"/>
    <dgm:cxn modelId="{BAC500C9-EF9B-45AD-ACD8-D737CEA3C29E}" type="presOf" srcId="{6651C2D5-0F79-4608-B56D-8D631B1267F8}" destId="{835546BB-4A60-43C2-860C-1AF9FA35C9F9}" srcOrd="0" destOrd="0" presId="urn:microsoft.com/office/officeart/2005/8/layout/chevron1"/>
    <dgm:cxn modelId="{2EBC832D-BEBC-42A8-9381-329E1532C00B}" type="presParOf" srcId="{4BB97486-B19A-4E8A-A230-9C5662BB3D60}" destId="{835546BB-4A60-43C2-860C-1AF9FA35C9F9}"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C174A-51BF-4083-A27C-3E9BC4C7D175}" type="doc">
      <dgm:prSet loTypeId="urn:microsoft.com/office/officeart/2005/8/layout/cycle2" loCatId="cycle" qsTypeId="urn:microsoft.com/office/officeart/2005/8/quickstyle/simple1" qsCatId="simple" csTypeId="urn:microsoft.com/office/officeart/2005/8/colors/accent2_5" csCatId="accent2" phldr="1"/>
      <dgm:spPr/>
      <dgm:t>
        <a:bodyPr/>
        <a:lstStyle/>
        <a:p>
          <a:endParaRPr lang="en-US"/>
        </a:p>
      </dgm:t>
    </dgm:pt>
    <dgm:pt modelId="{53DC5501-6C74-477A-A2E6-FB06E45365A5}">
      <dgm:prSet phldrT="[Text]" phldr="0"/>
      <dgm:spPr/>
      <dgm:t>
        <a:bodyPr/>
        <a:lstStyle/>
        <a:p>
          <a:r>
            <a:rPr lang="en-US" b="1">
              <a:latin typeface="Arial"/>
            </a:rPr>
            <a:t>Discuss</a:t>
          </a:r>
          <a:endParaRPr lang="en-US" b="1"/>
        </a:p>
      </dgm:t>
    </dgm:pt>
    <dgm:pt modelId="{BCE2ADC1-4CBA-44AF-9DBD-D05D98EB322D}" type="parTrans" cxnId="{AD633ABE-9EFA-4745-91FD-F93EF24F9661}">
      <dgm:prSet/>
      <dgm:spPr/>
      <dgm:t>
        <a:bodyPr/>
        <a:lstStyle/>
        <a:p>
          <a:endParaRPr lang="en-US"/>
        </a:p>
      </dgm:t>
    </dgm:pt>
    <dgm:pt modelId="{6934129A-49FF-4E5C-9A84-B7527FF25F80}" type="sibTrans" cxnId="{AD633ABE-9EFA-4745-91FD-F93EF24F9661}">
      <dgm:prSet/>
      <dgm:spPr/>
      <dgm:t>
        <a:bodyPr/>
        <a:lstStyle/>
        <a:p>
          <a:endParaRPr lang="en-US"/>
        </a:p>
      </dgm:t>
    </dgm:pt>
    <dgm:pt modelId="{085638EB-3C73-4CBC-92AE-F034099FD0B0}">
      <dgm:prSet phldrT="[Text]" phldr="0"/>
      <dgm:spPr/>
      <dgm:t>
        <a:bodyPr/>
        <a:lstStyle/>
        <a:p>
          <a:pPr rtl="0"/>
          <a:r>
            <a:rPr lang="en-US" b="1">
              <a:latin typeface="Arial"/>
            </a:rPr>
            <a:t>Vet with community</a:t>
          </a:r>
          <a:endParaRPr lang="en-US" b="1"/>
        </a:p>
      </dgm:t>
    </dgm:pt>
    <dgm:pt modelId="{FA0A4F86-12F5-4131-B0D6-2213EF3E1353}" type="parTrans" cxnId="{1AEFD1E5-0E5E-41FD-A66E-4B8D426419FD}">
      <dgm:prSet/>
      <dgm:spPr/>
      <dgm:t>
        <a:bodyPr/>
        <a:lstStyle/>
        <a:p>
          <a:endParaRPr lang="en-US"/>
        </a:p>
      </dgm:t>
    </dgm:pt>
    <dgm:pt modelId="{1B997F81-7824-4161-ABA3-A798003BFC56}" type="sibTrans" cxnId="{1AEFD1E5-0E5E-41FD-A66E-4B8D426419FD}">
      <dgm:prSet/>
      <dgm:spPr/>
      <dgm:t>
        <a:bodyPr/>
        <a:lstStyle/>
        <a:p>
          <a:endParaRPr lang="en-US"/>
        </a:p>
      </dgm:t>
    </dgm:pt>
    <dgm:pt modelId="{14FA7A50-3AEA-4B9D-8AA7-ACD333921AA9}">
      <dgm:prSet phldr="0"/>
      <dgm:spPr/>
      <dgm:t>
        <a:bodyPr/>
        <a:lstStyle/>
        <a:p>
          <a:r>
            <a:rPr lang="en-US" b="1">
              <a:latin typeface="Arial"/>
            </a:rPr>
            <a:t>Propose</a:t>
          </a:r>
        </a:p>
      </dgm:t>
    </dgm:pt>
    <dgm:pt modelId="{DF7C7495-6287-423A-B930-11AE985118F1}" type="parTrans" cxnId="{35B8F769-3880-4474-AA7A-6F4A5241EF1E}">
      <dgm:prSet/>
      <dgm:spPr/>
    </dgm:pt>
    <dgm:pt modelId="{68844442-F105-44E5-B7E5-FBE4D77C4FC7}" type="sibTrans" cxnId="{35B8F769-3880-4474-AA7A-6F4A5241EF1E}">
      <dgm:prSet/>
      <dgm:spPr/>
      <dgm:t>
        <a:bodyPr/>
        <a:lstStyle/>
        <a:p>
          <a:endParaRPr lang="en-US"/>
        </a:p>
      </dgm:t>
    </dgm:pt>
    <dgm:pt modelId="{29877E17-CE5D-4C75-860D-819554E9D42C}" type="pres">
      <dgm:prSet presAssocID="{8B0C174A-51BF-4083-A27C-3E9BC4C7D175}" presName="cycle" presStyleCnt="0">
        <dgm:presLayoutVars>
          <dgm:dir/>
          <dgm:resizeHandles val="exact"/>
        </dgm:presLayoutVars>
      </dgm:prSet>
      <dgm:spPr/>
    </dgm:pt>
    <dgm:pt modelId="{98114C3E-EA08-4231-A6C5-A8FEB93D0A97}" type="pres">
      <dgm:prSet presAssocID="{53DC5501-6C74-477A-A2E6-FB06E45365A5}" presName="node" presStyleLbl="node1" presStyleIdx="0" presStyleCnt="3">
        <dgm:presLayoutVars>
          <dgm:bulletEnabled val="1"/>
        </dgm:presLayoutVars>
      </dgm:prSet>
      <dgm:spPr/>
    </dgm:pt>
    <dgm:pt modelId="{524B52CD-880C-4409-85AA-B45E90737B65}" type="pres">
      <dgm:prSet presAssocID="{6934129A-49FF-4E5C-9A84-B7527FF25F80}" presName="sibTrans" presStyleLbl="sibTrans2D1" presStyleIdx="0" presStyleCnt="3"/>
      <dgm:spPr/>
    </dgm:pt>
    <dgm:pt modelId="{169979A1-6360-48D6-A54A-6199258FE375}" type="pres">
      <dgm:prSet presAssocID="{6934129A-49FF-4E5C-9A84-B7527FF25F80}" presName="connectorText" presStyleLbl="sibTrans2D1" presStyleIdx="0" presStyleCnt="3"/>
      <dgm:spPr/>
    </dgm:pt>
    <dgm:pt modelId="{EA219691-654D-46D1-BC9E-059F37EA805C}" type="pres">
      <dgm:prSet presAssocID="{14FA7A50-3AEA-4B9D-8AA7-ACD333921AA9}" presName="node" presStyleLbl="node1" presStyleIdx="1" presStyleCnt="3">
        <dgm:presLayoutVars>
          <dgm:bulletEnabled val="1"/>
        </dgm:presLayoutVars>
      </dgm:prSet>
      <dgm:spPr/>
    </dgm:pt>
    <dgm:pt modelId="{FF614A10-FD62-429D-8C13-AD28567742D8}" type="pres">
      <dgm:prSet presAssocID="{68844442-F105-44E5-B7E5-FBE4D77C4FC7}" presName="sibTrans" presStyleLbl="sibTrans2D1" presStyleIdx="1" presStyleCnt="3"/>
      <dgm:spPr/>
    </dgm:pt>
    <dgm:pt modelId="{D89C15FE-1719-41AD-84FB-98F42E632BD6}" type="pres">
      <dgm:prSet presAssocID="{68844442-F105-44E5-B7E5-FBE4D77C4FC7}" presName="connectorText" presStyleLbl="sibTrans2D1" presStyleIdx="1" presStyleCnt="3"/>
      <dgm:spPr/>
    </dgm:pt>
    <dgm:pt modelId="{6CDA4458-9ACC-49D4-BC49-F534898516B2}" type="pres">
      <dgm:prSet presAssocID="{085638EB-3C73-4CBC-92AE-F034099FD0B0}" presName="node" presStyleLbl="node1" presStyleIdx="2" presStyleCnt="3">
        <dgm:presLayoutVars>
          <dgm:bulletEnabled val="1"/>
        </dgm:presLayoutVars>
      </dgm:prSet>
      <dgm:spPr/>
    </dgm:pt>
    <dgm:pt modelId="{DEB72BD6-5244-4A67-92EE-DD19068993B5}" type="pres">
      <dgm:prSet presAssocID="{1B997F81-7824-4161-ABA3-A798003BFC56}" presName="sibTrans" presStyleLbl="sibTrans2D1" presStyleIdx="2" presStyleCnt="3"/>
      <dgm:spPr/>
    </dgm:pt>
    <dgm:pt modelId="{C0798B1F-73E6-42C3-95C8-F8B0D476F25A}" type="pres">
      <dgm:prSet presAssocID="{1B997F81-7824-4161-ABA3-A798003BFC56}" presName="connectorText" presStyleLbl="sibTrans2D1" presStyleIdx="2" presStyleCnt="3"/>
      <dgm:spPr/>
    </dgm:pt>
  </dgm:ptLst>
  <dgm:cxnLst>
    <dgm:cxn modelId="{07018101-B204-4BCC-92C7-BDE4A0614B85}" type="presOf" srcId="{8B0C174A-51BF-4083-A27C-3E9BC4C7D175}" destId="{29877E17-CE5D-4C75-860D-819554E9D42C}" srcOrd="0" destOrd="0" presId="urn:microsoft.com/office/officeart/2005/8/layout/cycle2"/>
    <dgm:cxn modelId="{1026D110-1376-40C1-A447-416D6CDA16A4}" type="presOf" srcId="{6934129A-49FF-4E5C-9A84-B7527FF25F80}" destId="{169979A1-6360-48D6-A54A-6199258FE375}" srcOrd="1" destOrd="0" presId="urn:microsoft.com/office/officeart/2005/8/layout/cycle2"/>
    <dgm:cxn modelId="{6FDDAD12-7D83-43EE-BEAB-BD9E4F07A68B}" type="presOf" srcId="{68844442-F105-44E5-B7E5-FBE4D77C4FC7}" destId="{FF614A10-FD62-429D-8C13-AD28567742D8}" srcOrd="0" destOrd="0" presId="urn:microsoft.com/office/officeart/2005/8/layout/cycle2"/>
    <dgm:cxn modelId="{CECD721B-EA83-4AEF-90F1-CC3A50C1F6DA}" type="presOf" srcId="{6934129A-49FF-4E5C-9A84-B7527FF25F80}" destId="{524B52CD-880C-4409-85AA-B45E90737B65}" srcOrd="0" destOrd="0" presId="urn:microsoft.com/office/officeart/2005/8/layout/cycle2"/>
    <dgm:cxn modelId="{35B8F769-3880-4474-AA7A-6F4A5241EF1E}" srcId="{8B0C174A-51BF-4083-A27C-3E9BC4C7D175}" destId="{14FA7A50-3AEA-4B9D-8AA7-ACD333921AA9}" srcOrd="1" destOrd="0" parTransId="{DF7C7495-6287-423A-B930-11AE985118F1}" sibTransId="{68844442-F105-44E5-B7E5-FBE4D77C4FC7}"/>
    <dgm:cxn modelId="{ED9EF673-448E-435E-9823-4DC432E26D09}" type="presOf" srcId="{14FA7A50-3AEA-4B9D-8AA7-ACD333921AA9}" destId="{EA219691-654D-46D1-BC9E-059F37EA805C}" srcOrd="0" destOrd="0" presId="urn:microsoft.com/office/officeart/2005/8/layout/cycle2"/>
    <dgm:cxn modelId="{0C74CA58-D081-4894-ADF0-221DF7D16BEC}" type="presOf" srcId="{1B997F81-7824-4161-ABA3-A798003BFC56}" destId="{C0798B1F-73E6-42C3-95C8-F8B0D476F25A}" srcOrd="1" destOrd="0" presId="urn:microsoft.com/office/officeart/2005/8/layout/cycle2"/>
    <dgm:cxn modelId="{0F6733AB-4C00-4AF2-8A6B-21F9BE6D6368}" type="presOf" srcId="{085638EB-3C73-4CBC-92AE-F034099FD0B0}" destId="{6CDA4458-9ACC-49D4-BC49-F534898516B2}" srcOrd="0" destOrd="0" presId="urn:microsoft.com/office/officeart/2005/8/layout/cycle2"/>
    <dgm:cxn modelId="{AD633ABE-9EFA-4745-91FD-F93EF24F9661}" srcId="{8B0C174A-51BF-4083-A27C-3E9BC4C7D175}" destId="{53DC5501-6C74-477A-A2E6-FB06E45365A5}" srcOrd="0" destOrd="0" parTransId="{BCE2ADC1-4CBA-44AF-9DBD-D05D98EB322D}" sibTransId="{6934129A-49FF-4E5C-9A84-B7527FF25F80}"/>
    <dgm:cxn modelId="{92694EC5-824B-4A14-B4F1-3B6EA9BA3FDC}" type="presOf" srcId="{68844442-F105-44E5-B7E5-FBE4D77C4FC7}" destId="{D89C15FE-1719-41AD-84FB-98F42E632BD6}" srcOrd="1" destOrd="0" presId="urn:microsoft.com/office/officeart/2005/8/layout/cycle2"/>
    <dgm:cxn modelId="{6FDDF8E2-CC36-4C81-8627-53EEB2F06215}" type="presOf" srcId="{1B997F81-7824-4161-ABA3-A798003BFC56}" destId="{DEB72BD6-5244-4A67-92EE-DD19068993B5}" srcOrd="0" destOrd="0" presId="urn:microsoft.com/office/officeart/2005/8/layout/cycle2"/>
    <dgm:cxn modelId="{1AEFD1E5-0E5E-41FD-A66E-4B8D426419FD}" srcId="{8B0C174A-51BF-4083-A27C-3E9BC4C7D175}" destId="{085638EB-3C73-4CBC-92AE-F034099FD0B0}" srcOrd="2" destOrd="0" parTransId="{FA0A4F86-12F5-4131-B0D6-2213EF3E1353}" sibTransId="{1B997F81-7824-4161-ABA3-A798003BFC56}"/>
    <dgm:cxn modelId="{DC8265F4-79D2-475A-8254-2977C813421A}" type="presOf" srcId="{53DC5501-6C74-477A-A2E6-FB06E45365A5}" destId="{98114C3E-EA08-4231-A6C5-A8FEB93D0A97}" srcOrd="0" destOrd="0" presId="urn:microsoft.com/office/officeart/2005/8/layout/cycle2"/>
    <dgm:cxn modelId="{D52D5CED-2002-476C-8451-BA7A35929DFB}" type="presParOf" srcId="{29877E17-CE5D-4C75-860D-819554E9D42C}" destId="{98114C3E-EA08-4231-A6C5-A8FEB93D0A97}" srcOrd="0" destOrd="0" presId="urn:microsoft.com/office/officeart/2005/8/layout/cycle2"/>
    <dgm:cxn modelId="{EF9B8316-8C92-438D-8830-50FC7BFED61E}" type="presParOf" srcId="{29877E17-CE5D-4C75-860D-819554E9D42C}" destId="{524B52CD-880C-4409-85AA-B45E90737B65}" srcOrd="1" destOrd="0" presId="urn:microsoft.com/office/officeart/2005/8/layout/cycle2"/>
    <dgm:cxn modelId="{77763603-97B7-4283-AA8E-D045A1D54CAC}" type="presParOf" srcId="{524B52CD-880C-4409-85AA-B45E90737B65}" destId="{169979A1-6360-48D6-A54A-6199258FE375}" srcOrd="0" destOrd="0" presId="urn:microsoft.com/office/officeart/2005/8/layout/cycle2"/>
    <dgm:cxn modelId="{C19C2BE7-2D7D-48D5-8BB6-447B81E9527A}" type="presParOf" srcId="{29877E17-CE5D-4C75-860D-819554E9D42C}" destId="{EA219691-654D-46D1-BC9E-059F37EA805C}" srcOrd="2" destOrd="0" presId="urn:microsoft.com/office/officeart/2005/8/layout/cycle2"/>
    <dgm:cxn modelId="{5B5825CE-C397-4D53-AF68-746371742DB8}" type="presParOf" srcId="{29877E17-CE5D-4C75-860D-819554E9D42C}" destId="{FF614A10-FD62-429D-8C13-AD28567742D8}" srcOrd="3" destOrd="0" presId="urn:microsoft.com/office/officeart/2005/8/layout/cycle2"/>
    <dgm:cxn modelId="{CDD78AEE-044C-4430-913E-D5B9B820FAB3}" type="presParOf" srcId="{FF614A10-FD62-429D-8C13-AD28567742D8}" destId="{D89C15FE-1719-41AD-84FB-98F42E632BD6}" srcOrd="0" destOrd="0" presId="urn:microsoft.com/office/officeart/2005/8/layout/cycle2"/>
    <dgm:cxn modelId="{33540A08-1C0E-48A8-AC39-69628B55BB75}" type="presParOf" srcId="{29877E17-CE5D-4C75-860D-819554E9D42C}" destId="{6CDA4458-9ACC-49D4-BC49-F534898516B2}" srcOrd="4" destOrd="0" presId="urn:microsoft.com/office/officeart/2005/8/layout/cycle2"/>
    <dgm:cxn modelId="{4ED4CE69-D11D-4C0B-AB89-10CAD0845D4F}" type="presParOf" srcId="{29877E17-CE5D-4C75-860D-819554E9D42C}" destId="{DEB72BD6-5244-4A67-92EE-DD19068993B5}" srcOrd="5" destOrd="0" presId="urn:microsoft.com/office/officeart/2005/8/layout/cycle2"/>
    <dgm:cxn modelId="{70D87F3B-3338-41B8-A044-4A746AFC5A27}" type="presParOf" srcId="{DEB72BD6-5244-4A67-92EE-DD19068993B5}" destId="{C0798B1F-73E6-42C3-95C8-F8B0D476F25A}" srcOrd="0" destOrd="0" presId="urn:microsoft.com/office/officeart/2005/8/layout/cycle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C3327A-D092-4398-BE84-9062ECCED702}" type="doc">
      <dgm:prSet loTypeId="urn:microsoft.com/office/officeart/2005/8/layout/chevron1" loCatId="process" qsTypeId="urn:microsoft.com/office/officeart/2005/8/quickstyle/simple1" qsCatId="simple" csTypeId="urn:microsoft.com/office/officeart/2005/8/colors/accent2_5" csCatId="accent2" phldr="1"/>
      <dgm:spPr/>
    </dgm:pt>
    <dgm:pt modelId="{F8BF12A7-CCDA-4E71-A95C-8169C128793E}">
      <dgm:prSet phldrT="[Text]" phldr="0"/>
      <dgm:spPr/>
      <dgm:t>
        <a:bodyPr/>
        <a:lstStyle/>
        <a:p>
          <a:r>
            <a:rPr lang="en-US" b="1">
              <a:latin typeface="Arial"/>
            </a:rPr>
            <a:t>Finalize</a:t>
          </a:r>
          <a:endParaRPr lang="en-US" b="1"/>
        </a:p>
      </dgm:t>
    </dgm:pt>
    <dgm:pt modelId="{CF62218F-1251-4136-9A83-EA91AB6E00B8}" type="parTrans" cxnId="{53372D40-B55C-414A-99CA-C5A3B5A05BE3}">
      <dgm:prSet/>
      <dgm:spPr/>
    </dgm:pt>
    <dgm:pt modelId="{DDD87556-FAA1-4F1A-AEC1-7D76C39AE9E7}" type="sibTrans" cxnId="{53372D40-B55C-414A-99CA-C5A3B5A05BE3}">
      <dgm:prSet/>
      <dgm:spPr/>
    </dgm:pt>
    <dgm:pt modelId="{DFB32FB1-FFE5-4FAA-993A-652B3DCCFD02}">
      <dgm:prSet phldrT="[Text]" phldr="0"/>
      <dgm:spPr/>
      <dgm:t>
        <a:bodyPr/>
        <a:lstStyle/>
        <a:p>
          <a:r>
            <a:rPr lang="en-US" b="1">
              <a:latin typeface="Arial"/>
            </a:rPr>
            <a:t>Implement</a:t>
          </a:r>
          <a:endParaRPr lang="en-US" b="1"/>
        </a:p>
      </dgm:t>
    </dgm:pt>
    <dgm:pt modelId="{37C66821-A07A-4967-875E-5AA1B1DD98D2}" type="parTrans" cxnId="{4341DF7F-092B-4340-B105-0B4BBBCBB9E4}">
      <dgm:prSet/>
      <dgm:spPr/>
    </dgm:pt>
    <dgm:pt modelId="{592CAA76-7A51-4004-92BD-7C81322CC6D8}" type="sibTrans" cxnId="{4341DF7F-092B-4340-B105-0B4BBBCBB9E4}">
      <dgm:prSet/>
      <dgm:spPr/>
    </dgm:pt>
    <dgm:pt modelId="{EE9ECDDF-F0DD-4A41-B109-6ED0B76F10DE}">
      <dgm:prSet phldr="0"/>
      <dgm:spPr/>
      <dgm:t>
        <a:bodyPr/>
        <a:lstStyle/>
        <a:p>
          <a:r>
            <a:rPr lang="en-US" b="1">
              <a:latin typeface="Arial"/>
            </a:rPr>
            <a:t>Vote</a:t>
          </a:r>
        </a:p>
      </dgm:t>
    </dgm:pt>
    <dgm:pt modelId="{69DB560D-3349-481F-B83E-D0B1CD3D021B}" type="parTrans" cxnId="{47451FE2-C0C4-4AAC-B363-A7C3744F57DC}">
      <dgm:prSet/>
      <dgm:spPr/>
    </dgm:pt>
    <dgm:pt modelId="{E59D742B-9860-48D4-8162-BC69EEBBE9D8}" type="sibTrans" cxnId="{47451FE2-C0C4-4AAC-B363-A7C3744F57DC}">
      <dgm:prSet/>
      <dgm:spPr/>
    </dgm:pt>
    <dgm:pt modelId="{7FC99602-4DFF-4B6C-B21D-8C5AEF4195FF}" type="pres">
      <dgm:prSet presAssocID="{17C3327A-D092-4398-BE84-9062ECCED702}" presName="Name0" presStyleCnt="0">
        <dgm:presLayoutVars>
          <dgm:dir/>
          <dgm:animLvl val="lvl"/>
          <dgm:resizeHandles val="exact"/>
        </dgm:presLayoutVars>
      </dgm:prSet>
      <dgm:spPr/>
    </dgm:pt>
    <dgm:pt modelId="{A4C646A7-660C-4A1F-90E6-2A8C21DB628C}" type="pres">
      <dgm:prSet presAssocID="{F8BF12A7-CCDA-4E71-A95C-8169C128793E}" presName="parTxOnly" presStyleLbl="node1" presStyleIdx="0" presStyleCnt="3">
        <dgm:presLayoutVars>
          <dgm:chMax val="0"/>
          <dgm:chPref val="0"/>
          <dgm:bulletEnabled val="1"/>
        </dgm:presLayoutVars>
      </dgm:prSet>
      <dgm:spPr/>
    </dgm:pt>
    <dgm:pt modelId="{D2825751-C0C6-493D-917E-A1D73287C488}" type="pres">
      <dgm:prSet presAssocID="{DDD87556-FAA1-4F1A-AEC1-7D76C39AE9E7}" presName="parTxOnlySpace" presStyleCnt="0"/>
      <dgm:spPr/>
    </dgm:pt>
    <dgm:pt modelId="{FB65B442-0DB2-4B3D-BF25-0557B98883BC}" type="pres">
      <dgm:prSet presAssocID="{EE9ECDDF-F0DD-4A41-B109-6ED0B76F10DE}" presName="parTxOnly" presStyleLbl="node1" presStyleIdx="1" presStyleCnt="3">
        <dgm:presLayoutVars>
          <dgm:chMax val="0"/>
          <dgm:chPref val="0"/>
          <dgm:bulletEnabled val="1"/>
        </dgm:presLayoutVars>
      </dgm:prSet>
      <dgm:spPr/>
    </dgm:pt>
    <dgm:pt modelId="{674707AD-7AF8-4641-8D37-C4A206514323}" type="pres">
      <dgm:prSet presAssocID="{E59D742B-9860-48D4-8162-BC69EEBBE9D8}" presName="parTxOnlySpace" presStyleCnt="0"/>
      <dgm:spPr/>
    </dgm:pt>
    <dgm:pt modelId="{29423C6E-32EE-491E-A90B-C2681DD1E081}" type="pres">
      <dgm:prSet presAssocID="{DFB32FB1-FFE5-4FAA-993A-652B3DCCFD02}" presName="parTxOnly" presStyleLbl="node1" presStyleIdx="2" presStyleCnt="3">
        <dgm:presLayoutVars>
          <dgm:chMax val="0"/>
          <dgm:chPref val="0"/>
          <dgm:bulletEnabled val="1"/>
        </dgm:presLayoutVars>
      </dgm:prSet>
      <dgm:spPr/>
    </dgm:pt>
  </dgm:ptLst>
  <dgm:cxnLst>
    <dgm:cxn modelId="{C91F0B1F-9AD5-43DE-8D93-83A54E86440C}" type="presOf" srcId="{EE9ECDDF-F0DD-4A41-B109-6ED0B76F10DE}" destId="{FB65B442-0DB2-4B3D-BF25-0557B98883BC}" srcOrd="0" destOrd="0" presId="urn:microsoft.com/office/officeart/2005/8/layout/chevron1"/>
    <dgm:cxn modelId="{53372D40-B55C-414A-99CA-C5A3B5A05BE3}" srcId="{17C3327A-D092-4398-BE84-9062ECCED702}" destId="{F8BF12A7-CCDA-4E71-A95C-8169C128793E}" srcOrd="0" destOrd="0" parTransId="{CF62218F-1251-4136-9A83-EA91AB6E00B8}" sibTransId="{DDD87556-FAA1-4F1A-AEC1-7D76C39AE9E7}"/>
    <dgm:cxn modelId="{5069174C-A954-40E0-AA10-768494B4FCD1}" type="presOf" srcId="{F8BF12A7-CCDA-4E71-A95C-8169C128793E}" destId="{A4C646A7-660C-4A1F-90E6-2A8C21DB628C}" srcOrd="0" destOrd="0" presId="urn:microsoft.com/office/officeart/2005/8/layout/chevron1"/>
    <dgm:cxn modelId="{4341DF7F-092B-4340-B105-0B4BBBCBB9E4}" srcId="{17C3327A-D092-4398-BE84-9062ECCED702}" destId="{DFB32FB1-FFE5-4FAA-993A-652B3DCCFD02}" srcOrd="2" destOrd="0" parTransId="{37C66821-A07A-4967-875E-5AA1B1DD98D2}" sibTransId="{592CAA76-7A51-4004-92BD-7C81322CC6D8}"/>
    <dgm:cxn modelId="{459656A7-2935-4269-8539-5D6EBB8927B8}" type="presOf" srcId="{17C3327A-D092-4398-BE84-9062ECCED702}" destId="{7FC99602-4DFF-4B6C-B21D-8C5AEF4195FF}" srcOrd="0" destOrd="0" presId="urn:microsoft.com/office/officeart/2005/8/layout/chevron1"/>
    <dgm:cxn modelId="{47451FE2-C0C4-4AAC-B363-A7C3744F57DC}" srcId="{17C3327A-D092-4398-BE84-9062ECCED702}" destId="{EE9ECDDF-F0DD-4A41-B109-6ED0B76F10DE}" srcOrd="1" destOrd="0" parTransId="{69DB560D-3349-481F-B83E-D0B1CD3D021B}" sibTransId="{E59D742B-9860-48D4-8162-BC69EEBBE9D8}"/>
    <dgm:cxn modelId="{6332A2F0-26CF-4D72-BA6C-C6D3ED7ACC13}" type="presOf" srcId="{DFB32FB1-FFE5-4FAA-993A-652B3DCCFD02}" destId="{29423C6E-32EE-491E-A90B-C2681DD1E081}" srcOrd="0" destOrd="0" presId="urn:microsoft.com/office/officeart/2005/8/layout/chevron1"/>
    <dgm:cxn modelId="{885E58D1-C962-434E-AE86-60B05517FB01}" type="presParOf" srcId="{7FC99602-4DFF-4B6C-B21D-8C5AEF4195FF}" destId="{A4C646A7-660C-4A1F-90E6-2A8C21DB628C}" srcOrd="0" destOrd="0" presId="urn:microsoft.com/office/officeart/2005/8/layout/chevron1"/>
    <dgm:cxn modelId="{08CF565A-AD64-40D5-8889-8B7883A3B4BF}" type="presParOf" srcId="{7FC99602-4DFF-4B6C-B21D-8C5AEF4195FF}" destId="{D2825751-C0C6-493D-917E-A1D73287C488}" srcOrd="1" destOrd="0" presId="urn:microsoft.com/office/officeart/2005/8/layout/chevron1"/>
    <dgm:cxn modelId="{BA1C4C60-C01C-415C-A428-15820E9FF7BB}" type="presParOf" srcId="{7FC99602-4DFF-4B6C-B21D-8C5AEF4195FF}" destId="{FB65B442-0DB2-4B3D-BF25-0557B98883BC}" srcOrd="2" destOrd="0" presId="urn:microsoft.com/office/officeart/2005/8/layout/chevron1"/>
    <dgm:cxn modelId="{B2D779E3-3C40-42B5-8471-422D23296F86}" type="presParOf" srcId="{7FC99602-4DFF-4B6C-B21D-8C5AEF4195FF}" destId="{674707AD-7AF8-4641-8D37-C4A206514323}" srcOrd="3" destOrd="0" presId="urn:microsoft.com/office/officeart/2005/8/layout/chevron1"/>
    <dgm:cxn modelId="{F90274AF-6537-49BD-8A30-5EDF754D9D83}" type="presParOf" srcId="{7FC99602-4DFF-4B6C-B21D-8C5AEF4195FF}" destId="{29423C6E-32EE-491E-A90B-C2681DD1E081}" srcOrd="4" destOrd="0" presId="urn:microsoft.com/office/officeart/2005/8/layout/chevr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B8B51-E4BD-4959-9088-351A819FBA78}"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B381486B-9BEE-41CB-9114-45CED65B574D}">
      <dgm:prSet phldrT="[Text]" phldr="0"/>
      <dgm:spPr/>
      <dgm:t>
        <a:bodyPr/>
        <a:lstStyle/>
        <a:p>
          <a:pPr rtl="0"/>
          <a:r>
            <a:rPr lang="en-US" b="1">
              <a:solidFill>
                <a:srgbClr val="0070C0"/>
              </a:solidFill>
              <a:latin typeface="Arial"/>
            </a:rPr>
            <a:t>For Scientific Users</a:t>
          </a:r>
        </a:p>
      </dgm:t>
    </dgm:pt>
    <dgm:pt modelId="{F5B07B1D-AD96-4EBC-9322-C946564967A3}" type="parTrans" cxnId="{52FAFA09-C51B-4B39-BF50-1520D6A104BC}">
      <dgm:prSet/>
      <dgm:spPr/>
      <dgm:t>
        <a:bodyPr/>
        <a:lstStyle/>
        <a:p>
          <a:endParaRPr lang="en-US"/>
        </a:p>
      </dgm:t>
    </dgm:pt>
    <dgm:pt modelId="{BF5AFD07-496C-4A67-ABB3-CEF2911D9BA9}" type="sibTrans" cxnId="{52FAFA09-C51B-4B39-BF50-1520D6A104BC}">
      <dgm:prSet/>
      <dgm:spPr/>
      <dgm:t>
        <a:bodyPr/>
        <a:lstStyle/>
        <a:p>
          <a:endParaRPr lang="en-US"/>
        </a:p>
      </dgm:t>
    </dgm:pt>
    <dgm:pt modelId="{D28A1154-9BE0-4450-8E3F-79AED0D110A0}">
      <dgm:prSet phldrT="[Text]" phldr="0"/>
      <dgm:spPr/>
      <dgm:t>
        <a:bodyPr/>
        <a:lstStyle/>
        <a:p>
          <a:pPr rtl="0"/>
          <a:r>
            <a:rPr lang="en-US">
              <a:latin typeface="Arial"/>
            </a:rPr>
            <a:t> </a:t>
          </a:r>
          <a:r>
            <a:rPr lang="en-US" b="1">
              <a:solidFill>
                <a:srgbClr val="002060"/>
              </a:solidFill>
              <a:latin typeface="Arial"/>
            </a:rPr>
            <a:t>For Implementers</a:t>
          </a:r>
          <a:endParaRPr lang="en-US" b="1">
            <a:solidFill>
              <a:srgbClr val="002060"/>
            </a:solidFill>
          </a:endParaRPr>
        </a:p>
      </dgm:t>
    </dgm:pt>
    <dgm:pt modelId="{A3BC4E8A-11AE-4A4B-9D0E-08C98B9800D5}" type="parTrans" cxnId="{3DF0F70D-124D-4A7A-97F8-AB3CDE053456}">
      <dgm:prSet/>
      <dgm:spPr/>
      <dgm:t>
        <a:bodyPr/>
        <a:lstStyle/>
        <a:p>
          <a:endParaRPr lang="en-US"/>
        </a:p>
      </dgm:t>
    </dgm:pt>
    <dgm:pt modelId="{9C8DDC25-52F4-46E5-B8FD-7EEA3244937E}" type="sibTrans" cxnId="{3DF0F70D-124D-4A7A-97F8-AB3CDE053456}">
      <dgm:prSet/>
      <dgm:spPr/>
      <dgm:t>
        <a:bodyPr/>
        <a:lstStyle/>
        <a:p>
          <a:endParaRPr lang="en-US"/>
        </a:p>
      </dgm:t>
    </dgm:pt>
    <dgm:pt modelId="{E2BD11B6-0D0B-44C6-A90E-9CD1C30A805C}">
      <dgm:prSet phldrT="[Text]" phldr="0"/>
      <dgm:spPr/>
      <dgm:t>
        <a:bodyPr/>
        <a:lstStyle/>
        <a:p>
          <a:pPr rtl="0"/>
          <a:r>
            <a:rPr lang="en-US">
              <a:latin typeface="Arial"/>
            </a:rPr>
            <a:t>Can you obtain the information needed for the new variables?</a:t>
          </a:r>
          <a:br>
            <a:rPr lang="en-US">
              <a:latin typeface="Arial"/>
            </a:rPr>
          </a:br>
          <a:endParaRPr lang="en-US"/>
        </a:p>
      </dgm:t>
    </dgm:pt>
    <dgm:pt modelId="{CC484736-693C-425A-A5AC-5A9D78E83DE2}" type="parTrans" cxnId="{60B42677-FBD0-4F12-8039-2FADCA4C7BD3}">
      <dgm:prSet/>
      <dgm:spPr/>
      <dgm:t>
        <a:bodyPr/>
        <a:lstStyle/>
        <a:p>
          <a:endParaRPr lang="en-US"/>
        </a:p>
      </dgm:t>
    </dgm:pt>
    <dgm:pt modelId="{BBBAD93A-374B-4CE5-A933-22551C83E129}" type="sibTrans" cxnId="{60B42677-FBD0-4F12-8039-2FADCA4C7BD3}">
      <dgm:prSet/>
      <dgm:spPr/>
      <dgm:t>
        <a:bodyPr/>
        <a:lstStyle/>
        <a:p>
          <a:endParaRPr lang="en-US"/>
        </a:p>
      </dgm:t>
    </dgm:pt>
    <dgm:pt modelId="{EA8F8CE0-00A6-4698-B030-7C0D06BE1866}">
      <dgm:prSet phldrT="[Text]" phldr="0"/>
      <dgm:spPr/>
      <dgm:t>
        <a:bodyPr/>
        <a:lstStyle/>
        <a:p>
          <a:pPr rtl="0"/>
          <a:r>
            <a:rPr lang="en-US">
              <a:latin typeface="Arial"/>
            </a:rPr>
            <a:t>Do you have other useful information in your source data that would not be well accommodated by the proposed changes?</a:t>
          </a:r>
          <a:br>
            <a:rPr lang="en-US">
              <a:latin typeface="Arial"/>
            </a:rPr>
          </a:br>
          <a:endParaRPr lang="en-US"/>
        </a:p>
      </dgm:t>
    </dgm:pt>
    <dgm:pt modelId="{7DE09090-9547-440F-B90C-6659DDACB9EC}" type="parTrans" cxnId="{170A30C6-0B7A-4A8F-9265-084165C308B4}">
      <dgm:prSet/>
      <dgm:spPr/>
      <dgm:t>
        <a:bodyPr/>
        <a:lstStyle/>
        <a:p>
          <a:endParaRPr lang="en-US"/>
        </a:p>
      </dgm:t>
    </dgm:pt>
    <dgm:pt modelId="{C88B75A4-0C14-43DD-9FAF-426857876901}" type="sibTrans" cxnId="{170A30C6-0B7A-4A8F-9265-084165C308B4}">
      <dgm:prSet/>
      <dgm:spPr/>
      <dgm:t>
        <a:bodyPr/>
        <a:lstStyle/>
        <a:p>
          <a:endParaRPr lang="en-US"/>
        </a:p>
      </dgm:t>
    </dgm:pt>
    <dgm:pt modelId="{DC6A7ABB-4B70-4BFC-AE9F-99B8E6ACA066}">
      <dgm:prSet phldr="0"/>
      <dgm:spPr/>
      <dgm:t>
        <a:bodyPr/>
        <a:lstStyle/>
        <a:p>
          <a:pPr algn="l" rtl="0"/>
          <a:r>
            <a:rPr lang="en-US">
              <a:latin typeface="Arial"/>
            </a:rPr>
            <a:t>likely to be useful?</a:t>
          </a:r>
          <a:br>
            <a:rPr lang="en-US">
              <a:latin typeface="Arial"/>
            </a:rPr>
          </a:br>
          <a:endParaRPr lang="en-US"/>
        </a:p>
      </dgm:t>
    </dgm:pt>
    <dgm:pt modelId="{88A99555-EE82-4BC0-9B0C-3FB6BFD38545}" type="parTrans" cxnId="{B5C53ED2-A76A-488D-A2D7-65F862231CFF}">
      <dgm:prSet/>
      <dgm:spPr/>
    </dgm:pt>
    <dgm:pt modelId="{E125839D-7F61-4A91-83E7-E4F7215EE023}" type="sibTrans" cxnId="{B5C53ED2-A76A-488D-A2D7-65F862231CFF}">
      <dgm:prSet/>
      <dgm:spPr/>
    </dgm:pt>
    <dgm:pt modelId="{ABB977F8-4B74-468A-B92D-1038077E9743}">
      <dgm:prSet phldr="0"/>
      <dgm:spPr/>
      <dgm:t>
        <a:bodyPr/>
        <a:lstStyle/>
        <a:p>
          <a:pPr algn="l" rtl="0"/>
          <a:r>
            <a:rPr lang="en-US">
              <a:latin typeface="Arial"/>
            </a:rPr>
            <a:t>Are the new variables proposed</a:t>
          </a:r>
        </a:p>
      </dgm:t>
    </dgm:pt>
    <dgm:pt modelId="{B54503DB-35F2-4D25-A7F8-EE283A8B13B9}" type="parTrans" cxnId="{BD288C8D-36FC-4EF2-B8A2-ADF57AEC4B27}">
      <dgm:prSet/>
      <dgm:spPr/>
    </dgm:pt>
    <dgm:pt modelId="{40B577BD-48C4-4998-81A3-C3D2A72F38B9}" type="sibTrans" cxnId="{BD288C8D-36FC-4EF2-B8A2-ADF57AEC4B27}">
      <dgm:prSet/>
      <dgm:spPr/>
    </dgm:pt>
    <dgm:pt modelId="{811B30AD-3522-4750-8347-486011C1D08F}">
      <dgm:prSet phldr="0"/>
      <dgm:spPr/>
      <dgm:t>
        <a:bodyPr/>
        <a:lstStyle/>
        <a:p>
          <a:pPr algn="l"/>
          <a:r>
            <a:rPr lang="en-US">
              <a:latin typeface="Arial"/>
            </a:rPr>
            <a:t>conceptually coherent?</a:t>
          </a:r>
        </a:p>
      </dgm:t>
    </dgm:pt>
    <dgm:pt modelId="{813FB8CF-8C51-4EBE-AFB1-90D6F1DA6A1D}" type="parTrans" cxnId="{A4B986A6-66F9-4A22-8B0A-E5FDFD86DA24}">
      <dgm:prSet/>
      <dgm:spPr/>
    </dgm:pt>
    <dgm:pt modelId="{21C144EF-C231-4061-AC17-B3B0BF517ED1}" type="sibTrans" cxnId="{A4B986A6-66F9-4A22-8B0A-E5FDFD86DA24}">
      <dgm:prSet/>
      <dgm:spPr/>
    </dgm:pt>
    <dgm:pt modelId="{237FA83D-1955-4C2A-A8A1-70905155F3FE}">
      <dgm:prSet phldr="0"/>
      <dgm:spPr/>
      <dgm:t>
        <a:bodyPr/>
        <a:lstStyle/>
        <a:p>
          <a:pPr algn="l"/>
          <a:r>
            <a:rPr lang="en-US">
              <a:latin typeface="Arial"/>
            </a:rPr>
            <a:t>clearly defined?</a:t>
          </a:r>
        </a:p>
      </dgm:t>
    </dgm:pt>
    <dgm:pt modelId="{C4652FEE-6D2C-4A38-8759-B1F55E3346CD}" type="parTrans" cxnId="{6811C23C-DD24-422E-861B-A977DD6B15D2}">
      <dgm:prSet/>
      <dgm:spPr/>
    </dgm:pt>
    <dgm:pt modelId="{1E7602C3-12FC-4B6D-9FF6-C976083221C0}" type="sibTrans" cxnId="{6811C23C-DD24-422E-861B-A977DD6B15D2}">
      <dgm:prSet/>
      <dgm:spPr/>
    </dgm:pt>
    <dgm:pt modelId="{4D57CA61-52F9-41F6-9956-0D544101E3F8}">
      <dgm:prSet phldr="0"/>
      <dgm:spPr/>
      <dgm:t>
        <a:bodyPr/>
        <a:lstStyle/>
        <a:p>
          <a:pPr algn="l" rtl="0"/>
          <a:r>
            <a:rPr lang="en-US">
              <a:latin typeface="Arial"/>
            </a:rPr>
            <a:t>Can you think of a better way of storing this data for research use?</a:t>
          </a:r>
        </a:p>
      </dgm:t>
    </dgm:pt>
    <dgm:pt modelId="{E2FB9DE3-FAB3-453D-B75C-91B54D90F3E8}" type="parTrans" cxnId="{02405F59-AA9F-4AA3-AD1C-BCD227D8CEED}">
      <dgm:prSet/>
      <dgm:spPr/>
    </dgm:pt>
    <dgm:pt modelId="{A5AA3C40-2D56-46E6-A406-BD30A2FA70DA}" type="sibTrans" cxnId="{02405F59-AA9F-4AA3-AD1C-BCD227D8CEED}">
      <dgm:prSet/>
      <dgm:spPr/>
    </dgm:pt>
    <dgm:pt modelId="{A981A8AC-2875-4783-B0F4-4E137AA87171}">
      <dgm:prSet phldr="0"/>
      <dgm:spPr/>
      <dgm:t>
        <a:bodyPr/>
        <a:lstStyle/>
        <a:p>
          <a:pPr algn="l" rtl="0"/>
          <a:r>
            <a:rPr lang="en-US">
              <a:latin typeface="Arial"/>
            </a:rPr>
            <a:t>How valuable is this information to you?</a:t>
          </a:r>
          <a:br>
            <a:rPr lang="en-US">
              <a:latin typeface="Arial"/>
            </a:rPr>
          </a:br>
          <a:endParaRPr lang="en-US">
            <a:latin typeface="Arial"/>
          </a:endParaRPr>
        </a:p>
      </dgm:t>
    </dgm:pt>
    <dgm:pt modelId="{F96B63D4-E9BD-4788-9F8B-5086917BFCAE}" type="parTrans" cxnId="{CE8516DB-C1F4-4581-8948-BFFA2E6D9E3B}">
      <dgm:prSet/>
      <dgm:spPr/>
    </dgm:pt>
    <dgm:pt modelId="{51C5A4F2-602C-4E2A-9F81-C9715912C4B4}" type="sibTrans" cxnId="{CE8516DB-C1F4-4581-8948-BFFA2E6D9E3B}">
      <dgm:prSet/>
      <dgm:spPr/>
    </dgm:pt>
    <dgm:pt modelId="{DE5DFA54-138B-4189-B2B4-6604194249B5}">
      <dgm:prSet phldr="0"/>
      <dgm:spPr/>
      <dgm:t>
        <a:bodyPr/>
        <a:lstStyle/>
        <a:p>
          <a:pPr algn="l"/>
          <a:r>
            <a:rPr lang="en-US">
              <a:latin typeface="Arial"/>
            </a:rPr>
            <a:t>Are the new variables proposed:</a:t>
          </a:r>
        </a:p>
      </dgm:t>
    </dgm:pt>
    <dgm:pt modelId="{7E2EE475-4641-4080-AB08-35001F430939}" type="parTrans" cxnId="{38B5544D-14A7-49FC-8BD8-9CCE03B027FB}">
      <dgm:prSet/>
      <dgm:spPr/>
    </dgm:pt>
    <dgm:pt modelId="{EB35171B-B6C1-4040-9863-6BBA0559B349}" type="sibTrans" cxnId="{38B5544D-14A7-49FC-8BD8-9CCE03B027FB}">
      <dgm:prSet/>
      <dgm:spPr/>
    </dgm:pt>
    <dgm:pt modelId="{9541B1C4-56AE-45F6-8784-E7ABA8DFE1EC}">
      <dgm:prSet phldr="0"/>
      <dgm:spPr/>
      <dgm:t>
        <a:bodyPr/>
        <a:lstStyle/>
        <a:p>
          <a:pPr algn="l"/>
          <a:r>
            <a:rPr lang="en-US">
              <a:latin typeface="Arial"/>
            </a:rPr>
            <a:t>conceptually coherent?</a:t>
          </a:r>
        </a:p>
      </dgm:t>
    </dgm:pt>
    <dgm:pt modelId="{4A801C45-B975-4A13-9CBA-227BFF69912B}" type="parTrans" cxnId="{87852BC0-40F4-412E-AE99-295C183EDA85}">
      <dgm:prSet/>
      <dgm:spPr/>
    </dgm:pt>
    <dgm:pt modelId="{542E538E-AA03-48A6-B1F8-78CBE4CDFAA3}" type="sibTrans" cxnId="{87852BC0-40F4-412E-AE99-295C183EDA85}">
      <dgm:prSet/>
      <dgm:spPr/>
    </dgm:pt>
    <dgm:pt modelId="{6C280FD2-4BDE-4584-B5F0-964D80B7E0AB}">
      <dgm:prSet phldr="0"/>
      <dgm:spPr/>
      <dgm:t>
        <a:bodyPr/>
        <a:lstStyle/>
        <a:p>
          <a:pPr algn="l"/>
          <a:r>
            <a:rPr lang="en-US">
              <a:latin typeface="Arial"/>
            </a:rPr>
            <a:t>clearly defined?</a:t>
          </a:r>
        </a:p>
      </dgm:t>
    </dgm:pt>
    <dgm:pt modelId="{D162B21F-ECF3-476D-A430-DCFD3E3E8D57}" type="parTrans" cxnId="{2A9CECA8-0549-4D07-9530-2CADC4A7A80F}">
      <dgm:prSet/>
      <dgm:spPr/>
    </dgm:pt>
    <dgm:pt modelId="{3D2D61F9-C053-44DA-9234-403C81D88E3B}" type="sibTrans" cxnId="{2A9CECA8-0549-4D07-9530-2CADC4A7A80F}">
      <dgm:prSet/>
      <dgm:spPr/>
    </dgm:pt>
    <dgm:pt modelId="{56DFDB99-A5A4-458B-8850-5E14A7C8B19C}">
      <dgm:prSet phldr="0"/>
      <dgm:spPr/>
      <dgm:t>
        <a:bodyPr/>
        <a:lstStyle/>
        <a:p>
          <a:pPr algn="l"/>
          <a:r>
            <a:rPr lang="en-US">
              <a:latin typeface="Arial"/>
            </a:rPr>
            <a:t>likely to be useful?</a:t>
          </a:r>
        </a:p>
      </dgm:t>
    </dgm:pt>
    <dgm:pt modelId="{1B7041BF-52A3-4EA4-A552-C2253B3B78E4}" type="parTrans" cxnId="{2B24A910-D7A2-44A1-B146-EEC29F52DDAA}">
      <dgm:prSet/>
      <dgm:spPr/>
    </dgm:pt>
    <dgm:pt modelId="{E20D78E1-CFA8-4C28-8468-C59CCD8DB2E7}" type="sibTrans" cxnId="{2B24A910-D7A2-44A1-B146-EEC29F52DDAA}">
      <dgm:prSet/>
      <dgm:spPr/>
    </dgm:pt>
    <dgm:pt modelId="{AEB0637E-AEB1-435B-B744-A67CDDAD3596}">
      <dgm:prSet phldr="0"/>
      <dgm:spPr/>
      <dgm:t>
        <a:bodyPr/>
        <a:lstStyle/>
        <a:p>
          <a:pPr rtl="0"/>
          <a:r>
            <a:rPr lang="en-US">
              <a:latin typeface="Arial"/>
            </a:rPr>
            <a:t>How do you expect these changes to affect your current program of research?</a:t>
          </a:r>
          <a:br>
            <a:rPr lang="en-US">
              <a:latin typeface="Arial"/>
            </a:rPr>
          </a:br>
          <a:endParaRPr lang="en-US"/>
        </a:p>
      </dgm:t>
    </dgm:pt>
    <dgm:pt modelId="{A37DB387-5D2C-4ADD-AE2A-CB7A08AED816}" type="parTrans" cxnId="{6B2B2495-6133-49F6-AF6D-779853C19EFB}">
      <dgm:prSet/>
      <dgm:spPr/>
    </dgm:pt>
    <dgm:pt modelId="{8A3F107E-2376-4130-BB80-CF72331ADA8D}" type="sibTrans" cxnId="{6B2B2495-6133-49F6-AF6D-779853C19EFB}">
      <dgm:prSet/>
      <dgm:spPr/>
    </dgm:pt>
    <dgm:pt modelId="{A6C8F627-8B10-45FF-9FA3-692237014563}" type="pres">
      <dgm:prSet presAssocID="{E91B8B51-E4BD-4959-9088-351A819FBA78}" presName="Name0" presStyleCnt="0">
        <dgm:presLayoutVars>
          <dgm:dir/>
          <dgm:animLvl val="lvl"/>
          <dgm:resizeHandles val="exact"/>
        </dgm:presLayoutVars>
      </dgm:prSet>
      <dgm:spPr/>
    </dgm:pt>
    <dgm:pt modelId="{B06BE77F-C3AB-490C-9338-E854F0CF569A}" type="pres">
      <dgm:prSet presAssocID="{B381486B-9BEE-41CB-9114-45CED65B574D}" presName="composite" presStyleCnt="0"/>
      <dgm:spPr/>
    </dgm:pt>
    <dgm:pt modelId="{3F3557A0-5D09-43C0-988D-CD2A07B9D559}" type="pres">
      <dgm:prSet presAssocID="{B381486B-9BEE-41CB-9114-45CED65B574D}" presName="parTx" presStyleLbl="alignNode1" presStyleIdx="0" presStyleCnt="2">
        <dgm:presLayoutVars>
          <dgm:chMax val="0"/>
          <dgm:chPref val="0"/>
          <dgm:bulletEnabled val="1"/>
        </dgm:presLayoutVars>
      </dgm:prSet>
      <dgm:spPr/>
    </dgm:pt>
    <dgm:pt modelId="{CF85E7B2-1757-49AA-AE5B-215D299E8D22}" type="pres">
      <dgm:prSet presAssocID="{B381486B-9BEE-41CB-9114-45CED65B574D}" presName="desTx" presStyleLbl="alignAccFollowNode1" presStyleIdx="0" presStyleCnt="2">
        <dgm:presLayoutVars>
          <dgm:bulletEnabled val="1"/>
        </dgm:presLayoutVars>
      </dgm:prSet>
      <dgm:spPr/>
    </dgm:pt>
    <dgm:pt modelId="{DA44B2E9-BB8E-4760-AFF6-AF4D30EB00BE}" type="pres">
      <dgm:prSet presAssocID="{BF5AFD07-496C-4A67-ABB3-CEF2911D9BA9}" presName="space" presStyleCnt="0"/>
      <dgm:spPr/>
    </dgm:pt>
    <dgm:pt modelId="{92C7E2B9-3522-49DD-9EDE-133273161004}" type="pres">
      <dgm:prSet presAssocID="{D28A1154-9BE0-4450-8E3F-79AED0D110A0}" presName="composite" presStyleCnt="0"/>
      <dgm:spPr/>
    </dgm:pt>
    <dgm:pt modelId="{CD107480-4BED-46B8-B41D-46763D99A8FA}" type="pres">
      <dgm:prSet presAssocID="{D28A1154-9BE0-4450-8E3F-79AED0D110A0}" presName="parTx" presStyleLbl="alignNode1" presStyleIdx="1" presStyleCnt="2">
        <dgm:presLayoutVars>
          <dgm:chMax val="0"/>
          <dgm:chPref val="0"/>
          <dgm:bulletEnabled val="1"/>
        </dgm:presLayoutVars>
      </dgm:prSet>
      <dgm:spPr/>
    </dgm:pt>
    <dgm:pt modelId="{58E45DAB-C631-4060-99AF-BEE789E61C08}" type="pres">
      <dgm:prSet presAssocID="{D28A1154-9BE0-4450-8E3F-79AED0D110A0}" presName="desTx" presStyleLbl="alignAccFollowNode1" presStyleIdx="1" presStyleCnt="2">
        <dgm:presLayoutVars>
          <dgm:bulletEnabled val="1"/>
        </dgm:presLayoutVars>
      </dgm:prSet>
      <dgm:spPr/>
    </dgm:pt>
  </dgm:ptLst>
  <dgm:cxnLst>
    <dgm:cxn modelId="{52FAFA09-C51B-4B39-BF50-1520D6A104BC}" srcId="{E91B8B51-E4BD-4959-9088-351A819FBA78}" destId="{B381486B-9BEE-41CB-9114-45CED65B574D}" srcOrd="0" destOrd="0" parTransId="{F5B07B1D-AD96-4EBC-9322-C946564967A3}" sibTransId="{BF5AFD07-496C-4A67-ABB3-CEF2911D9BA9}"/>
    <dgm:cxn modelId="{05251E0B-0BB6-4865-B47F-A7B82B70DE01}" type="presOf" srcId="{56DFDB99-A5A4-458B-8850-5E14A7C8B19C}" destId="{CF85E7B2-1757-49AA-AE5B-215D299E8D22}" srcOrd="0" destOrd="5" presId="urn:microsoft.com/office/officeart/2005/8/layout/hList1"/>
    <dgm:cxn modelId="{3DF0F70D-124D-4A7A-97F8-AB3CDE053456}" srcId="{E91B8B51-E4BD-4959-9088-351A819FBA78}" destId="{D28A1154-9BE0-4450-8E3F-79AED0D110A0}" srcOrd="1" destOrd="0" parTransId="{A3BC4E8A-11AE-4A4B-9D0E-08C98B9800D5}" sibTransId="{9C8DDC25-52F4-46E5-B8FD-7EEA3244937E}"/>
    <dgm:cxn modelId="{2B24A910-D7A2-44A1-B146-EEC29F52DDAA}" srcId="{DE5DFA54-138B-4189-B2B4-6604194249B5}" destId="{56DFDB99-A5A4-458B-8850-5E14A7C8B19C}" srcOrd="2" destOrd="0" parTransId="{1B7041BF-52A3-4EA4-A552-C2253B3B78E4}" sibTransId="{E20D78E1-CFA8-4C28-8468-C59CCD8DB2E7}"/>
    <dgm:cxn modelId="{E370EF36-7BF5-4D66-BE60-2FB415F55286}" type="presOf" srcId="{EA8F8CE0-00A6-4698-B030-7C0D06BE1866}" destId="{58E45DAB-C631-4060-99AF-BEE789E61C08}" srcOrd="0" destOrd="1" presId="urn:microsoft.com/office/officeart/2005/8/layout/hList1"/>
    <dgm:cxn modelId="{6811C23C-DD24-422E-861B-A977DD6B15D2}" srcId="{ABB977F8-4B74-468A-B92D-1038077E9743}" destId="{237FA83D-1955-4C2A-A8A1-70905155F3FE}" srcOrd="1" destOrd="0" parTransId="{C4652FEE-6D2C-4A38-8759-B1F55E3346CD}" sibTransId="{1E7602C3-12FC-4B6D-9FF6-C976083221C0}"/>
    <dgm:cxn modelId="{30CCCF40-D2F3-45EC-BA57-056555803FF6}" type="presOf" srcId="{D28A1154-9BE0-4450-8E3F-79AED0D110A0}" destId="{CD107480-4BED-46B8-B41D-46763D99A8FA}" srcOrd="0" destOrd="0" presId="urn:microsoft.com/office/officeart/2005/8/layout/hList1"/>
    <dgm:cxn modelId="{AABAC644-F73F-42C5-BA33-D12DD3F75C95}" type="presOf" srcId="{B381486B-9BEE-41CB-9114-45CED65B574D}" destId="{3F3557A0-5D09-43C0-988D-CD2A07B9D559}" srcOrd="0" destOrd="0" presId="urn:microsoft.com/office/officeart/2005/8/layout/hList1"/>
    <dgm:cxn modelId="{9F0A7A65-5167-49AD-89A7-165B6114AA90}" type="presOf" srcId="{237FA83D-1955-4C2A-A8A1-70905155F3FE}" destId="{58E45DAB-C631-4060-99AF-BEE789E61C08}" srcOrd="0" destOrd="4" presId="urn:microsoft.com/office/officeart/2005/8/layout/hList1"/>
    <dgm:cxn modelId="{8D82AD67-F656-4969-ADE4-D0FBC4913FA3}" type="presOf" srcId="{DE5DFA54-138B-4189-B2B4-6604194249B5}" destId="{CF85E7B2-1757-49AA-AE5B-215D299E8D22}" srcOrd="0" destOrd="2" presId="urn:microsoft.com/office/officeart/2005/8/layout/hList1"/>
    <dgm:cxn modelId="{38B5544D-14A7-49FC-8BD8-9CCE03B027FB}" srcId="{B381486B-9BEE-41CB-9114-45CED65B574D}" destId="{DE5DFA54-138B-4189-B2B4-6604194249B5}" srcOrd="2" destOrd="0" parTransId="{7E2EE475-4641-4080-AB08-35001F430939}" sibTransId="{EB35171B-B6C1-4040-9863-6BBA0559B349}"/>
    <dgm:cxn modelId="{5CA9A34D-1573-42EC-8079-3384937A8CCE}" type="presOf" srcId="{A981A8AC-2875-4783-B0F4-4E137AA87171}" destId="{CF85E7B2-1757-49AA-AE5B-215D299E8D22}" srcOrd="0" destOrd="1" presId="urn:microsoft.com/office/officeart/2005/8/layout/hList1"/>
    <dgm:cxn modelId="{6EBDEB6D-10B0-4139-9E9E-A78C4CBB5974}" type="presOf" srcId="{AEB0637E-AEB1-435B-B744-A67CDDAD3596}" destId="{CF85E7B2-1757-49AA-AE5B-215D299E8D22}" srcOrd="0" destOrd="0" presId="urn:microsoft.com/office/officeart/2005/8/layout/hList1"/>
    <dgm:cxn modelId="{320DD772-C4D4-4F8D-BBDF-DD358CEF678A}" type="presOf" srcId="{ABB977F8-4B74-468A-B92D-1038077E9743}" destId="{58E45DAB-C631-4060-99AF-BEE789E61C08}" srcOrd="0" destOrd="2" presId="urn:microsoft.com/office/officeart/2005/8/layout/hList1"/>
    <dgm:cxn modelId="{62D01D55-892F-4CEF-B89B-4D8E839ECAE3}" type="presOf" srcId="{E2BD11B6-0D0B-44C6-A90E-9CD1C30A805C}" destId="{58E45DAB-C631-4060-99AF-BEE789E61C08}" srcOrd="0" destOrd="0" presId="urn:microsoft.com/office/officeart/2005/8/layout/hList1"/>
    <dgm:cxn modelId="{60B42677-FBD0-4F12-8039-2FADCA4C7BD3}" srcId="{D28A1154-9BE0-4450-8E3F-79AED0D110A0}" destId="{E2BD11B6-0D0B-44C6-A90E-9CD1C30A805C}" srcOrd="0" destOrd="0" parTransId="{CC484736-693C-425A-A5AC-5A9D78E83DE2}" sibTransId="{BBBAD93A-374B-4CE5-A933-22551C83E129}"/>
    <dgm:cxn modelId="{02405F59-AA9F-4AA3-AD1C-BCD227D8CEED}" srcId="{D28A1154-9BE0-4450-8E3F-79AED0D110A0}" destId="{4D57CA61-52F9-41F6-9956-0D544101E3F8}" srcOrd="3" destOrd="0" parTransId="{E2FB9DE3-FAB3-453D-B75C-91B54D90F3E8}" sibTransId="{A5AA3C40-2D56-46E6-A406-BD30A2FA70DA}"/>
    <dgm:cxn modelId="{C8B5888C-A438-4862-B505-9319230AA06E}" type="presOf" srcId="{6C280FD2-4BDE-4584-B5F0-964D80B7E0AB}" destId="{CF85E7B2-1757-49AA-AE5B-215D299E8D22}" srcOrd="0" destOrd="4" presId="urn:microsoft.com/office/officeart/2005/8/layout/hList1"/>
    <dgm:cxn modelId="{BD288C8D-36FC-4EF2-B8A2-ADF57AEC4B27}" srcId="{D28A1154-9BE0-4450-8E3F-79AED0D110A0}" destId="{ABB977F8-4B74-468A-B92D-1038077E9743}" srcOrd="2" destOrd="0" parTransId="{B54503DB-35F2-4D25-A7F8-EE283A8B13B9}" sibTransId="{40B577BD-48C4-4998-81A3-C3D2A72F38B9}"/>
    <dgm:cxn modelId="{6B2B2495-6133-49F6-AF6D-779853C19EFB}" srcId="{B381486B-9BEE-41CB-9114-45CED65B574D}" destId="{AEB0637E-AEB1-435B-B744-A67CDDAD3596}" srcOrd="0" destOrd="0" parTransId="{A37DB387-5D2C-4ADD-AE2A-CB7A08AED816}" sibTransId="{8A3F107E-2376-4130-BB80-CF72331ADA8D}"/>
    <dgm:cxn modelId="{A4B986A6-66F9-4A22-8B0A-E5FDFD86DA24}" srcId="{ABB977F8-4B74-468A-B92D-1038077E9743}" destId="{811B30AD-3522-4750-8347-486011C1D08F}" srcOrd="0" destOrd="0" parTransId="{813FB8CF-8C51-4EBE-AFB1-90D6F1DA6A1D}" sibTransId="{21C144EF-C231-4061-AC17-B3B0BF517ED1}"/>
    <dgm:cxn modelId="{2A9CECA8-0549-4D07-9530-2CADC4A7A80F}" srcId="{DE5DFA54-138B-4189-B2B4-6604194249B5}" destId="{6C280FD2-4BDE-4584-B5F0-964D80B7E0AB}" srcOrd="1" destOrd="0" parTransId="{D162B21F-ECF3-476D-A430-DCFD3E3E8D57}" sibTransId="{3D2D61F9-C053-44DA-9234-403C81D88E3B}"/>
    <dgm:cxn modelId="{5D293ABB-7886-49F8-B46C-57CEB15834DF}" type="presOf" srcId="{4D57CA61-52F9-41F6-9956-0D544101E3F8}" destId="{58E45DAB-C631-4060-99AF-BEE789E61C08}" srcOrd="0" destOrd="6" presId="urn:microsoft.com/office/officeart/2005/8/layout/hList1"/>
    <dgm:cxn modelId="{6C1597BF-FA99-4B8B-8EB4-DA961C141767}" type="presOf" srcId="{DC6A7ABB-4B70-4BFC-AE9F-99B8E6ACA066}" destId="{58E45DAB-C631-4060-99AF-BEE789E61C08}" srcOrd="0" destOrd="5" presId="urn:microsoft.com/office/officeart/2005/8/layout/hList1"/>
    <dgm:cxn modelId="{87852BC0-40F4-412E-AE99-295C183EDA85}" srcId="{DE5DFA54-138B-4189-B2B4-6604194249B5}" destId="{9541B1C4-56AE-45F6-8784-E7ABA8DFE1EC}" srcOrd="0" destOrd="0" parTransId="{4A801C45-B975-4A13-9CBA-227BFF69912B}" sibTransId="{542E538E-AA03-48A6-B1F8-78CBE4CDFAA3}"/>
    <dgm:cxn modelId="{170A30C6-0B7A-4A8F-9265-084165C308B4}" srcId="{D28A1154-9BE0-4450-8E3F-79AED0D110A0}" destId="{EA8F8CE0-00A6-4698-B030-7C0D06BE1866}" srcOrd="1" destOrd="0" parTransId="{7DE09090-9547-440F-B90C-6659DDACB9EC}" sibTransId="{C88B75A4-0C14-43DD-9FAF-426857876901}"/>
    <dgm:cxn modelId="{61BC58CD-6720-4256-A6DF-9967F46E0A3E}" type="presOf" srcId="{9541B1C4-56AE-45F6-8784-E7ABA8DFE1EC}" destId="{CF85E7B2-1757-49AA-AE5B-215D299E8D22}" srcOrd="0" destOrd="3" presId="urn:microsoft.com/office/officeart/2005/8/layout/hList1"/>
    <dgm:cxn modelId="{D7D894D0-88F7-4825-B577-9690A42A1CB3}" type="presOf" srcId="{811B30AD-3522-4750-8347-486011C1D08F}" destId="{58E45DAB-C631-4060-99AF-BEE789E61C08}" srcOrd="0" destOrd="3" presId="urn:microsoft.com/office/officeart/2005/8/layout/hList1"/>
    <dgm:cxn modelId="{B5C53ED2-A76A-488D-A2D7-65F862231CFF}" srcId="{ABB977F8-4B74-468A-B92D-1038077E9743}" destId="{DC6A7ABB-4B70-4BFC-AE9F-99B8E6ACA066}" srcOrd="2" destOrd="0" parTransId="{88A99555-EE82-4BC0-9B0C-3FB6BFD38545}" sibTransId="{E125839D-7F61-4A91-83E7-E4F7215EE023}"/>
    <dgm:cxn modelId="{CE8516DB-C1F4-4581-8948-BFFA2E6D9E3B}" srcId="{B381486B-9BEE-41CB-9114-45CED65B574D}" destId="{A981A8AC-2875-4783-B0F4-4E137AA87171}" srcOrd="1" destOrd="0" parTransId="{F96B63D4-E9BD-4788-9F8B-5086917BFCAE}" sibTransId="{51C5A4F2-602C-4E2A-9F81-C9715912C4B4}"/>
    <dgm:cxn modelId="{A0193FF0-A4B3-4002-940A-43824D13E1A7}" type="presOf" srcId="{E91B8B51-E4BD-4959-9088-351A819FBA78}" destId="{A6C8F627-8B10-45FF-9FA3-692237014563}" srcOrd="0" destOrd="0" presId="urn:microsoft.com/office/officeart/2005/8/layout/hList1"/>
    <dgm:cxn modelId="{C020C64F-D36F-4F4A-8949-6BED670D1E71}" type="presParOf" srcId="{A6C8F627-8B10-45FF-9FA3-692237014563}" destId="{B06BE77F-C3AB-490C-9338-E854F0CF569A}" srcOrd="0" destOrd="0" presId="urn:microsoft.com/office/officeart/2005/8/layout/hList1"/>
    <dgm:cxn modelId="{3C047EFF-B772-4743-BE5A-B87ABCC4F8A1}" type="presParOf" srcId="{B06BE77F-C3AB-490C-9338-E854F0CF569A}" destId="{3F3557A0-5D09-43C0-988D-CD2A07B9D559}" srcOrd="0" destOrd="0" presId="urn:microsoft.com/office/officeart/2005/8/layout/hList1"/>
    <dgm:cxn modelId="{9BF29734-EAFA-4188-8599-029F55A4CF9C}" type="presParOf" srcId="{B06BE77F-C3AB-490C-9338-E854F0CF569A}" destId="{CF85E7B2-1757-49AA-AE5B-215D299E8D22}" srcOrd="1" destOrd="0" presId="urn:microsoft.com/office/officeart/2005/8/layout/hList1"/>
    <dgm:cxn modelId="{42751BD3-7B63-4C15-A0B3-7C9B71E686F9}" type="presParOf" srcId="{A6C8F627-8B10-45FF-9FA3-692237014563}" destId="{DA44B2E9-BB8E-4760-AFF6-AF4D30EB00BE}" srcOrd="1" destOrd="0" presId="urn:microsoft.com/office/officeart/2005/8/layout/hList1"/>
    <dgm:cxn modelId="{DC4D4D6C-E095-4EF0-A1A7-B342362DAF2D}" type="presParOf" srcId="{A6C8F627-8B10-45FF-9FA3-692237014563}" destId="{92C7E2B9-3522-49DD-9EDE-133273161004}" srcOrd="2" destOrd="0" presId="urn:microsoft.com/office/officeart/2005/8/layout/hList1"/>
    <dgm:cxn modelId="{2E3C279A-C9B0-417C-97FF-F462CD84529F}" type="presParOf" srcId="{92C7E2B9-3522-49DD-9EDE-133273161004}" destId="{CD107480-4BED-46B8-B41D-46763D99A8FA}" srcOrd="0" destOrd="0" presId="urn:microsoft.com/office/officeart/2005/8/layout/hList1"/>
    <dgm:cxn modelId="{3A26A5F4-29FA-4898-8F73-1C6402E4A6E7}" type="presParOf" srcId="{92C7E2B9-3522-49DD-9EDE-133273161004}" destId="{58E45DAB-C631-4060-99AF-BEE789E61C0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546BB-4A60-43C2-860C-1AF9FA35C9F9}">
      <dsp:nvSpPr>
        <dsp:cNvPr id="0" name=""/>
        <dsp:cNvSpPr/>
      </dsp:nvSpPr>
      <dsp:spPr>
        <a:xfrm>
          <a:off x="928" y="0"/>
          <a:ext cx="1899893" cy="672061"/>
        </a:xfrm>
        <a:prstGeom prst="chevron">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en-US" sz="1500" b="1" kern="1200">
              <a:latin typeface="Arial"/>
            </a:rPr>
            <a:t>Proposed spec change</a:t>
          </a:r>
        </a:p>
      </dsp:txBody>
      <dsp:txXfrm>
        <a:off x="336959" y="0"/>
        <a:ext cx="1227832" cy="672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14C3E-EA08-4231-A6C5-A8FEB93D0A97}">
      <dsp:nvSpPr>
        <dsp:cNvPr id="0" name=""/>
        <dsp:cNvSpPr/>
      </dsp:nvSpPr>
      <dsp:spPr>
        <a:xfrm>
          <a:off x="1270735" y="173"/>
          <a:ext cx="1480888" cy="1480888"/>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rPr>
            <a:t>Discuss</a:t>
          </a:r>
          <a:endParaRPr lang="en-US" sz="1400" b="1" kern="1200"/>
        </a:p>
      </dsp:txBody>
      <dsp:txXfrm>
        <a:off x="1487606" y="217044"/>
        <a:ext cx="1047146" cy="1047146"/>
      </dsp:txXfrm>
    </dsp:sp>
    <dsp:sp modelId="{524B52CD-880C-4409-85AA-B45E90737B65}">
      <dsp:nvSpPr>
        <dsp:cNvPr id="0" name=""/>
        <dsp:cNvSpPr/>
      </dsp:nvSpPr>
      <dsp:spPr>
        <a:xfrm rot="3600000">
          <a:off x="2364668" y="1444321"/>
          <a:ext cx="394148" cy="499799"/>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94229" y="1493080"/>
        <a:ext cx="275904" cy="299879"/>
      </dsp:txXfrm>
    </dsp:sp>
    <dsp:sp modelId="{EA219691-654D-46D1-BC9E-059F37EA805C}">
      <dsp:nvSpPr>
        <dsp:cNvPr id="0" name=""/>
        <dsp:cNvSpPr/>
      </dsp:nvSpPr>
      <dsp:spPr>
        <a:xfrm>
          <a:off x="2383017" y="1926701"/>
          <a:ext cx="1480888" cy="1480888"/>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rPr>
            <a:t>Propose</a:t>
          </a:r>
        </a:p>
      </dsp:txBody>
      <dsp:txXfrm>
        <a:off x="2599888" y="2143572"/>
        <a:ext cx="1047146" cy="1047146"/>
      </dsp:txXfrm>
    </dsp:sp>
    <dsp:sp modelId="{FF614A10-FD62-429D-8C13-AD28567742D8}">
      <dsp:nvSpPr>
        <dsp:cNvPr id="0" name=""/>
        <dsp:cNvSpPr/>
      </dsp:nvSpPr>
      <dsp:spPr>
        <a:xfrm rot="10800000">
          <a:off x="1825260" y="2417245"/>
          <a:ext cx="394148" cy="499799"/>
        </a:xfrm>
        <a:prstGeom prst="rightArrow">
          <a:avLst>
            <a:gd name="adj1" fmla="val 60000"/>
            <a:gd name="adj2" fmla="val 50000"/>
          </a:avLst>
        </a:prstGeom>
        <a:solidFill>
          <a:schemeClr val="accent2">
            <a:shade val="90000"/>
            <a:hueOff val="0"/>
            <a:satOff val="-14999"/>
            <a:lumOff val="204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43504" y="2517205"/>
        <a:ext cx="275904" cy="299879"/>
      </dsp:txXfrm>
    </dsp:sp>
    <dsp:sp modelId="{6CDA4458-9ACC-49D4-BC49-F534898516B2}">
      <dsp:nvSpPr>
        <dsp:cNvPr id="0" name=""/>
        <dsp:cNvSpPr/>
      </dsp:nvSpPr>
      <dsp:spPr>
        <a:xfrm>
          <a:off x="158453" y="1926701"/>
          <a:ext cx="1480888" cy="1480888"/>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a:rPr>
            <a:t>Vet with community</a:t>
          </a:r>
          <a:endParaRPr lang="en-US" sz="1400" b="1" kern="1200"/>
        </a:p>
      </dsp:txBody>
      <dsp:txXfrm>
        <a:off x="375324" y="2143572"/>
        <a:ext cx="1047146" cy="1047146"/>
      </dsp:txXfrm>
    </dsp:sp>
    <dsp:sp modelId="{DEB72BD6-5244-4A67-92EE-DD19068993B5}">
      <dsp:nvSpPr>
        <dsp:cNvPr id="0" name=""/>
        <dsp:cNvSpPr/>
      </dsp:nvSpPr>
      <dsp:spPr>
        <a:xfrm rot="18000000">
          <a:off x="1252387" y="1463642"/>
          <a:ext cx="394148" cy="499799"/>
        </a:xfrm>
        <a:prstGeom prst="rightArrow">
          <a:avLst>
            <a:gd name="adj1" fmla="val 60000"/>
            <a:gd name="adj2" fmla="val 50000"/>
          </a:avLst>
        </a:prstGeom>
        <a:solidFill>
          <a:schemeClr val="accent2">
            <a:shade val="90000"/>
            <a:hueOff val="0"/>
            <a:satOff val="-29999"/>
            <a:lumOff val="408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281948" y="1614803"/>
        <a:ext cx="275904" cy="299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646A7-660C-4A1F-90E6-2A8C21DB628C}">
      <dsp:nvSpPr>
        <dsp:cNvPr id="0" name=""/>
        <dsp:cNvSpPr/>
      </dsp:nvSpPr>
      <dsp:spPr>
        <a:xfrm>
          <a:off x="1390" y="1508672"/>
          <a:ext cx="1694322" cy="677729"/>
        </a:xfrm>
        <a:prstGeom prst="chevron">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rPr>
            <a:t>Finalize</a:t>
          </a:r>
          <a:endParaRPr lang="en-US" sz="1400" b="1" kern="1200"/>
        </a:p>
      </dsp:txBody>
      <dsp:txXfrm>
        <a:off x="340255" y="1508672"/>
        <a:ext cx="1016593" cy="677729"/>
      </dsp:txXfrm>
    </dsp:sp>
    <dsp:sp modelId="{FB65B442-0DB2-4B3D-BF25-0557B98883BC}">
      <dsp:nvSpPr>
        <dsp:cNvPr id="0" name=""/>
        <dsp:cNvSpPr/>
      </dsp:nvSpPr>
      <dsp:spPr>
        <a:xfrm>
          <a:off x="1526281" y="1508672"/>
          <a:ext cx="1694322" cy="677729"/>
        </a:xfrm>
        <a:prstGeom prst="chevron">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rPr>
            <a:t>Vote</a:t>
          </a:r>
        </a:p>
      </dsp:txBody>
      <dsp:txXfrm>
        <a:off x="1865146" y="1508672"/>
        <a:ext cx="1016593" cy="677729"/>
      </dsp:txXfrm>
    </dsp:sp>
    <dsp:sp modelId="{29423C6E-32EE-491E-A90B-C2681DD1E081}">
      <dsp:nvSpPr>
        <dsp:cNvPr id="0" name=""/>
        <dsp:cNvSpPr/>
      </dsp:nvSpPr>
      <dsp:spPr>
        <a:xfrm>
          <a:off x="3051171" y="1508672"/>
          <a:ext cx="1694322" cy="677729"/>
        </a:xfrm>
        <a:prstGeom prst="chevron">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rPr>
            <a:t>Implement</a:t>
          </a:r>
          <a:endParaRPr lang="en-US" sz="1400" b="1" kern="1200"/>
        </a:p>
      </dsp:txBody>
      <dsp:txXfrm>
        <a:off x="3390036" y="1508672"/>
        <a:ext cx="1016593" cy="677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557A0-5D09-43C0-988D-CD2A07B9D559}">
      <dsp:nvSpPr>
        <dsp:cNvPr id="0" name=""/>
        <dsp:cNvSpPr/>
      </dsp:nvSpPr>
      <dsp:spPr>
        <a:xfrm>
          <a:off x="57" y="197642"/>
          <a:ext cx="5515744" cy="576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rgbClr val="0070C0"/>
              </a:solidFill>
              <a:latin typeface="Arial"/>
            </a:rPr>
            <a:t>For Scientific Users</a:t>
          </a:r>
        </a:p>
      </dsp:txBody>
      <dsp:txXfrm>
        <a:off x="57" y="197642"/>
        <a:ext cx="5515744" cy="576000"/>
      </dsp:txXfrm>
    </dsp:sp>
    <dsp:sp modelId="{CF85E7B2-1757-49AA-AE5B-215D299E8D22}">
      <dsp:nvSpPr>
        <dsp:cNvPr id="0" name=""/>
        <dsp:cNvSpPr/>
      </dsp:nvSpPr>
      <dsp:spPr>
        <a:xfrm>
          <a:off x="57" y="773642"/>
          <a:ext cx="5515744" cy="4282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Arial"/>
            </a:rPr>
            <a:t>How do you expect these changes to affect your current program of research?</a:t>
          </a:r>
          <a:br>
            <a:rPr lang="en-US" sz="2000" kern="1200">
              <a:latin typeface="Arial"/>
            </a:rPr>
          </a:br>
          <a:endParaRPr lang="en-US" sz="2000" kern="1200"/>
        </a:p>
        <a:p>
          <a:pPr marL="228600" lvl="1" indent="-228600" algn="l" defTabSz="889000" rtl="0">
            <a:lnSpc>
              <a:spcPct val="90000"/>
            </a:lnSpc>
            <a:spcBef>
              <a:spcPct val="0"/>
            </a:spcBef>
            <a:spcAft>
              <a:spcPct val="15000"/>
            </a:spcAft>
            <a:buChar char="•"/>
          </a:pPr>
          <a:r>
            <a:rPr lang="en-US" sz="2000" kern="1200">
              <a:latin typeface="Arial"/>
            </a:rPr>
            <a:t>How valuable is this information to you?</a:t>
          </a:r>
          <a:br>
            <a:rPr lang="en-US" sz="2000" kern="1200">
              <a:latin typeface="Arial"/>
            </a:rPr>
          </a:br>
          <a:endParaRPr lang="en-US" sz="2000" kern="1200">
            <a:latin typeface="Arial"/>
          </a:endParaRPr>
        </a:p>
        <a:p>
          <a:pPr marL="228600" lvl="1" indent="-228600" algn="l" defTabSz="889000">
            <a:lnSpc>
              <a:spcPct val="90000"/>
            </a:lnSpc>
            <a:spcBef>
              <a:spcPct val="0"/>
            </a:spcBef>
            <a:spcAft>
              <a:spcPct val="15000"/>
            </a:spcAft>
            <a:buChar char="•"/>
          </a:pPr>
          <a:r>
            <a:rPr lang="en-US" sz="2000" kern="1200">
              <a:latin typeface="Arial"/>
            </a:rPr>
            <a:t>Are the new variables proposed:</a:t>
          </a:r>
        </a:p>
        <a:p>
          <a:pPr marL="457200" lvl="2" indent="-228600" algn="l" defTabSz="889000">
            <a:lnSpc>
              <a:spcPct val="90000"/>
            </a:lnSpc>
            <a:spcBef>
              <a:spcPct val="0"/>
            </a:spcBef>
            <a:spcAft>
              <a:spcPct val="15000"/>
            </a:spcAft>
            <a:buChar char="•"/>
          </a:pPr>
          <a:r>
            <a:rPr lang="en-US" sz="2000" kern="1200">
              <a:latin typeface="Arial"/>
            </a:rPr>
            <a:t>conceptually coherent?</a:t>
          </a:r>
        </a:p>
        <a:p>
          <a:pPr marL="457200" lvl="2" indent="-228600" algn="l" defTabSz="889000">
            <a:lnSpc>
              <a:spcPct val="90000"/>
            </a:lnSpc>
            <a:spcBef>
              <a:spcPct val="0"/>
            </a:spcBef>
            <a:spcAft>
              <a:spcPct val="15000"/>
            </a:spcAft>
            <a:buChar char="•"/>
          </a:pPr>
          <a:r>
            <a:rPr lang="en-US" sz="2000" kern="1200">
              <a:latin typeface="Arial"/>
            </a:rPr>
            <a:t>clearly defined?</a:t>
          </a:r>
        </a:p>
        <a:p>
          <a:pPr marL="457200" lvl="2" indent="-228600" algn="l" defTabSz="889000">
            <a:lnSpc>
              <a:spcPct val="90000"/>
            </a:lnSpc>
            <a:spcBef>
              <a:spcPct val="0"/>
            </a:spcBef>
            <a:spcAft>
              <a:spcPct val="15000"/>
            </a:spcAft>
            <a:buChar char="•"/>
          </a:pPr>
          <a:r>
            <a:rPr lang="en-US" sz="2000" kern="1200">
              <a:latin typeface="Arial"/>
            </a:rPr>
            <a:t>likely to be useful?</a:t>
          </a:r>
        </a:p>
      </dsp:txBody>
      <dsp:txXfrm>
        <a:off x="57" y="773642"/>
        <a:ext cx="5515744" cy="4282199"/>
      </dsp:txXfrm>
    </dsp:sp>
    <dsp:sp modelId="{CD107480-4BED-46B8-B41D-46763D99A8FA}">
      <dsp:nvSpPr>
        <dsp:cNvPr id="0" name=""/>
        <dsp:cNvSpPr/>
      </dsp:nvSpPr>
      <dsp:spPr>
        <a:xfrm>
          <a:off x="6288006" y="197642"/>
          <a:ext cx="5515744" cy="576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rial"/>
            </a:rPr>
            <a:t> </a:t>
          </a:r>
          <a:r>
            <a:rPr lang="en-US" sz="2000" b="1" kern="1200">
              <a:solidFill>
                <a:srgbClr val="002060"/>
              </a:solidFill>
              <a:latin typeface="Arial"/>
            </a:rPr>
            <a:t>For Implementers</a:t>
          </a:r>
          <a:endParaRPr lang="en-US" sz="2000" b="1" kern="1200">
            <a:solidFill>
              <a:srgbClr val="002060"/>
            </a:solidFill>
          </a:endParaRPr>
        </a:p>
      </dsp:txBody>
      <dsp:txXfrm>
        <a:off x="6288006" y="197642"/>
        <a:ext cx="5515744" cy="576000"/>
      </dsp:txXfrm>
    </dsp:sp>
    <dsp:sp modelId="{58E45DAB-C631-4060-99AF-BEE789E61C08}">
      <dsp:nvSpPr>
        <dsp:cNvPr id="0" name=""/>
        <dsp:cNvSpPr/>
      </dsp:nvSpPr>
      <dsp:spPr>
        <a:xfrm>
          <a:off x="6288006" y="773642"/>
          <a:ext cx="5515744" cy="4282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Arial"/>
            </a:rPr>
            <a:t>Can you obtain the information needed for the new variables?</a:t>
          </a:r>
          <a:br>
            <a:rPr lang="en-US" sz="2000" kern="1200">
              <a:latin typeface="Arial"/>
            </a:rPr>
          </a:br>
          <a:endParaRPr lang="en-US" sz="2000" kern="1200"/>
        </a:p>
        <a:p>
          <a:pPr marL="228600" lvl="1" indent="-228600" algn="l" defTabSz="889000" rtl="0">
            <a:lnSpc>
              <a:spcPct val="90000"/>
            </a:lnSpc>
            <a:spcBef>
              <a:spcPct val="0"/>
            </a:spcBef>
            <a:spcAft>
              <a:spcPct val="15000"/>
            </a:spcAft>
            <a:buChar char="•"/>
          </a:pPr>
          <a:r>
            <a:rPr lang="en-US" sz="2000" kern="1200">
              <a:latin typeface="Arial"/>
            </a:rPr>
            <a:t>Do you have other useful information in your source data that would not be well accommodated by the proposed changes?</a:t>
          </a:r>
          <a:br>
            <a:rPr lang="en-US" sz="2000" kern="1200">
              <a:latin typeface="Arial"/>
            </a:rPr>
          </a:br>
          <a:endParaRPr lang="en-US" sz="2000" kern="1200"/>
        </a:p>
        <a:p>
          <a:pPr marL="228600" lvl="1" indent="-228600" algn="l" defTabSz="889000" rtl="0">
            <a:lnSpc>
              <a:spcPct val="90000"/>
            </a:lnSpc>
            <a:spcBef>
              <a:spcPct val="0"/>
            </a:spcBef>
            <a:spcAft>
              <a:spcPct val="15000"/>
            </a:spcAft>
            <a:buChar char="•"/>
          </a:pPr>
          <a:r>
            <a:rPr lang="en-US" sz="2000" kern="1200">
              <a:latin typeface="Arial"/>
            </a:rPr>
            <a:t>Are the new variables proposed</a:t>
          </a:r>
        </a:p>
        <a:p>
          <a:pPr marL="457200" lvl="2" indent="-228600" algn="l" defTabSz="889000">
            <a:lnSpc>
              <a:spcPct val="90000"/>
            </a:lnSpc>
            <a:spcBef>
              <a:spcPct val="0"/>
            </a:spcBef>
            <a:spcAft>
              <a:spcPct val="15000"/>
            </a:spcAft>
            <a:buChar char="•"/>
          </a:pPr>
          <a:r>
            <a:rPr lang="en-US" sz="2000" kern="1200">
              <a:latin typeface="Arial"/>
            </a:rPr>
            <a:t>conceptually coherent?</a:t>
          </a:r>
        </a:p>
        <a:p>
          <a:pPr marL="457200" lvl="2" indent="-228600" algn="l" defTabSz="889000">
            <a:lnSpc>
              <a:spcPct val="90000"/>
            </a:lnSpc>
            <a:spcBef>
              <a:spcPct val="0"/>
            </a:spcBef>
            <a:spcAft>
              <a:spcPct val="15000"/>
            </a:spcAft>
            <a:buChar char="•"/>
          </a:pPr>
          <a:r>
            <a:rPr lang="en-US" sz="2000" kern="1200">
              <a:latin typeface="Arial"/>
            </a:rPr>
            <a:t>clearly defined?</a:t>
          </a:r>
        </a:p>
        <a:p>
          <a:pPr marL="457200" lvl="2" indent="-228600" algn="l" defTabSz="889000" rtl="0">
            <a:lnSpc>
              <a:spcPct val="90000"/>
            </a:lnSpc>
            <a:spcBef>
              <a:spcPct val="0"/>
            </a:spcBef>
            <a:spcAft>
              <a:spcPct val="15000"/>
            </a:spcAft>
            <a:buChar char="•"/>
          </a:pPr>
          <a:r>
            <a:rPr lang="en-US" sz="2000" kern="1200">
              <a:latin typeface="Arial"/>
            </a:rPr>
            <a:t>likely to be useful?</a:t>
          </a:r>
          <a:br>
            <a:rPr lang="en-US" sz="2000" kern="1200">
              <a:latin typeface="Arial"/>
            </a:rPr>
          </a:br>
          <a:endParaRPr lang="en-US" sz="2000" kern="1200"/>
        </a:p>
        <a:p>
          <a:pPr marL="228600" lvl="1" indent="-228600" algn="l" defTabSz="889000" rtl="0">
            <a:lnSpc>
              <a:spcPct val="90000"/>
            </a:lnSpc>
            <a:spcBef>
              <a:spcPct val="0"/>
            </a:spcBef>
            <a:spcAft>
              <a:spcPct val="15000"/>
            </a:spcAft>
            <a:buChar char="•"/>
          </a:pPr>
          <a:r>
            <a:rPr lang="en-US" sz="2000" kern="1200">
              <a:latin typeface="Arial"/>
            </a:rPr>
            <a:t>Can you think of a better way of storing this data for research use?</a:t>
          </a:r>
        </a:p>
      </dsp:txBody>
      <dsp:txXfrm>
        <a:off x="6288006" y="773642"/>
        <a:ext cx="5515744" cy="42821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6C173-E26B-4D47-806C-76ED836AF0C2}"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08573-04EA-40CF-B4D5-999CF398680A}" type="slidenum">
              <a:rPr lang="en-US" smtClean="0"/>
              <a:t>‹#›</a:t>
            </a:fld>
            <a:endParaRPr lang="en-US"/>
          </a:p>
        </p:txBody>
      </p:sp>
    </p:spTree>
    <p:extLst>
      <p:ext uri="{BB962C8B-B14F-4D97-AF65-F5344CB8AC3E}">
        <p14:creationId xmlns:p14="http://schemas.microsoft.com/office/powerpoint/2010/main" val="326584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1</a:t>
            </a:fld>
            <a:endParaRPr lang="en-US"/>
          </a:p>
        </p:txBody>
      </p:sp>
    </p:spTree>
    <p:extLst>
      <p:ext uri="{BB962C8B-B14F-4D97-AF65-F5344CB8AC3E}">
        <p14:creationId xmlns:p14="http://schemas.microsoft.com/office/powerpoint/2010/main" val="34044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F08573-04EA-40CF-B4D5-999CF398680A}" type="slidenum">
              <a:rPr lang="en-US" smtClean="0"/>
              <a:t>10</a:t>
            </a:fld>
            <a:endParaRPr lang="en-US"/>
          </a:p>
        </p:txBody>
      </p:sp>
    </p:spTree>
    <p:extLst>
      <p:ext uri="{BB962C8B-B14F-4D97-AF65-F5344CB8AC3E}">
        <p14:creationId xmlns:p14="http://schemas.microsoft.com/office/powerpoint/2010/main" val="36202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428DC-33AB-462B-C0A9-382D374C7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3EFE9-A401-B0D2-D9F4-E588107A3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237DA-C18C-A847-A0E3-936FA026B3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101333-5E0F-3418-B2F9-CF703B35D10F}"/>
              </a:ext>
            </a:extLst>
          </p:cNvPr>
          <p:cNvSpPr>
            <a:spLocks noGrp="1"/>
          </p:cNvSpPr>
          <p:nvPr>
            <p:ph type="sldNum" sz="quarter" idx="5"/>
          </p:nvPr>
        </p:nvSpPr>
        <p:spPr/>
        <p:txBody>
          <a:bodyPr/>
          <a:lstStyle/>
          <a:p>
            <a:fld id="{2CF08573-04EA-40CF-B4D5-999CF398680A}" type="slidenum">
              <a:rPr lang="en-US" smtClean="0"/>
              <a:t>11</a:t>
            </a:fld>
            <a:endParaRPr lang="en-US"/>
          </a:p>
        </p:txBody>
      </p:sp>
    </p:spTree>
    <p:extLst>
      <p:ext uri="{BB962C8B-B14F-4D97-AF65-F5344CB8AC3E}">
        <p14:creationId xmlns:p14="http://schemas.microsoft.com/office/powerpoint/2010/main" val="31857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F11E418-C0E1-FE1F-45C6-529704091B7D}"/>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0FB26D2E-8C6F-6645-0878-07FACE9D79B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6084" name="Slide Number Placeholder 3">
            <a:extLst>
              <a:ext uri="{FF2B5EF4-FFF2-40B4-BE49-F238E27FC236}">
                <a16:creationId xmlns:a16="http://schemas.microsoft.com/office/drawing/2014/main" id="{7E02F23B-C27C-5BB0-7633-F7BC0BE037DA}"/>
              </a:ext>
            </a:extLst>
          </p:cNvPr>
          <p:cNvSpPr>
            <a:spLocks noGrp="1"/>
          </p:cNvSpPr>
          <p:nvPr>
            <p:ph type="sldNum" sz="quarter" idx="4294967295"/>
          </p:nvPr>
        </p:nvSpPr>
        <p:spPr bwMode="auto">
          <a:xfrm>
            <a:off x="3884613" y="8772525"/>
            <a:ext cx="2971800"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4400" b="1">
                <a:solidFill>
                  <a:srgbClr val="008FD4"/>
                </a:solidFill>
                <a:latin typeface="Arial" panose="020B0604020202020204" pitchFamily="34" charset="0"/>
                <a:ea typeface="MS PGothic" panose="020B0600070205080204" pitchFamily="34" charset="-128"/>
              </a:defRPr>
            </a:lvl1pPr>
            <a:lvl2pPr marL="742950" indent="-285750" defTabSz="912813">
              <a:defRPr sz="4400" b="1">
                <a:solidFill>
                  <a:srgbClr val="008FD4"/>
                </a:solidFill>
                <a:latin typeface="Arial" panose="020B0604020202020204" pitchFamily="34" charset="0"/>
                <a:ea typeface="MS PGothic" panose="020B0600070205080204" pitchFamily="34" charset="-128"/>
              </a:defRPr>
            </a:lvl2pPr>
            <a:lvl3pPr marL="1143000" indent="-228600" defTabSz="912813">
              <a:defRPr sz="4400" b="1">
                <a:solidFill>
                  <a:srgbClr val="008FD4"/>
                </a:solidFill>
                <a:latin typeface="Arial" panose="020B0604020202020204" pitchFamily="34" charset="0"/>
                <a:ea typeface="MS PGothic" panose="020B0600070205080204" pitchFamily="34" charset="-128"/>
              </a:defRPr>
            </a:lvl3pPr>
            <a:lvl4pPr marL="1600200" indent="-228600" defTabSz="912813">
              <a:defRPr sz="4400" b="1">
                <a:solidFill>
                  <a:srgbClr val="008FD4"/>
                </a:solidFill>
                <a:latin typeface="Arial" panose="020B0604020202020204" pitchFamily="34" charset="0"/>
                <a:ea typeface="MS PGothic" panose="020B0600070205080204" pitchFamily="34" charset="-128"/>
              </a:defRPr>
            </a:lvl4pPr>
            <a:lvl5pPr marL="2057400" indent="-228600" defTabSz="912813">
              <a:defRPr sz="4400" b="1">
                <a:solidFill>
                  <a:srgbClr val="008FD4"/>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9pPr>
          </a:lstStyle>
          <a:p>
            <a:fld id="{AE128B53-B15C-4464-B231-24253D0BA8EC}" type="slidenum">
              <a:rPr lang="en-US" altLang="en-US">
                <a:solidFill>
                  <a:schemeClr val="tx1"/>
                </a:solidFill>
                <a:cs typeface="Arial" panose="020B0604020202020204" pitchFamily="34" charset="0"/>
              </a:rPr>
              <a:pPr/>
              <a:t>12</a:t>
            </a:fld>
            <a:endParaRPr lang="en-US" altLang="en-US">
              <a:solidFill>
                <a:schemeClr val="tx1"/>
              </a:solidFill>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46C55-21F6-71C1-15ED-C2E14FDD9A60}"/>
            </a:ext>
          </a:extLst>
        </p:cNvPr>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24348A7-E881-FB3F-35CE-D93CBA6558F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E37393CD-891A-34BF-7FE5-81920B05EC8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6084" name="Slide Number Placeholder 3">
            <a:extLst>
              <a:ext uri="{FF2B5EF4-FFF2-40B4-BE49-F238E27FC236}">
                <a16:creationId xmlns:a16="http://schemas.microsoft.com/office/drawing/2014/main" id="{2DACE973-DA21-5C6A-13C6-AE7D95A961A5}"/>
              </a:ext>
            </a:extLst>
          </p:cNvPr>
          <p:cNvSpPr>
            <a:spLocks noGrp="1"/>
          </p:cNvSpPr>
          <p:nvPr>
            <p:ph type="sldNum" sz="quarter" idx="4294967295"/>
          </p:nvPr>
        </p:nvSpPr>
        <p:spPr bwMode="auto">
          <a:xfrm>
            <a:off x="3884613" y="8772525"/>
            <a:ext cx="2971800"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4400" b="1">
                <a:solidFill>
                  <a:srgbClr val="008FD4"/>
                </a:solidFill>
                <a:latin typeface="Arial" panose="020B0604020202020204" pitchFamily="34" charset="0"/>
                <a:ea typeface="MS PGothic" panose="020B0600070205080204" pitchFamily="34" charset="-128"/>
              </a:defRPr>
            </a:lvl1pPr>
            <a:lvl2pPr marL="742950" indent="-285750" defTabSz="912813">
              <a:defRPr sz="4400" b="1">
                <a:solidFill>
                  <a:srgbClr val="008FD4"/>
                </a:solidFill>
                <a:latin typeface="Arial" panose="020B0604020202020204" pitchFamily="34" charset="0"/>
                <a:ea typeface="MS PGothic" panose="020B0600070205080204" pitchFamily="34" charset="-128"/>
              </a:defRPr>
            </a:lvl2pPr>
            <a:lvl3pPr marL="1143000" indent="-228600" defTabSz="912813">
              <a:defRPr sz="4400" b="1">
                <a:solidFill>
                  <a:srgbClr val="008FD4"/>
                </a:solidFill>
                <a:latin typeface="Arial" panose="020B0604020202020204" pitchFamily="34" charset="0"/>
                <a:ea typeface="MS PGothic" panose="020B0600070205080204" pitchFamily="34" charset="-128"/>
              </a:defRPr>
            </a:lvl3pPr>
            <a:lvl4pPr marL="1600200" indent="-228600" defTabSz="912813">
              <a:defRPr sz="4400" b="1">
                <a:solidFill>
                  <a:srgbClr val="008FD4"/>
                </a:solidFill>
                <a:latin typeface="Arial" panose="020B0604020202020204" pitchFamily="34" charset="0"/>
                <a:ea typeface="MS PGothic" panose="020B0600070205080204" pitchFamily="34" charset="-128"/>
              </a:defRPr>
            </a:lvl4pPr>
            <a:lvl5pPr marL="2057400" indent="-228600" defTabSz="912813">
              <a:defRPr sz="4400" b="1">
                <a:solidFill>
                  <a:srgbClr val="008FD4"/>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9pPr>
          </a:lstStyle>
          <a:p>
            <a:fld id="{AE128B53-B15C-4464-B231-24253D0BA8EC}" type="slidenum">
              <a:rPr lang="en-US" altLang="en-US">
                <a:solidFill>
                  <a:schemeClr val="tx1"/>
                </a:solidFill>
                <a:cs typeface="Arial" panose="020B0604020202020204" pitchFamily="34" charset="0"/>
              </a:rPr>
              <a:pPr/>
              <a:t>13</a:t>
            </a:fld>
            <a:endParaRPr lang="en-US" altLang="en-US">
              <a:solidFill>
                <a:schemeClr val="tx1"/>
              </a:solidFill>
              <a:cs typeface="Arial" panose="020B0604020202020204" pitchFamily="34" charset="0"/>
            </a:endParaRPr>
          </a:p>
        </p:txBody>
      </p:sp>
    </p:spTree>
    <p:extLst>
      <p:ext uri="{BB962C8B-B14F-4D97-AF65-F5344CB8AC3E}">
        <p14:creationId xmlns:p14="http://schemas.microsoft.com/office/powerpoint/2010/main" val="37617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FE46-8E53-A5B7-C3AA-AC21F6EC0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B7DB0-6ED4-0C18-7DA2-A6DCE09C6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3D734-7A96-6FC1-5492-E4CDA53538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2FED61-5F18-179E-282B-CAD302B9EDE6}"/>
              </a:ext>
            </a:extLst>
          </p:cNvPr>
          <p:cNvSpPr>
            <a:spLocks noGrp="1"/>
          </p:cNvSpPr>
          <p:nvPr>
            <p:ph type="sldNum" sz="quarter" idx="5"/>
          </p:nvPr>
        </p:nvSpPr>
        <p:spPr/>
        <p:txBody>
          <a:bodyPr/>
          <a:lstStyle/>
          <a:p>
            <a:fld id="{2CF08573-04EA-40CF-B4D5-999CF398680A}" type="slidenum">
              <a:rPr lang="en-US" smtClean="0"/>
              <a:t>14</a:t>
            </a:fld>
            <a:endParaRPr lang="en-US"/>
          </a:p>
        </p:txBody>
      </p:sp>
    </p:spTree>
    <p:extLst>
      <p:ext uri="{BB962C8B-B14F-4D97-AF65-F5344CB8AC3E}">
        <p14:creationId xmlns:p14="http://schemas.microsoft.com/office/powerpoint/2010/main" val="212681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EBBB-2BC0-BDD9-22C1-F599D498B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870E6-E4B9-608B-CFE0-15728DE9F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F2497-C965-FC8B-07C1-0B5EC11951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D67B2-25DC-D305-5145-DFFBC515C7BA}"/>
              </a:ext>
            </a:extLst>
          </p:cNvPr>
          <p:cNvSpPr>
            <a:spLocks noGrp="1"/>
          </p:cNvSpPr>
          <p:nvPr>
            <p:ph type="sldNum" sz="quarter" idx="5"/>
          </p:nvPr>
        </p:nvSpPr>
        <p:spPr/>
        <p:txBody>
          <a:bodyPr/>
          <a:lstStyle/>
          <a:p>
            <a:fld id="{2CF08573-04EA-40CF-B4D5-999CF398680A}" type="slidenum">
              <a:rPr lang="en-US" smtClean="0"/>
              <a:t>15</a:t>
            </a:fld>
            <a:endParaRPr lang="en-US"/>
          </a:p>
        </p:txBody>
      </p:sp>
    </p:spTree>
    <p:extLst>
      <p:ext uri="{BB962C8B-B14F-4D97-AF65-F5344CB8AC3E}">
        <p14:creationId xmlns:p14="http://schemas.microsoft.com/office/powerpoint/2010/main" val="769781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16</a:t>
            </a:fld>
            <a:endParaRPr lang="en-US"/>
          </a:p>
        </p:txBody>
      </p:sp>
    </p:spTree>
    <p:extLst>
      <p:ext uri="{BB962C8B-B14F-4D97-AF65-F5344CB8AC3E}">
        <p14:creationId xmlns:p14="http://schemas.microsoft.com/office/powerpoint/2010/main" val="157044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455AB-BA3F-4E97-1559-5383D23A7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2EDD1-8C6A-2C59-B05E-D30769A62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7C4AD-A9B1-FDE2-0D42-47B3F1BF68B7}"/>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50F7477-BDF7-F088-B9E1-8C67CAE11152}"/>
              </a:ext>
            </a:extLst>
          </p:cNvPr>
          <p:cNvSpPr>
            <a:spLocks noGrp="1"/>
          </p:cNvSpPr>
          <p:nvPr>
            <p:ph type="sldNum" sz="quarter" idx="5"/>
          </p:nvPr>
        </p:nvSpPr>
        <p:spPr/>
        <p:txBody>
          <a:bodyPr/>
          <a:lstStyle/>
          <a:p>
            <a:fld id="{2CF08573-04EA-40CF-B4D5-999CF398680A}" type="slidenum">
              <a:rPr lang="en-US" smtClean="0"/>
              <a:t>17</a:t>
            </a:fld>
            <a:endParaRPr lang="en-US"/>
          </a:p>
        </p:txBody>
      </p:sp>
    </p:spTree>
    <p:extLst>
      <p:ext uri="{BB962C8B-B14F-4D97-AF65-F5344CB8AC3E}">
        <p14:creationId xmlns:p14="http://schemas.microsoft.com/office/powerpoint/2010/main" val="334993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18</a:t>
            </a:fld>
            <a:endParaRPr lang="en-US"/>
          </a:p>
        </p:txBody>
      </p:sp>
    </p:spTree>
    <p:extLst>
      <p:ext uri="{BB962C8B-B14F-4D97-AF65-F5344CB8AC3E}">
        <p14:creationId xmlns:p14="http://schemas.microsoft.com/office/powerpoint/2010/main" val="371027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2CF08573-04EA-40CF-B4D5-999CF398680A}" type="slidenum">
              <a:rPr lang="en-US" smtClean="0"/>
              <a:t>19</a:t>
            </a:fld>
            <a:endParaRPr lang="en-US"/>
          </a:p>
        </p:txBody>
      </p:sp>
    </p:spTree>
    <p:extLst>
      <p:ext uri="{BB962C8B-B14F-4D97-AF65-F5344CB8AC3E}">
        <p14:creationId xmlns:p14="http://schemas.microsoft.com/office/powerpoint/2010/main" val="403482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a:t>
            </a:fld>
            <a:endParaRPr lang="en-US"/>
          </a:p>
        </p:txBody>
      </p:sp>
    </p:spTree>
    <p:extLst>
      <p:ext uri="{BB962C8B-B14F-4D97-AF65-F5344CB8AC3E}">
        <p14:creationId xmlns:p14="http://schemas.microsoft.com/office/powerpoint/2010/main" val="166024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20</a:t>
            </a:fld>
            <a:endParaRPr lang="en-US"/>
          </a:p>
        </p:txBody>
      </p:sp>
    </p:spTree>
    <p:extLst>
      <p:ext uri="{BB962C8B-B14F-4D97-AF65-F5344CB8AC3E}">
        <p14:creationId xmlns:p14="http://schemas.microsoft.com/office/powerpoint/2010/main" val="2051578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21</a:t>
            </a:fld>
            <a:endParaRPr lang="en-US"/>
          </a:p>
        </p:txBody>
      </p:sp>
    </p:spTree>
    <p:extLst>
      <p:ext uri="{BB962C8B-B14F-4D97-AF65-F5344CB8AC3E}">
        <p14:creationId xmlns:p14="http://schemas.microsoft.com/office/powerpoint/2010/main" val="264862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F08573-04EA-40CF-B4D5-999CF398680A}" type="slidenum">
              <a:rPr lang="en-US" smtClean="0"/>
              <a:t>22</a:t>
            </a:fld>
            <a:endParaRPr lang="en-US"/>
          </a:p>
        </p:txBody>
      </p:sp>
    </p:spTree>
    <p:extLst>
      <p:ext uri="{BB962C8B-B14F-4D97-AF65-F5344CB8AC3E}">
        <p14:creationId xmlns:p14="http://schemas.microsoft.com/office/powerpoint/2010/main" val="304028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23</a:t>
            </a:fld>
            <a:endParaRPr lang="en-US"/>
          </a:p>
        </p:txBody>
      </p:sp>
    </p:spTree>
    <p:extLst>
      <p:ext uri="{BB962C8B-B14F-4D97-AF65-F5344CB8AC3E}">
        <p14:creationId xmlns:p14="http://schemas.microsoft.com/office/powerpoint/2010/main" val="86835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24</a:t>
            </a:fld>
            <a:endParaRPr lang="en-US"/>
          </a:p>
        </p:txBody>
      </p:sp>
    </p:spTree>
    <p:extLst>
      <p:ext uri="{BB962C8B-B14F-4D97-AF65-F5344CB8AC3E}">
        <p14:creationId xmlns:p14="http://schemas.microsoft.com/office/powerpoint/2010/main" val="1879527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25</a:t>
            </a:fld>
            <a:endParaRPr lang="en-US"/>
          </a:p>
        </p:txBody>
      </p:sp>
    </p:spTree>
    <p:extLst>
      <p:ext uri="{BB962C8B-B14F-4D97-AF65-F5344CB8AC3E}">
        <p14:creationId xmlns:p14="http://schemas.microsoft.com/office/powerpoint/2010/main" val="1157608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26</a:t>
            </a:fld>
            <a:endParaRPr lang="en-US"/>
          </a:p>
        </p:txBody>
      </p:sp>
    </p:spTree>
    <p:extLst>
      <p:ext uri="{BB962C8B-B14F-4D97-AF65-F5344CB8AC3E}">
        <p14:creationId xmlns:p14="http://schemas.microsoft.com/office/powerpoint/2010/main" val="3717868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F08573-04EA-40CF-B4D5-999CF398680A}" type="slidenum">
              <a:rPr lang="en-US" smtClean="0"/>
              <a:t>27</a:t>
            </a:fld>
            <a:endParaRPr lang="en-US"/>
          </a:p>
        </p:txBody>
      </p:sp>
    </p:spTree>
    <p:extLst>
      <p:ext uri="{BB962C8B-B14F-4D97-AF65-F5344CB8AC3E}">
        <p14:creationId xmlns:p14="http://schemas.microsoft.com/office/powerpoint/2010/main" val="1095381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28</a:t>
            </a:fld>
            <a:endParaRPr lang="en-US"/>
          </a:p>
        </p:txBody>
      </p:sp>
    </p:spTree>
    <p:extLst>
      <p:ext uri="{BB962C8B-B14F-4D97-AF65-F5344CB8AC3E}">
        <p14:creationId xmlns:p14="http://schemas.microsoft.com/office/powerpoint/2010/main" val="2179467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29</a:t>
            </a:fld>
            <a:endParaRPr lang="en-US"/>
          </a:p>
        </p:txBody>
      </p:sp>
    </p:spTree>
    <p:extLst>
      <p:ext uri="{BB962C8B-B14F-4D97-AF65-F5344CB8AC3E}">
        <p14:creationId xmlns:p14="http://schemas.microsoft.com/office/powerpoint/2010/main" val="78421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3</a:t>
            </a:fld>
            <a:endParaRPr lang="en-US"/>
          </a:p>
        </p:txBody>
      </p:sp>
    </p:spTree>
    <p:extLst>
      <p:ext uri="{BB962C8B-B14F-4D97-AF65-F5344CB8AC3E}">
        <p14:creationId xmlns:p14="http://schemas.microsoft.com/office/powerpoint/2010/main" val="1841123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30</a:t>
            </a:fld>
            <a:endParaRPr lang="en-US"/>
          </a:p>
        </p:txBody>
      </p:sp>
    </p:spTree>
    <p:extLst>
      <p:ext uri="{BB962C8B-B14F-4D97-AF65-F5344CB8AC3E}">
        <p14:creationId xmlns:p14="http://schemas.microsoft.com/office/powerpoint/2010/main" val="3249371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F08573-04EA-40CF-B4D5-999CF398680A}" type="slidenum">
              <a:rPr lang="en-US" smtClean="0"/>
              <a:t>31</a:t>
            </a:fld>
            <a:endParaRPr lang="en-US"/>
          </a:p>
        </p:txBody>
      </p:sp>
    </p:spTree>
    <p:extLst>
      <p:ext uri="{BB962C8B-B14F-4D97-AF65-F5344CB8AC3E}">
        <p14:creationId xmlns:p14="http://schemas.microsoft.com/office/powerpoint/2010/main" val="1467873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p:spPr>
        <p:txBody>
          <a:bodyPr/>
          <a:lstStyle/>
          <a:p>
            <a:endParaRPr lang="en-US" dirty="0"/>
          </a:p>
        </p:txBody>
      </p:sp>
      <p:sp>
        <p:nvSpPr>
          <p:cNvPr id="92163" name="Slide Number Placeholder 3"/>
          <p:cNvSpPr>
            <a:spLocks noGrp="1"/>
          </p:cNvSpPr>
          <p:nvPr>
            <p:ph type="sldNum" sz="quarter" idx="5"/>
          </p:nvPr>
        </p:nvSpPr>
        <p:spPr>
          <a:noFill/>
        </p:spPr>
        <p:txBody>
          <a:bodyPr/>
          <a:lstStyle/>
          <a:p>
            <a:fld id="{FDFAA309-F8A7-45AF-8EDC-9E567F8A8FC7}" type="slidenum">
              <a:rPr lang="en-US" smtClean="0">
                <a:ea typeface="MS PGothic" pitchFamily="34" charset="-128"/>
              </a:rPr>
              <a:pPr/>
              <a:t>32</a:t>
            </a:fld>
            <a:endParaRPr lang="en-US">
              <a:ea typeface="MS PGothic" pitchFamily="34" charset="-128"/>
            </a:endParaRPr>
          </a:p>
        </p:txBody>
      </p:sp>
    </p:spTree>
    <p:extLst>
      <p:ext uri="{BB962C8B-B14F-4D97-AF65-F5344CB8AC3E}">
        <p14:creationId xmlns:p14="http://schemas.microsoft.com/office/powerpoint/2010/main" val="822737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33</a:t>
            </a:fld>
            <a:endParaRPr lang="en-US"/>
          </a:p>
        </p:txBody>
      </p:sp>
    </p:spTree>
    <p:extLst>
      <p:ext uri="{BB962C8B-B14F-4D97-AF65-F5344CB8AC3E}">
        <p14:creationId xmlns:p14="http://schemas.microsoft.com/office/powerpoint/2010/main" val="1826050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pPr eaLnBrk="1" hangingPunct="1"/>
            <a:endParaRPr lang="en-US" dirty="0"/>
          </a:p>
        </p:txBody>
      </p:sp>
      <p:sp>
        <p:nvSpPr>
          <p:cNvPr id="96259" name="Slide Number Placeholder 3"/>
          <p:cNvSpPr>
            <a:spLocks noGrp="1"/>
          </p:cNvSpPr>
          <p:nvPr>
            <p:ph type="sldNum" sz="quarter" idx="5"/>
          </p:nvPr>
        </p:nvSpPr>
        <p:spPr>
          <a:noFill/>
        </p:spPr>
        <p:txBody>
          <a:bodyPr/>
          <a:lstStyle/>
          <a:p>
            <a:fld id="{9C0CD749-EE4F-4812-ABD8-5FF87CED11E5}" type="slidenum">
              <a:rPr lang="en-US" smtClean="0">
                <a:ea typeface="MS PGothic" pitchFamily="34" charset="-128"/>
              </a:rPr>
              <a:pPr/>
              <a:t>34</a:t>
            </a:fld>
            <a:endParaRPr lang="en-US">
              <a:ea typeface="MS PGothic" pitchFamily="34" charset="-128"/>
            </a:endParaRPr>
          </a:p>
        </p:txBody>
      </p:sp>
    </p:spTree>
    <p:extLst>
      <p:ext uri="{BB962C8B-B14F-4D97-AF65-F5344CB8AC3E}">
        <p14:creationId xmlns:p14="http://schemas.microsoft.com/office/powerpoint/2010/main" val="3007009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EA470-B476-7848-3CEF-3908FCB312EE}"/>
            </a:ext>
          </a:extLst>
        </p:cNvPr>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F3AFC76D-0BE1-985B-99CD-C48A52605678}"/>
              </a:ext>
            </a:extLst>
          </p:cNvPr>
          <p:cNvSpPr>
            <a:spLocks noGrp="1" noRot="1" noChangeAspect="1"/>
          </p:cNvSpPr>
          <p:nvPr>
            <p:ph type="sldImg"/>
          </p:nvPr>
        </p:nvSpPr>
        <p:spPr>
          <a:ln/>
        </p:spPr>
      </p:sp>
      <p:sp>
        <p:nvSpPr>
          <p:cNvPr id="96258" name="Notes Placeholder 2">
            <a:extLst>
              <a:ext uri="{FF2B5EF4-FFF2-40B4-BE49-F238E27FC236}">
                <a16:creationId xmlns:a16="http://schemas.microsoft.com/office/drawing/2014/main" id="{E33A9E6F-6808-6131-088C-3F389EABF23F}"/>
              </a:ext>
            </a:extLst>
          </p:cNvPr>
          <p:cNvSpPr>
            <a:spLocks noGrp="1"/>
          </p:cNvSpPr>
          <p:nvPr>
            <p:ph type="body" idx="1"/>
          </p:nvPr>
        </p:nvSpPr>
        <p:spPr>
          <a:noFill/>
          <a:ln/>
        </p:spPr>
        <p:txBody>
          <a:bodyPr/>
          <a:lstStyle/>
          <a:p>
            <a:pPr eaLnBrk="1" hangingPunct="1"/>
            <a:endParaRPr lang="en-US" dirty="0"/>
          </a:p>
        </p:txBody>
      </p:sp>
      <p:sp>
        <p:nvSpPr>
          <p:cNvPr id="96259" name="Slide Number Placeholder 3">
            <a:extLst>
              <a:ext uri="{FF2B5EF4-FFF2-40B4-BE49-F238E27FC236}">
                <a16:creationId xmlns:a16="http://schemas.microsoft.com/office/drawing/2014/main" id="{9B01721B-53C8-52DD-A567-4AB8EE972DCE}"/>
              </a:ext>
            </a:extLst>
          </p:cNvPr>
          <p:cNvSpPr>
            <a:spLocks noGrp="1"/>
          </p:cNvSpPr>
          <p:nvPr>
            <p:ph type="sldNum" sz="quarter" idx="5"/>
          </p:nvPr>
        </p:nvSpPr>
        <p:spPr>
          <a:noFill/>
        </p:spPr>
        <p:txBody>
          <a:bodyPr/>
          <a:lstStyle/>
          <a:p>
            <a:fld id="{9C0CD749-EE4F-4812-ABD8-5FF87CED11E5}" type="slidenum">
              <a:rPr lang="en-US" smtClean="0">
                <a:ea typeface="MS PGothic" pitchFamily="34" charset="-128"/>
              </a:rPr>
              <a:pPr/>
              <a:t>35</a:t>
            </a:fld>
            <a:endParaRPr lang="en-US">
              <a:ea typeface="MS PGothic" pitchFamily="34" charset="-128"/>
            </a:endParaRPr>
          </a:p>
        </p:txBody>
      </p:sp>
    </p:spTree>
    <p:extLst>
      <p:ext uri="{BB962C8B-B14F-4D97-AF65-F5344CB8AC3E}">
        <p14:creationId xmlns:p14="http://schemas.microsoft.com/office/powerpoint/2010/main" val="3488358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36</a:t>
            </a:fld>
            <a:endParaRPr lang="en-US"/>
          </a:p>
        </p:txBody>
      </p:sp>
    </p:spTree>
    <p:extLst>
      <p:ext uri="{BB962C8B-B14F-4D97-AF65-F5344CB8AC3E}">
        <p14:creationId xmlns:p14="http://schemas.microsoft.com/office/powerpoint/2010/main" val="1797720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37</a:t>
            </a:fld>
            <a:endParaRPr lang="en-US"/>
          </a:p>
        </p:txBody>
      </p:sp>
    </p:spTree>
    <p:extLst>
      <p:ext uri="{BB962C8B-B14F-4D97-AF65-F5344CB8AC3E}">
        <p14:creationId xmlns:p14="http://schemas.microsoft.com/office/powerpoint/2010/main" val="2249823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08DED-DDE1-480B-5D4E-DAE80D9FF420}"/>
            </a:ext>
          </a:extLst>
        </p:cNvPr>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167C7763-9261-45A9-CBCC-D08F7C8FD327}"/>
              </a:ext>
            </a:extLst>
          </p:cNvPr>
          <p:cNvSpPr>
            <a:spLocks noGrp="1" noRot="1" noChangeAspect="1"/>
          </p:cNvSpPr>
          <p:nvPr>
            <p:ph type="sldImg"/>
          </p:nvPr>
        </p:nvSpPr>
        <p:spPr>
          <a:ln/>
        </p:spPr>
      </p:sp>
      <p:sp>
        <p:nvSpPr>
          <p:cNvPr id="92162" name="Notes Placeholder 2">
            <a:extLst>
              <a:ext uri="{FF2B5EF4-FFF2-40B4-BE49-F238E27FC236}">
                <a16:creationId xmlns:a16="http://schemas.microsoft.com/office/drawing/2014/main" id="{B195B64A-09B2-0B3D-E3F4-0FB4589A2846}"/>
              </a:ext>
            </a:extLst>
          </p:cNvPr>
          <p:cNvSpPr>
            <a:spLocks noGrp="1"/>
          </p:cNvSpPr>
          <p:nvPr>
            <p:ph type="body" idx="1"/>
          </p:nvPr>
        </p:nvSpPr>
        <p:spPr>
          <a:noFill/>
          <a:ln/>
        </p:spPr>
        <p:txBody>
          <a:bodyPr/>
          <a:lstStyle/>
          <a:p>
            <a:pPr eaLnBrk="1" hangingPunct="1"/>
            <a:endParaRPr lang="en-US" dirty="0"/>
          </a:p>
        </p:txBody>
      </p:sp>
      <p:sp>
        <p:nvSpPr>
          <p:cNvPr id="92163" name="Slide Number Placeholder 3">
            <a:extLst>
              <a:ext uri="{FF2B5EF4-FFF2-40B4-BE49-F238E27FC236}">
                <a16:creationId xmlns:a16="http://schemas.microsoft.com/office/drawing/2014/main" id="{826F6455-BA2A-2AD8-9099-3DD0D1E50918}"/>
              </a:ext>
            </a:extLst>
          </p:cNvPr>
          <p:cNvSpPr>
            <a:spLocks noGrp="1"/>
          </p:cNvSpPr>
          <p:nvPr>
            <p:ph type="sldNum" sz="quarter" idx="5"/>
          </p:nvPr>
        </p:nvSpPr>
        <p:spPr>
          <a:noFill/>
        </p:spPr>
        <p:txBody>
          <a:bodyPr/>
          <a:lstStyle/>
          <a:p>
            <a:fld id="{FDFAA309-F8A7-45AF-8EDC-9E567F8A8FC7}" type="slidenum">
              <a:rPr lang="en-US" smtClean="0">
                <a:ea typeface="MS PGothic" pitchFamily="34" charset="-128"/>
              </a:rPr>
              <a:pPr/>
              <a:t>39</a:t>
            </a:fld>
            <a:endParaRPr lang="en-US">
              <a:ea typeface="MS PGothic" pitchFamily="34" charset="-128"/>
            </a:endParaRPr>
          </a:p>
        </p:txBody>
      </p:sp>
    </p:spTree>
    <p:extLst>
      <p:ext uri="{BB962C8B-B14F-4D97-AF65-F5344CB8AC3E}">
        <p14:creationId xmlns:p14="http://schemas.microsoft.com/office/powerpoint/2010/main" val="194881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4</a:t>
            </a:fld>
            <a:endParaRPr lang="en-US"/>
          </a:p>
        </p:txBody>
      </p:sp>
    </p:spTree>
    <p:extLst>
      <p:ext uri="{BB962C8B-B14F-4D97-AF65-F5344CB8AC3E}">
        <p14:creationId xmlns:p14="http://schemas.microsoft.com/office/powerpoint/2010/main" val="119888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2CF08573-04EA-40CF-B4D5-999CF398680A}" type="slidenum">
              <a:rPr lang="en-US" smtClean="0"/>
              <a:t>5</a:t>
            </a:fld>
            <a:endParaRPr lang="en-US"/>
          </a:p>
        </p:txBody>
      </p:sp>
    </p:spTree>
    <p:extLst>
      <p:ext uri="{BB962C8B-B14F-4D97-AF65-F5344CB8AC3E}">
        <p14:creationId xmlns:p14="http://schemas.microsoft.com/office/powerpoint/2010/main" val="348666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buFontTx/>
              <a:buNone/>
            </a:pPr>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6</a:t>
            </a:fld>
            <a:endParaRPr lang="en-US"/>
          </a:p>
        </p:txBody>
      </p:sp>
    </p:spTree>
    <p:extLst>
      <p:ext uri="{BB962C8B-B14F-4D97-AF65-F5344CB8AC3E}">
        <p14:creationId xmlns:p14="http://schemas.microsoft.com/office/powerpoint/2010/main" val="388051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7</a:t>
            </a:fld>
            <a:endParaRPr lang="en-US"/>
          </a:p>
        </p:txBody>
      </p:sp>
    </p:spTree>
    <p:extLst>
      <p:ext uri="{BB962C8B-B14F-4D97-AF65-F5344CB8AC3E}">
        <p14:creationId xmlns:p14="http://schemas.microsoft.com/office/powerpoint/2010/main" val="252500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08573-04EA-40CF-B4D5-999CF398680A}" type="slidenum">
              <a:rPr lang="en-US" smtClean="0"/>
              <a:t>8</a:t>
            </a:fld>
            <a:endParaRPr lang="en-US"/>
          </a:p>
        </p:txBody>
      </p:sp>
    </p:spTree>
    <p:extLst>
      <p:ext uri="{BB962C8B-B14F-4D97-AF65-F5344CB8AC3E}">
        <p14:creationId xmlns:p14="http://schemas.microsoft.com/office/powerpoint/2010/main" val="260455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DA5ED-BC5D-9187-1385-25CCADD02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1834C-5E23-E252-9725-4BD8A01C5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46C51-554A-E7F9-9186-17C3F31A86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918813-55B6-1178-D197-0AA8513B3779}"/>
              </a:ext>
            </a:extLst>
          </p:cNvPr>
          <p:cNvSpPr>
            <a:spLocks noGrp="1"/>
          </p:cNvSpPr>
          <p:nvPr>
            <p:ph type="sldNum" sz="quarter" idx="5"/>
          </p:nvPr>
        </p:nvSpPr>
        <p:spPr/>
        <p:txBody>
          <a:bodyPr/>
          <a:lstStyle/>
          <a:p>
            <a:fld id="{2CF08573-04EA-40CF-B4D5-999CF398680A}" type="slidenum">
              <a:rPr lang="en-US" smtClean="0"/>
              <a:t>9</a:t>
            </a:fld>
            <a:endParaRPr lang="en-US"/>
          </a:p>
        </p:txBody>
      </p:sp>
    </p:spTree>
    <p:extLst>
      <p:ext uri="{BB962C8B-B14F-4D97-AF65-F5344CB8AC3E}">
        <p14:creationId xmlns:p14="http://schemas.microsoft.com/office/powerpoint/2010/main" val="3835040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CSRN Title Slide">
    <p:spTree>
      <p:nvGrpSpPr>
        <p:cNvPr id="1" name=""/>
        <p:cNvGrpSpPr/>
        <p:nvPr/>
      </p:nvGrpSpPr>
      <p:grpSpPr>
        <a:xfrm>
          <a:off x="0" y="0"/>
          <a:ext cx="0" cy="0"/>
          <a:chOff x="0" y="0"/>
          <a:chExt cx="0" cy="0"/>
        </a:xfrm>
      </p:grpSpPr>
      <p:pic>
        <p:nvPicPr>
          <p:cNvPr id="5" name="Picture 9" descr="corner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29183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 y="1066800"/>
            <a:ext cx="9135834" cy="46038"/>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srgbClr val="FFFFFF"/>
              </a:solidFill>
              <a:latin typeface="Calibri" pitchFamily="34" charset="0"/>
              <a:ea typeface="ＭＳ Ｐゴシック" pitchFamily="34" charset="-128"/>
            </a:endParaRPr>
          </a:p>
        </p:txBody>
      </p:sp>
      <p:sp>
        <p:nvSpPr>
          <p:cNvPr id="7" name="Rectangle 6"/>
          <p:cNvSpPr>
            <a:spLocks noChangeArrowheads="1"/>
          </p:cNvSpPr>
          <p:nvPr/>
        </p:nvSpPr>
        <p:spPr bwMode="auto">
          <a:xfrm>
            <a:off x="-40639" y="1112838"/>
            <a:ext cx="3332479" cy="5745162"/>
          </a:xfrm>
          <a:prstGeom prst="rect">
            <a:avLst/>
          </a:prstGeom>
          <a:solidFill>
            <a:srgbClr val="2E559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defRPr/>
            </a:pPr>
            <a:endParaRPr lang="en-US">
              <a:solidFill>
                <a:srgbClr val="FFFFFF"/>
              </a:solidFill>
              <a:latin typeface="Calibri" pitchFamily="34" charset="0"/>
              <a:ea typeface="ＭＳ Ｐゴシック" pitchFamily="34" charset="-128"/>
            </a:endParaRPr>
          </a:p>
        </p:txBody>
      </p:sp>
      <p:pic>
        <p:nvPicPr>
          <p:cNvPr id="8"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19" y="41275"/>
            <a:ext cx="242612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Rectangle 2"/>
          <p:cNvSpPr>
            <a:spLocks noGrp="1" noChangeArrowheads="1"/>
          </p:cNvSpPr>
          <p:nvPr>
            <p:ph type="ctrTitle"/>
          </p:nvPr>
        </p:nvSpPr>
        <p:spPr>
          <a:xfrm>
            <a:off x="4978400" y="1676400"/>
            <a:ext cx="6502400" cy="4572000"/>
          </a:xfrm>
        </p:spPr>
        <p:txBody>
          <a:bodyPr/>
          <a:lstStyle>
            <a:lvl1pPr>
              <a:defRPr sz="4400"/>
            </a:lvl1pPr>
          </a:lstStyle>
          <a:p>
            <a:pPr lvl="0"/>
            <a:r>
              <a:rPr lang="en-US" noProof="0"/>
              <a:t>Click to edit Master title style</a:t>
            </a:r>
          </a:p>
        </p:txBody>
      </p:sp>
      <p:sp>
        <p:nvSpPr>
          <p:cNvPr id="106499" name="Rectangle 3"/>
          <p:cNvSpPr>
            <a:spLocks noGrp="1" noChangeArrowheads="1"/>
          </p:cNvSpPr>
          <p:nvPr>
            <p:ph type="subTitle" idx="1"/>
          </p:nvPr>
        </p:nvSpPr>
        <p:spPr>
          <a:xfrm>
            <a:off x="132080" y="4236720"/>
            <a:ext cx="2966720" cy="1676400"/>
          </a:xfrm>
        </p:spPr>
        <p:txBody>
          <a:bodyPr/>
          <a:lstStyle>
            <a:lvl1pPr marL="0" indent="0" algn="ctr">
              <a:buFont typeface="Wingdings" pitchFamily="2" charset="2"/>
              <a:buNone/>
              <a:defRPr sz="1400" i="1">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4531357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5" name="Picture 9" descr="corner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07848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 y="1066800"/>
            <a:ext cx="11842751" cy="46038"/>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srgbClr val="FFFFFF"/>
              </a:solidFill>
              <a:latin typeface="Calibri" pitchFamily="34" charset="0"/>
              <a:ea typeface="ＭＳ Ｐゴシック" pitchFamily="34" charset="-128"/>
            </a:endParaRPr>
          </a:p>
        </p:txBody>
      </p:sp>
      <p:pic>
        <p:nvPicPr>
          <p:cNvPr id="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21" y="41275"/>
            <a:ext cx="2326439"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78481" y="28575"/>
            <a:ext cx="8745219" cy="1066800"/>
          </a:xfrm>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v"/>
              <a:defRPr/>
            </a:lvl1pPr>
            <a:lvl2pPr marL="742950" indent="-285750">
              <a:buSzPct val="100000"/>
              <a:buFont typeface="Courier New" panose="02070309020205020404" pitchFamily="49" charset="0"/>
              <a:buChar char="o"/>
              <a:defRPr/>
            </a:lvl2pPr>
            <a:lvl3pPr>
              <a:buSzPct val="100000"/>
              <a:defRPr/>
            </a:lvl3pPr>
            <a:lvl4pPr marL="1600200" indent="-228600">
              <a:buFont typeface="Wingdings" panose="05000000000000000000" pitchFamily="2" charset="2"/>
              <a:buChar char="Ø"/>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73524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6"/>
          <p:cNvGrpSpPr>
            <a:grpSpLocks/>
          </p:cNvGrpSpPr>
          <p:nvPr/>
        </p:nvGrpSpPr>
        <p:grpSpPr bwMode="auto">
          <a:xfrm>
            <a:off x="1" y="0"/>
            <a:ext cx="11842751" cy="1112838"/>
            <a:chOff x="0" y="0"/>
            <a:chExt cx="5595" cy="701"/>
          </a:xfrm>
        </p:grpSpPr>
        <p:pic>
          <p:nvPicPr>
            <p:cNvPr id="5" name="Picture 9" descr="corner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672"/>
              <a:ext cx="5595" cy="29"/>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srgbClr val="FFFFFF"/>
                </a:solidFill>
                <a:latin typeface="Calibri" pitchFamily="34" charset="0"/>
                <a:ea typeface="ＭＳ Ｐゴシック" pitchFamily="34" charset="-128"/>
              </a:endParaRPr>
            </a:p>
          </p:txBody>
        </p:sp>
      </p:grpSp>
      <p:pic>
        <p:nvPicPr>
          <p:cNvPr id="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18" y="41275"/>
            <a:ext cx="2889249"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86932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6" name="Picture 9" descr="corner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75335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066800"/>
            <a:ext cx="11842751" cy="46038"/>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srgbClr val="FFFFFF"/>
              </a:solidFill>
              <a:latin typeface="Calibri" pitchFamily="34" charset="0"/>
              <a:ea typeface="ＭＳ Ｐゴシック" pitchFamily="34" charset="-128"/>
            </a:endParaRPr>
          </a:p>
        </p:txBody>
      </p:sp>
      <p:pic>
        <p:nvPicPr>
          <p:cNvPr id="8"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39" y="41275"/>
            <a:ext cx="249724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3269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 y="0"/>
            <a:ext cx="22635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73680" y="187960"/>
            <a:ext cx="9316720" cy="1073150"/>
          </a:xfrm>
        </p:spPr>
        <p:txBody>
          <a:bodyPr/>
          <a:lstStyle>
            <a:lvl1pPr algn="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1778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439" y="28575"/>
            <a:ext cx="23143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07414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519" y="0"/>
            <a:ext cx="238548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4612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79" y="0"/>
            <a:ext cx="229404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61355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435" y="-11747"/>
            <a:ext cx="218228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86236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0"/>
            <a:ext cx="1097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2753360" y="28575"/>
            <a:ext cx="907034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9" descr="cornergraph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275335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 y="1066800"/>
            <a:ext cx="11842751" cy="46038"/>
          </a:xfrm>
          <a:prstGeom prst="rect">
            <a:avLst/>
          </a:prstGeom>
          <a:solidFill>
            <a:srgbClr val="6BAFE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a:solidFill>
                <a:srgbClr val="FFFFFF"/>
              </a:solidFill>
              <a:latin typeface="Calibri" pitchFamily="34" charset="0"/>
              <a:ea typeface="ＭＳ Ｐゴシック" pitchFamily="34" charset="-128"/>
            </a:endParaRPr>
          </a:p>
        </p:txBody>
      </p:sp>
    </p:spTree>
    <p:extLst>
      <p:ext uri="{BB962C8B-B14F-4D97-AF65-F5344CB8AC3E}">
        <p14:creationId xmlns:p14="http://schemas.microsoft.com/office/powerpoint/2010/main" val="143718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itchFamily="34" charset="0"/>
        </a:defRPr>
      </a:lvl2pPr>
      <a:lvl3pPr algn="l" rtl="0" eaLnBrk="1" fontAlgn="base" hangingPunct="1">
        <a:spcBef>
          <a:spcPct val="0"/>
        </a:spcBef>
        <a:spcAft>
          <a:spcPct val="0"/>
        </a:spcAft>
        <a:defRPr sz="3600">
          <a:solidFill>
            <a:schemeClr val="tx2"/>
          </a:solidFill>
          <a:latin typeface="Arial" pitchFamily="34" charset="0"/>
        </a:defRPr>
      </a:lvl3pPr>
      <a:lvl4pPr algn="l" rtl="0" eaLnBrk="1" fontAlgn="base" hangingPunct="1">
        <a:spcBef>
          <a:spcPct val="0"/>
        </a:spcBef>
        <a:spcAft>
          <a:spcPct val="0"/>
        </a:spcAft>
        <a:defRPr sz="3600">
          <a:solidFill>
            <a:schemeClr val="tx2"/>
          </a:solidFill>
          <a:latin typeface="Arial" pitchFamily="34" charset="0"/>
        </a:defRPr>
      </a:lvl4pPr>
      <a:lvl5pPr algn="l" rtl="0" eaLnBrk="1" fontAlgn="base" hangingPunct="1">
        <a:spcBef>
          <a:spcPct val="0"/>
        </a:spcBef>
        <a:spcAft>
          <a:spcPct val="0"/>
        </a:spcAft>
        <a:defRPr sz="3600">
          <a:solidFill>
            <a:schemeClr val="tx2"/>
          </a:solidFill>
          <a:latin typeface="Arial" pitchFamily="34" charset="0"/>
        </a:defRPr>
      </a:lvl5pPr>
      <a:lvl6pPr marL="457200" algn="l" rtl="0" eaLnBrk="1" fontAlgn="base" hangingPunct="1">
        <a:spcBef>
          <a:spcPct val="0"/>
        </a:spcBef>
        <a:spcAft>
          <a:spcPct val="0"/>
        </a:spcAft>
        <a:defRPr sz="3600">
          <a:solidFill>
            <a:schemeClr val="tx2"/>
          </a:solidFill>
          <a:latin typeface="Arial" pitchFamily="34" charset="0"/>
        </a:defRPr>
      </a:lvl6pPr>
      <a:lvl7pPr marL="914400" algn="l" rtl="0" eaLnBrk="1" fontAlgn="base" hangingPunct="1">
        <a:spcBef>
          <a:spcPct val="0"/>
        </a:spcBef>
        <a:spcAft>
          <a:spcPct val="0"/>
        </a:spcAft>
        <a:defRPr sz="3600">
          <a:solidFill>
            <a:schemeClr val="tx2"/>
          </a:solidFill>
          <a:latin typeface="Arial" pitchFamily="34" charset="0"/>
        </a:defRPr>
      </a:lvl7pPr>
      <a:lvl8pPr marL="1371600" algn="l" rtl="0" eaLnBrk="1" fontAlgn="base" hangingPunct="1">
        <a:spcBef>
          <a:spcPct val="0"/>
        </a:spcBef>
        <a:spcAft>
          <a:spcPct val="0"/>
        </a:spcAft>
        <a:defRPr sz="3600">
          <a:solidFill>
            <a:schemeClr val="tx2"/>
          </a:solidFill>
          <a:latin typeface="Arial" pitchFamily="34" charset="0"/>
        </a:defRPr>
      </a:lvl8pPr>
      <a:lvl9pPr marL="1828800" algn="l" rtl="0" eaLnBrk="1" fontAlgn="base" hangingPunct="1">
        <a:spcBef>
          <a:spcPct val="0"/>
        </a:spcBef>
        <a:spcAft>
          <a:spcPct val="0"/>
        </a:spcAft>
        <a:defRPr sz="3600">
          <a:solidFill>
            <a:schemeClr val="tx2"/>
          </a:solidFill>
          <a:latin typeface="Arial" pitchFamily="34" charset="0"/>
        </a:defRPr>
      </a:lvl9pPr>
    </p:titleStyle>
    <p:bodyStyle>
      <a:lvl1pPr marL="342900" indent="-342900" algn="l" rtl="0" eaLnBrk="1" fontAlgn="base" hangingPunct="1">
        <a:spcBef>
          <a:spcPct val="20000"/>
        </a:spcBef>
        <a:spcAft>
          <a:spcPct val="0"/>
        </a:spcAft>
        <a:buClr>
          <a:srgbClr val="0071BC"/>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anose="05000000000000000000" pitchFamily="2" charset="2"/>
        <a:buChar char="Ø"/>
        <a:defRPr sz="2400">
          <a:solidFill>
            <a:schemeClr val="tx1"/>
          </a:solidFill>
          <a:latin typeface="+mn-lt"/>
        </a:defRPr>
      </a:lvl2pPr>
      <a:lvl3pPr marL="1143000" indent="-228600" algn="l" rtl="0" eaLnBrk="1" fontAlgn="base" hangingPunct="1">
        <a:spcBef>
          <a:spcPct val="20000"/>
        </a:spcBef>
        <a:spcAft>
          <a:spcPct val="0"/>
        </a:spcAft>
        <a:buSzPct val="60000"/>
        <a:buFont typeface="Wingdings" panose="05000000000000000000" pitchFamily="2" charset="2"/>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69C89C7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23.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image" Target="../media/image22.svg"/><Relationship Id="rId14" Type="http://schemas.microsoft.com/office/2007/relationships/diagramDrawing" Target="../diagrams/drawing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hcsrn.org/resources/vdw/" TargetMode="External"/><Relationship Id="rId4" Type="http://schemas.openxmlformats.org/officeDocument/2006/relationships/hyperlink" Target="https://hcsrn.org/resources/data-resourc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atawranglr.com/d3_demo/" TargetMode="External"/><Relationship Id="rId4" Type="http://schemas.openxmlformats.org/officeDocument/2006/relationships/hyperlink" Target="https://github.com/kpwhri/public_vdw_assets#readm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hcsrnvdw.sharepoint.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hcsrnvdw.sharepoint.com/:u:/r/SitePages/HCSRN-VIG-Issue-Tracker.aspx?csf=1&amp;web=1&amp;e=j4i2m8" TargetMode="External"/><Relationship Id="rId5" Type="http://schemas.openxmlformats.org/officeDocument/2006/relationships/hyperlink" Target="https://hcsrnvdw.sharepoint.com/:u:/r/sites/hcsrn-vdw/Shared%20Documents/VDW/committees_and_workgroups/enrollment_demographics/hcsrn_population_characteristics.html?csf=1&amp;web=1&amp;e=JEwngl" TargetMode="External"/><Relationship Id="rId4" Type="http://schemas.openxmlformats.org/officeDocument/2006/relationships/hyperlink" Target="https://hcsrnvdw.sharepoint.com/:w:/r/sites/hcsrn-vdw/Shared%20Documents/VDW/QA/enrollment_demographics/enroll_demog_qa.docx?d=wdeb94ce2914649859979b194b802b764&amp;csf=1&amp;web=1&amp;e=7bpdFo"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csrnvdw.sharepoint.com/sites/hcsrn-vdw/Shared%20Documents/Forms/AllItems.aspx?id=%2Fsites%2Fhcsrn%2Dvdw%2FShared%20Documents%2FVDW%2Fcommittees%5Fand%5Fworkgroups%2FHCSRN%20VDW%20Workgroup%20Call%20Schedule%5FAugust%202024%2Epdf&amp;parent=%2Fsites%2Fhcsrn%2Dvdw%2FShared%20Documents%2FVDW%2Fcommittees%5Fand%5Fworkgroup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mailto:chr_vdw_voc@kpchr.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1F_7BF530C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5_7836168E.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E019-AD25-64F5-FC00-F369403A16D5}"/>
              </a:ext>
            </a:extLst>
          </p:cNvPr>
          <p:cNvSpPr>
            <a:spLocks noGrp="1"/>
          </p:cNvSpPr>
          <p:nvPr>
            <p:ph type="ctrTitle"/>
          </p:nvPr>
        </p:nvSpPr>
        <p:spPr/>
        <p:txBody>
          <a:bodyPr/>
          <a:lstStyle/>
          <a:p>
            <a:pPr algn="ctr"/>
            <a:r>
              <a:rPr lang="en-US"/>
              <a:t>Introduction to the </a:t>
            </a:r>
            <a:br>
              <a:rPr lang="en-US"/>
            </a:br>
            <a:r>
              <a:rPr lang="en-US"/>
              <a:t>Virtual Data Warehouse</a:t>
            </a:r>
          </a:p>
        </p:txBody>
      </p:sp>
      <p:sp>
        <p:nvSpPr>
          <p:cNvPr id="3" name="Subtitle 2">
            <a:extLst>
              <a:ext uri="{FF2B5EF4-FFF2-40B4-BE49-F238E27FC236}">
                <a16:creationId xmlns:a16="http://schemas.microsoft.com/office/drawing/2014/main" id="{77373416-8B11-18F1-26B1-8BBE58FB54C0}"/>
              </a:ext>
            </a:extLst>
          </p:cNvPr>
          <p:cNvSpPr>
            <a:spLocks noGrp="1"/>
          </p:cNvSpPr>
          <p:nvPr>
            <p:ph type="subTitle" idx="1"/>
          </p:nvPr>
        </p:nvSpPr>
        <p:spPr>
          <a:xfrm>
            <a:off x="0" y="4182068"/>
            <a:ext cx="3195484" cy="1117446"/>
          </a:xfrm>
        </p:spPr>
        <p:txBody>
          <a:bodyPr/>
          <a:lstStyle/>
          <a:p>
            <a:r>
              <a:rPr lang="en-US" sz="1800"/>
              <a:t>What it's good for, how it works and how to use it in your research.</a:t>
            </a:r>
          </a:p>
        </p:txBody>
      </p:sp>
    </p:spTree>
    <p:extLst>
      <p:ext uri="{BB962C8B-B14F-4D97-AF65-F5344CB8AC3E}">
        <p14:creationId xmlns:p14="http://schemas.microsoft.com/office/powerpoint/2010/main" val="139334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777D-1266-E27E-BF2C-C9CDBDBF0EED}"/>
              </a:ext>
            </a:extLst>
          </p:cNvPr>
          <p:cNvSpPr>
            <a:spLocks noGrp="1"/>
          </p:cNvSpPr>
          <p:nvPr>
            <p:ph type="title"/>
          </p:nvPr>
        </p:nvSpPr>
        <p:spPr>
          <a:xfrm>
            <a:off x="2753360" y="28575"/>
            <a:ext cx="9070340" cy="1066800"/>
          </a:xfrm>
        </p:spPr>
        <p:txBody>
          <a:bodyPr wrap="square" anchor="ctr">
            <a:normAutofit/>
          </a:bodyPr>
          <a:lstStyle/>
          <a:p>
            <a:r>
              <a:rPr lang="en-US"/>
              <a:t>Cost of a research project pre-VDW</a:t>
            </a:r>
          </a:p>
        </p:txBody>
      </p:sp>
      <p:pic>
        <p:nvPicPr>
          <p:cNvPr id="5" name="Graphic 4" descr="Dollar with solid fill">
            <a:extLst>
              <a:ext uri="{FF2B5EF4-FFF2-40B4-BE49-F238E27FC236}">
                <a16:creationId xmlns:a16="http://schemas.microsoft.com/office/drawing/2014/main" id="{85A0AF01-9553-0CFE-AA07-0CFA0890FD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0300" y="1771650"/>
            <a:ext cx="4019550" cy="4019550"/>
          </a:xfrm>
          <a:prstGeom prst="rect">
            <a:avLst/>
          </a:prstGeom>
        </p:spPr>
      </p:pic>
      <p:sp>
        <p:nvSpPr>
          <p:cNvPr id="3" name="Content Placeholder 2">
            <a:extLst>
              <a:ext uri="{FF2B5EF4-FFF2-40B4-BE49-F238E27FC236}">
                <a16:creationId xmlns:a16="http://schemas.microsoft.com/office/drawing/2014/main" id="{06BC6561-742F-C61C-3983-07DBD62B1AEF}"/>
              </a:ext>
            </a:extLst>
          </p:cNvPr>
          <p:cNvSpPr>
            <a:spLocks noGrp="1"/>
          </p:cNvSpPr>
          <p:nvPr>
            <p:ph sz="half" idx="2"/>
          </p:nvPr>
        </p:nvSpPr>
        <p:spPr>
          <a:xfrm>
            <a:off x="5676900" y="1771650"/>
            <a:ext cx="5905500" cy="4781550"/>
          </a:xfrm>
        </p:spPr>
        <p:txBody>
          <a:bodyPr wrap="square" anchor="t">
            <a:normAutofit lnSpcReduction="10000"/>
          </a:bodyPr>
          <a:lstStyle/>
          <a:p>
            <a:pPr>
              <a:lnSpc>
                <a:spcPct val="90000"/>
              </a:lnSpc>
            </a:pPr>
            <a:r>
              <a:rPr lang="en-US"/>
              <a:t>Redundant</a:t>
            </a:r>
          </a:p>
          <a:p>
            <a:pPr>
              <a:lnSpc>
                <a:spcPct val="90000"/>
              </a:lnSpc>
            </a:pPr>
            <a:r>
              <a:rPr lang="en-US"/>
              <a:t>Ad-hoc</a:t>
            </a:r>
          </a:p>
          <a:p>
            <a:pPr>
              <a:lnSpc>
                <a:spcPct val="90000"/>
              </a:lnSpc>
            </a:pPr>
            <a:r>
              <a:rPr lang="en-US"/>
              <a:t>Potentially poorer quality</a:t>
            </a:r>
          </a:p>
          <a:p>
            <a:pPr>
              <a:lnSpc>
                <a:spcPct val="90000"/>
              </a:lnSpc>
            </a:pPr>
            <a:r>
              <a:rPr lang="en-US"/>
              <a:t>Differing interpretations of workplan</a:t>
            </a:r>
          </a:p>
          <a:p>
            <a:pPr>
              <a:lnSpc>
                <a:spcPct val="90000"/>
              </a:lnSpc>
            </a:pPr>
            <a:r>
              <a:rPr lang="en-US"/>
              <a:t>Data lessons lost/siloed</a:t>
            </a:r>
          </a:p>
          <a:p>
            <a:pPr>
              <a:lnSpc>
                <a:spcPct val="90000"/>
              </a:lnSpc>
            </a:pPr>
            <a:r>
              <a:rPr lang="en-US"/>
              <a:t>Complicated sources</a:t>
            </a:r>
          </a:p>
          <a:p>
            <a:pPr>
              <a:lnSpc>
                <a:spcPct val="90000"/>
              </a:lnSpc>
            </a:pPr>
            <a:r>
              <a:rPr lang="en-US"/>
              <a:t>Data discarded at end of project</a:t>
            </a:r>
          </a:p>
          <a:p>
            <a:pPr>
              <a:lnSpc>
                <a:spcPct val="90000"/>
              </a:lnSpc>
            </a:pPr>
            <a:endParaRPr lang="en-US"/>
          </a:p>
          <a:p>
            <a:pPr>
              <a:lnSpc>
                <a:spcPct val="90000"/>
              </a:lnSpc>
            </a:pPr>
            <a:endParaRPr lang="en-US"/>
          </a:p>
          <a:p>
            <a:pPr marL="0" indent="0">
              <a:lnSpc>
                <a:spcPct val="90000"/>
              </a:lnSpc>
              <a:buNone/>
            </a:pPr>
            <a:r>
              <a:rPr lang="en-US"/>
              <a:t>	= EXPENSIVE</a:t>
            </a:r>
          </a:p>
          <a:p>
            <a:pPr>
              <a:lnSpc>
                <a:spcPct val="90000"/>
              </a:lnSpc>
            </a:pPr>
            <a:endParaRPr lang="en-US"/>
          </a:p>
        </p:txBody>
      </p:sp>
    </p:spTree>
    <p:extLst>
      <p:ext uri="{BB962C8B-B14F-4D97-AF65-F5344CB8AC3E}">
        <p14:creationId xmlns:p14="http://schemas.microsoft.com/office/powerpoint/2010/main" val="299770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EDF0-6B6D-4361-1D2D-3CA6660C6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4F807-CDB8-57C9-2102-9B139EF0B74B}"/>
              </a:ext>
            </a:extLst>
          </p:cNvPr>
          <p:cNvSpPr>
            <a:spLocks noGrp="1"/>
          </p:cNvSpPr>
          <p:nvPr>
            <p:ph type="title"/>
          </p:nvPr>
        </p:nvSpPr>
        <p:spPr/>
        <p:txBody>
          <a:bodyPr/>
          <a:lstStyle/>
          <a:p>
            <a:r>
              <a:rPr lang="en-US"/>
              <a:t>What if…</a:t>
            </a:r>
          </a:p>
        </p:txBody>
      </p:sp>
      <p:pic>
        <p:nvPicPr>
          <p:cNvPr id="3" name="Picture 2">
            <a:extLst>
              <a:ext uri="{FF2B5EF4-FFF2-40B4-BE49-F238E27FC236}">
                <a16:creationId xmlns:a16="http://schemas.microsoft.com/office/drawing/2014/main" id="{AB930989-9914-07B9-CC16-3B10C6E7BB96}"/>
              </a:ext>
            </a:extLst>
          </p:cNvPr>
          <p:cNvPicPr>
            <a:picLocks noChangeAspect="1"/>
          </p:cNvPicPr>
          <p:nvPr/>
        </p:nvPicPr>
        <p:blipFill>
          <a:blip r:embed="rId3"/>
          <a:stretch>
            <a:fillRect/>
          </a:stretch>
        </p:blipFill>
        <p:spPr>
          <a:xfrm>
            <a:off x="1505314" y="1246845"/>
            <a:ext cx="8667386" cy="5582580"/>
          </a:xfrm>
          <a:prstGeom prst="rect">
            <a:avLst/>
          </a:prstGeom>
        </p:spPr>
      </p:pic>
    </p:spTree>
    <p:extLst>
      <p:ext uri="{BB962C8B-B14F-4D97-AF65-F5344CB8AC3E}">
        <p14:creationId xmlns:p14="http://schemas.microsoft.com/office/powerpoint/2010/main" val="12729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D354AD8-CFB4-12E6-616D-79818F8FDA77}"/>
              </a:ext>
            </a:extLst>
          </p:cNvPr>
          <p:cNvSpPr txBox="1">
            <a:spLocks/>
          </p:cNvSpPr>
          <p:nvPr/>
        </p:nvSpPr>
        <p:spPr bwMode="auto">
          <a:xfrm>
            <a:off x="2914650" y="0"/>
            <a:ext cx="8102203" cy="1125141"/>
          </a:xfrm>
          <a:prstGeom prst="rect">
            <a:avLst/>
          </a:prstGeom>
          <a:noFill/>
          <a:ln>
            <a:noFill/>
          </a:ln>
        </p:spPr>
        <p:txBody>
          <a:bodyPr/>
          <a:lstStyle>
            <a:lvl1pPr>
              <a:lnSpc>
                <a:spcPct val="95000"/>
              </a:lnSpc>
              <a:spcBef>
                <a:spcPct val="35000"/>
              </a:spcBef>
              <a:buClr>
                <a:srgbClr val="5EBEA5"/>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rgbClr val="5EBEA5"/>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rgbClr val="5EBEA5"/>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rgbClr val="5EBEA5"/>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rgbClr val="5EBEA5"/>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defRPr/>
            </a:pPr>
            <a:endParaRPr lang="en-US" altLang="en-US" sz="4331"/>
          </a:p>
        </p:txBody>
      </p:sp>
      <p:pic>
        <p:nvPicPr>
          <p:cNvPr id="45059" name="Picture 2">
            <a:extLst>
              <a:ext uri="{FF2B5EF4-FFF2-40B4-BE49-F238E27FC236}">
                <a16:creationId xmlns:a16="http://schemas.microsoft.com/office/drawing/2014/main" id="{4CAA7ECA-EC71-83FF-4D08-D115E7C35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97" y="1432804"/>
            <a:ext cx="7815298" cy="478408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1">
            <a:extLst>
              <a:ext uri="{FF2B5EF4-FFF2-40B4-BE49-F238E27FC236}">
                <a16:creationId xmlns:a16="http://schemas.microsoft.com/office/drawing/2014/main" id="{EB0FC531-9F11-AB1B-883D-91CB3D1A5B82}"/>
              </a:ext>
            </a:extLst>
          </p:cNvPr>
          <p:cNvSpPr>
            <a:spLocks noChangeArrowheads="1"/>
          </p:cNvSpPr>
          <p:nvPr/>
        </p:nvSpPr>
        <p:spPr bwMode="auto">
          <a:xfrm>
            <a:off x="2044899" y="6221521"/>
            <a:ext cx="810220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008FD4"/>
                </a:solidFill>
                <a:latin typeface="Arial" panose="020B0604020202020204" pitchFamily="34" charset="0"/>
                <a:ea typeface="MS PGothic" panose="020B0600070205080204" pitchFamily="34" charset="-128"/>
              </a:defRPr>
            </a:lvl1pPr>
            <a:lvl2pPr marL="742950" indent="-285750">
              <a:defRPr sz="4400" b="1">
                <a:solidFill>
                  <a:srgbClr val="008FD4"/>
                </a:solidFill>
                <a:latin typeface="Arial" panose="020B0604020202020204" pitchFamily="34" charset="0"/>
                <a:ea typeface="MS PGothic" panose="020B0600070205080204" pitchFamily="34" charset="-128"/>
              </a:defRPr>
            </a:lvl2pPr>
            <a:lvl3pPr marL="1143000" indent="-228600">
              <a:defRPr sz="4400" b="1">
                <a:solidFill>
                  <a:srgbClr val="008FD4"/>
                </a:solidFill>
                <a:latin typeface="Arial" panose="020B0604020202020204" pitchFamily="34" charset="0"/>
                <a:ea typeface="MS PGothic" panose="020B0600070205080204" pitchFamily="34" charset="-128"/>
              </a:defRPr>
            </a:lvl3pPr>
            <a:lvl4pPr marL="1600200" indent="-228600">
              <a:defRPr sz="4400" b="1">
                <a:solidFill>
                  <a:srgbClr val="008FD4"/>
                </a:solidFill>
                <a:latin typeface="Arial" panose="020B0604020202020204" pitchFamily="34" charset="0"/>
                <a:ea typeface="MS PGothic" panose="020B0600070205080204" pitchFamily="34" charset="-128"/>
              </a:defRPr>
            </a:lvl4pPr>
            <a:lvl5pPr marL="2057400" indent="-228600">
              <a:defRPr sz="4400" b="1">
                <a:solidFill>
                  <a:srgbClr val="008FD4"/>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b="1">
                <a:solidFill>
                  <a:srgbClr val="008FD4"/>
                </a:solidFill>
                <a:latin typeface="Arial" panose="020B0604020202020204" pitchFamily="34" charset="0"/>
                <a:ea typeface="MS PGothic" panose="020B0600070205080204" pitchFamily="34" charset="-128"/>
              </a:defRPr>
            </a:lvl9pPr>
          </a:lstStyle>
          <a:p>
            <a:pPr algn="ctr"/>
            <a:r>
              <a:rPr lang="en-US" altLang="en-US" sz="2250">
                <a:solidFill>
                  <a:srgbClr val="C00000"/>
                </a:solidFill>
                <a:latin typeface="Calibri" panose="020F0502020204030204" pitchFamily="34" charset="0"/>
                <a:cs typeface="Arial" panose="020B0604020202020204" pitchFamily="34" charset="0"/>
              </a:rPr>
              <a:t>Standardized in the VDW to ‘K/UL’ - One thousand per microliter. </a:t>
            </a:r>
          </a:p>
        </p:txBody>
      </p:sp>
      <p:sp>
        <p:nvSpPr>
          <p:cNvPr id="5" name="Rectangle 2">
            <a:extLst>
              <a:ext uri="{FF2B5EF4-FFF2-40B4-BE49-F238E27FC236}">
                <a16:creationId xmlns:a16="http://schemas.microsoft.com/office/drawing/2014/main" id="{A6C6976F-54ED-C888-7C8C-3E5E7629B703}"/>
              </a:ext>
            </a:extLst>
          </p:cNvPr>
          <p:cNvSpPr txBox="1">
            <a:spLocks noChangeArrowheads="1"/>
          </p:cNvSpPr>
          <p:nvPr/>
        </p:nvSpPr>
        <p:spPr>
          <a:xfrm>
            <a:off x="2914650" y="231145"/>
            <a:ext cx="8553450" cy="714375"/>
          </a:xfrm>
          <a:prstGeom prst="rect">
            <a:avLst/>
          </a:prstGeom>
        </p:spPr>
        <p:txBody>
          <a:bodyPr lIns="90011" tIns="45006" rIns="90011" bIns="45006" anchor="ctr"/>
          <a:lstStyle>
            <a:lvl1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mj-lt"/>
                <a:ea typeface="MS PGothic" pitchFamily="34" charset="-128"/>
                <a:cs typeface="ＭＳ Ｐゴシック" charset="0"/>
              </a:defRPr>
            </a:lvl1pPr>
            <a:lvl2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2pPr>
            <a:lvl3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3pPr>
            <a:lvl4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4pPr>
            <a:lvl5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5pPr>
            <a:lvl6pPr marL="4572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6pPr>
            <a:lvl7pPr marL="9144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7pPr>
            <a:lvl8pPr marL="13716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8pPr>
            <a:lvl9pPr marL="18288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9pPr>
          </a:lstStyle>
          <a:p>
            <a:pPr eaLnBrk="1" hangingPunct="1">
              <a:defRPr/>
            </a:pPr>
            <a:r>
              <a:rPr lang="en-US" sz="3750" kern="0"/>
              <a:t>Harmonization: Example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11A3F-8636-0FB3-28DC-010498FE1591}"/>
            </a:ext>
          </a:extLst>
        </p:cNvPr>
        <p:cNvGrpSpPr/>
        <p:nvPr/>
      </p:nvGrpSpPr>
      <p:grpSpPr>
        <a:xfrm>
          <a:off x="0" y="0"/>
          <a:ext cx="0" cy="0"/>
          <a:chOff x="0" y="0"/>
          <a:chExt cx="0" cy="0"/>
        </a:xfrm>
      </p:grpSpPr>
      <p:sp>
        <p:nvSpPr>
          <p:cNvPr id="28674" name="Title 1">
            <a:extLst>
              <a:ext uri="{FF2B5EF4-FFF2-40B4-BE49-F238E27FC236}">
                <a16:creationId xmlns:a16="http://schemas.microsoft.com/office/drawing/2014/main" id="{92E3EE87-CD58-9B97-E8C6-BCF35ACAE734}"/>
              </a:ext>
            </a:extLst>
          </p:cNvPr>
          <p:cNvSpPr txBox="1">
            <a:spLocks/>
          </p:cNvSpPr>
          <p:nvPr/>
        </p:nvSpPr>
        <p:spPr bwMode="auto">
          <a:xfrm>
            <a:off x="2914650" y="0"/>
            <a:ext cx="8102203" cy="1125141"/>
          </a:xfrm>
          <a:prstGeom prst="rect">
            <a:avLst/>
          </a:prstGeom>
          <a:noFill/>
          <a:ln>
            <a:noFill/>
          </a:ln>
        </p:spPr>
        <p:txBody>
          <a:bodyPr/>
          <a:lstStyle>
            <a:lvl1pPr>
              <a:lnSpc>
                <a:spcPct val="95000"/>
              </a:lnSpc>
              <a:spcBef>
                <a:spcPct val="35000"/>
              </a:spcBef>
              <a:buClr>
                <a:srgbClr val="5EBEA5"/>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rgbClr val="5EBEA5"/>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rgbClr val="5EBEA5"/>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rgbClr val="5EBEA5"/>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rgbClr val="5EBEA5"/>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rgbClr val="5EBEA5"/>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defRPr/>
            </a:pPr>
            <a:endParaRPr lang="en-US" altLang="en-US" sz="4331"/>
          </a:p>
        </p:txBody>
      </p:sp>
      <p:sp>
        <p:nvSpPr>
          <p:cNvPr id="5" name="Rectangle 2">
            <a:extLst>
              <a:ext uri="{FF2B5EF4-FFF2-40B4-BE49-F238E27FC236}">
                <a16:creationId xmlns:a16="http://schemas.microsoft.com/office/drawing/2014/main" id="{033053AA-65E3-EDE6-2511-33281F4C413D}"/>
              </a:ext>
            </a:extLst>
          </p:cNvPr>
          <p:cNvSpPr txBox="1">
            <a:spLocks noChangeArrowheads="1"/>
          </p:cNvSpPr>
          <p:nvPr/>
        </p:nvSpPr>
        <p:spPr>
          <a:xfrm>
            <a:off x="2914650" y="231145"/>
            <a:ext cx="8553450" cy="714375"/>
          </a:xfrm>
          <a:prstGeom prst="rect">
            <a:avLst/>
          </a:prstGeom>
        </p:spPr>
        <p:txBody>
          <a:bodyPr lIns="90011" tIns="45006" rIns="90011" bIns="45006" anchor="ctr"/>
          <a:lstStyle>
            <a:lvl1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mj-lt"/>
                <a:ea typeface="MS PGothic" pitchFamily="34" charset="-128"/>
                <a:cs typeface="ＭＳ Ｐゴシック" charset="0"/>
              </a:defRPr>
            </a:lvl1pPr>
            <a:lvl2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2pPr>
            <a:lvl3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3pPr>
            <a:lvl4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4pPr>
            <a:lvl5pPr algn="l" defTabSz="966788" rtl="0" eaLnBrk="0" fontAlgn="base" hangingPunct="0">
              <a:lnSpc>
                <a:spcPct val="90000"/>
              </a:lnSpc>
              <a:spcBef>
                <a:spcPct val="0"/>
              </a:spcBef>
              <a:spcAft>
                <a:spcPct val="0"/>
              </a:spcAft>
              <a:defRPr sz="4000">
                <a:solidFill>
                  <a:srgbClr val="0054A6"/>
                </a:solidFill>
                <a:effectLst>
                  <a:outerShdw blurRad="38100" dist="38100" dir="2700000" algn="tl">
                    <a:srgbClr val="DDDDDD"/>
                  </a:outerShdw>
                </a:effectLst>
                <a:latin typeface="Arial" pitchFamily="-28" charset="0"/>
                <a:ea typeface="MS PGothic" pitchFamily="34" charset="-128"/>
                <a:cs typeface="ＭＳ Ｐゴシック" charset="0"/>
              </a:defRPr>
            </a:lvl5pPr>
            <a:lvl6pPr marL="4572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6pPr>
            <a:lvl7pPr marL="9144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7pPr>
            <a:lvl8pPr marL="13716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8pPr>
            <a:lvl9pPr marL="1828800" algn="l" defTabSz="966788" rtl="0" eaLnBrk="0" fontAlgn="base" hangingPunct="0">
              <a:lnSpc>
                <a:spcPct val="90000"/>
              </a:lnSpc>
              <a:spcBef>
                <a:spcPct val="0"/>
              </a:spcBef>
              <a:spcAft>
                <a:spcPct val="0"/>
              </a:spcAft>
              <a:defRPr sz="4000">
                <a:solidFill>
                  <a:srgbClr val="0071BC"/>
                </a:solidFill>
                <a:effectLst>
                  <a:outerShdw blurRad="38100" dist="38100" dir="2700000" algn="tl">
                    <a:srgbClr val="DDDDDD"/>
                  </a:outerShdw>
                </a:effectLst>
                <a:latin typeface="Arial" pitchFamily="-28" charset="0"/>
              </a:defRPr>
            </a:lvl9pPr>
          </a:lstStyle>
          <a:p>
            <a:pPr eaLnBrk="1" hangingPunct="1">
              <a:defRPr/>
            </a:pPr>
            <a:r>
              <a:rPr lang="en-US" sz="3750" kern="0"/>
              <a:t>Harmonization: Example #2</a:t>
            </a:r>
          </a:p>
        </p:txBody>
      </p:sp>
      <p:sp>
        <p:nvSpPr>
          <p:cNvPr id="2" name="Cloud 1">
            <a:extLst>
              <a:ext uri="{FF2B5EF4-FFF2-40B4-BE49-F238E27FC236}">
                <a16:creationId xmlns:a16="http://schemas.microsoft.com/office/drawing/2014/main" id="{FC966F0F-5CDF-CF09-54C3-01FB1E318E93}"/>
              </a:ext>
            </a:extLst>
          </p:cNvPr>
          <p:cNvSpPr/>
          <p:nvPr/>
        </p:nvSpPr>
        <p:spPr>
          <a:xfrm>
            <a:off x="2689048" y="1371641"/>
            <a:ext cx="2421542" cy="2138643"/>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Bill type </a:t>
            </a:r>
          </a:p>
          <a:p>
            <a:pPr algn="ctr"/>
            <a:r>
              <a:rPr lang="en-US">
                <a:solidFill>
                  <a:schemeClr val="tx1"/>
                </a:solidFill>
              </a:rPr>
              <a:t>(Facility Claims)</a:t>
            </a:r>
          </a:p>
          <a:p>
            <a:pPr algn="ctr"/>
            <a:r>
              <a:rPr lang="en-US" b="1">
                <a:solidFill>
                  <a:schemeClr val="tx1"/>
                </a:solidFill>
              </a:rPr>
              <a:t>“111”</a:t>
            </a:r>
          </a:p>
          <a:p>
            <a:pPr algn="ctr"/>
            <a:r>
              <a:rPr lang="en-US" b="1">
                <a:solidFill>
                  <a:schemeClr val="tx1"/>
                </a:solidFill>
              </a:rPr>
              <a:t>“112”</a:t>
            </a:r>
          </a:p>
        </p:txBody>
      </p:sp>
      <p:sp>
        <p:nvSpPr>
          <p:cNvPr id="3" name="Cloud 2">
            <a:extLst>
              <a:ext uri="{FF2B5EF4-FFF2-40B4-BE49-F238E27FC236}">
                <a16:creationId xmlns:a16="http://schemas.microsoft.com/office/drawing/2014/main" id="{59DCDDCF-1D59-672A-D811-50F82E776D8C}"/>
              </a:ext>
            </a:extLst>
          </p:cNvPr>
          <p:cNvSpPr/>
          <p:nvPr/>
        </p:nvSpPr>
        <p:spPr>
          <a:xfrm>
            <a:off x="7506089" y="1361316"/>
            <a:ext cx="2712878" cy="200154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Encounter Type Code (EMR)</a:t>
            </a:r>
          </a:p>
          <a:p>
            <a:pPr algn="ctr"/>
            <a:r>
              <a:rPr lang="en-US" b="1">
                <a:solidFill>
                  <a:schemeClr val="tx1"/>
                </a:solidFill>
              </a:rPr>
              <a:t>“3”</a:t>
            </a:r>
          </a:p>
          <a:p>
            <a:pPr algn="ctr"/>
            <a:r>
              <a:rPr lang="en-US" b="1">
                <a:solidFill>
                  <a:schemeClr val="tx1"/>
                </a:solidFill>
              </a:rPr>
              <a:t>“106”</a:t>
            </a:r>
          </a:p>
        </p:txBody>
      </p:sp>
      <p:cxnSp>
        <p:nvCxnSpPr>
          <p:cNvPr id="4" name="Straight Arrow Connector 3">
            <a:extLst>
              <a:ext uri="{FF2B5EF4-FFF2-40B4-BE49-F238E27FC236}">
                <a16:creationId xmlns:a16="http://schemas.microsoft.com/office/drawing/2014/main" id="{548E8CD2-FE9D-F82E-0183-4562F9548A26}"/>
              </a:ext>
            </a:extLst>
          </p:cNvPr>
          <p:cNvCxnSpPr>
            <a:cxnSpLocks/>
          </p:cNvCxnSpPr>
          <p:nvPr/>
        </p:nvCxnSpPr>
        <p:spPr>
          <a:xfrm flipH="1">
            <a:off x="7289121" y="3233464"/>
            <a:ext cx="444153" cy="29368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1211D35-BC77-655C-DE54-C17F298CC938}"/>
              </a:ext>
            </a:extLst>
          </p:cNvPr>
          <p:cNvCxnSpPr>
            <a:cxnSpLocks/>
          </p:cNvCxnSpPr>
          <p:nvPr/>
        </p:nvCxnSpPr>
        <p:spPr>
          <a:xfrm flipH="1" flipV="1">
            <a:off x="7201807" y="4147892"/>
            <a:ext cx="1031066" cy="43606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4B63D0-A4E9-C15B-BD04-F3AA1E561AF5}"/>
              </a:ext>
            </a:extLst>
          </p:cNvPr>
          <p:cNvCxnSpPr>
            <a:cxnSpLocks/>
          </p:cNvCxnSpPr>
          <p:nvPr/>
        </p:nvCxnSpPr>
        <p:spPr>
          <a:xfrm flipV="1">
            <a:off x="4869469" y="4079143"/>
            <a:ext cx="606734" cy="50481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Cloud 7">
            <a:extLst>
              <a:ext uri="{FF2B5EF4-FFF2-40B4-BE49-F238E27FC236}">
                <a16:creationId xmlns:a16="http://schemas.microsoft.com/office/drawing/2014/main" id="{F1C9DA6E-F239-2470-538C-7F63E247027F}"/>
              </a:ext>
            </a:extLst>
          </p:cNvPr>
          <p:cNvSpPr/>
          <p:nvPr/>
        </p:nvSpPr>
        <p:spPr>
          <a:xfrm>
            <a:off x="2895196" y="4812216"/>
            <a:ext cx="2421542" cy="1814639"/>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Internal </a:t>
            </a:r>
            <a:br>
              <a:rPr lang="en-US">
                <a:solidFill>
                  <a:schemeClr val="tx1"/>
                </a:solidFill>
              </a:rPr>
            </a:br>
            <a:r>
              <a:rPr lang="en-US">
                <a:solidFill>
                  <a:schemeClr val="tx1"/>
                </a:solidFill>
              </a:rPr>
              <a:t>Data Mart</a:t>
            </a:r>
          </a:p>
          <a:p>
            <a:pPr algn="ctr"/>
            <a:r>
              <a:rPr lang="en-US" b="1">
                <a:solidFill>
                  <a:schemeClr val="tx1"/>
                </a:solidFill>
              </a:rPr>
              <a:t>“I”</a:t>
            </a:r>
          </a:p>
          <a:p>
            <a:pPr algn="ctr"/>
            <a:r>
              <a:rPr lang="en-US" b="1">
                <a:solidFill>
                  <a:schemeClr val="tx1"/>
                </a:solidFill>
              </a:rPr>
              <a:t> “IP”</a:t>
            </a:r>
          </a:p>
        </p:txBody>
      </p:sp>
      <p:cxnSp>
        <p:nvCxnSpPr>
          <p:cNvPr id="9" name="Straight Arrow Connector 8">
            <a:extLst>
              <a:ext uri="{FF2B5EF4-FFF2-40B4-BE49-F238E27FC236}">
                <a16:creationId xmlns:a16="http://schemas.microsoft.com/office/drawing/2014/main" id="{C421BCCD-175F-E52B-31D1-03415FC9C535}"/>
              </a:ext>
            </a:extLst>
          </p:cNvPr>
          <p:cNvCxnSpPr>
            <a:cxnSpLocks/>
          </p:cNvCxnSpPr>
          <p:nvPr/>
        </p:nvCxnSpPr>
        <p:spPr>
          <a:xfrm>
            <a:off x="5172836" y="2851138"/>
            <a:ext cx="220344" cy="47565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E38CC20-FEB8-D10F-8E7F-3B70B9407DD3}"/>
              </a:ext>
            </a:extLst>
          </p:cNvPr>
          <p:cNvSpPr/>
          <p:nvPr/>
        </p:nvSpPr>
        <p:spPr>
          <a:xfrm>
            <a:off x="5391159" y="3030759"/>
            <a:ext cx="1743285" cy="119149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11" name="TextBox 10">
            <a:extLst>
              <a:ext uri="{FF2B5EF4-FFF2-40B4-BE49-F238E27FC236}">
                <a16:creationId xmlns:a16="http://schemas.microsoft.com/office/drawing/2014/main" id="{D7ED5487-1DE3-837D-30F3-A126C99A974B}"/>
              </a:ext>
            </a:extLst>
          </p:cNvPr>
          <p:cNvSpPr txBox="1"/>
          <p:nvPr/>
        </p:nvSpPr>
        <p:spPr>
          <a:xfrm>
            <a:off x="5830785" y="5348006"/>
            <a:ext cx="3039340" cy="1077218"/>
          </a:xfrm>
          <a:prstGeom prst="rect">
            <a:avLst/>
          </a:prstGeom>
          <a:noFill/>
        </p:spPr>
        <p:txBody>
          <a:bodyPr wrap="square" rtlCol="0">
            <a:spAutoFit/>
          </a:bodyPr>
          <a:lstStyle/>
          <a:p>
            <a:pPr algn="ctr"/>
            <a:r>
              <a:rPr lang="en-US" sz="1600"/>
              <a:t>All of these codes from disparate systems map to a single aligned concept value of “Inpatient Stay” </a:t>
            </a:r>
          </a:p>
        </p:txBody>
      </p:sp>
      <p:sp>
        <p:nvSpPr>
          <p:cNvPr id="12" name="Cloud 11">
            <a:extLst>
              <a:ext uri="{FF2B5EF4-FFF2-40B4-BE49-F238E27FC236}">
                <a16:creationId xmlns:a16="http://schemas.microsoft.com/office/drawing/2014/main" id="{47DA54B5-9D30-4331-8040-412A0F75CC48}"/>
              </a:ext>
            </a:extLst>
          </p:cNvPr>
          <p:cNvSpPr/>
          <p:nvPr/>
        </p:nvSpPr>
        <p:spPr>
          <a:xfrm>
            <a:off x="8392338" y="3520151"/>
            <a:ext cx="2603709" cy="2059054"/>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Place of Service</a:t>
            </a:r>
          </a:p>
          <a:p>
            <a:pPr algn="ctr"/>
            <a:r>
              <a:rPr lang="en-US">
                <a:solidFill>
                  <a:schemeClr val="tx1"/>
                </a:solidFill>
              </a:rPr>
              <a:t>(Professional Claims)</a:t>
            </a:r>
          </a:p>
          <a:p>
            <a:pPr algn="ctr"/>
            <a:r>
              <a:rPr lang="en-US" b="1">
                <a:solidFill>
                  <a:schemeClr val="tx1"/>
                </a:solidFill>
              </a:rPr>
              <a:t>“21”</a:t>
            </a:r>
          </a:p>
        </p:txBody>
      </p:sp>
      <p:sp>
        <p:nvSpPr>
          <p:cNvPr id="18" name="Cloud 17">
            <a:extLst>
              <a:ext uri="{FF2B5EF4-FFF2-40B4-BE49-F238E27FC236}">
                <a16:creationId xmlns:a16="http://schemas.microsoft.com/office/drawing/2014/main" id="{872D64D5-E145-8C8E-9E86-FAA56DCB0ADB}"/>
              </a:ext>
            </a:extLst>
          </p:cNvPr>
          <p:cNvSpPr/>
          <p:nvPr/>
        </p:nvSpPr>
        <p:spPr>
          <a:xfrm>
            <a:off x="306202" y="3358150"/>
            <a:ext cx="2678197" cy="2399183"/>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"Bundling" of sequential claims, related professional billing, and EMR data</a:t>
            </a:r>
          </a:p>
        </p:txBody>
      </p:sp>
      <p:cxnSp>
        <p:nvCxnSpPr>
          <p:cNvPr id="19" name="Straight Arrow Connector 18">
            <a:extLst>
              <a:ext uri="{FF2B5EF4-FFF2-40B4-BE49-F238E27FC236}">
                <a16:creationId xmlns:a16="http://schemas.microsoft.com/office/drawing/2014/main" id="{4F09A88B-570C-C314-CD5D-7D517B339C29}"/>
              </a:ext>
            </a:extLst>
          </p:cNvPr>
          <p:cNvCxnSpPr>
            <a:cxnSpLocks/>
          </p:cNvCxnSpPr>
          <p:nvPr/>
        </p:nvCxnSpPr>
        <p:spPr>
          <a:xfrm flipV="1">
            <a:off x="3143865" y="3756784"/>
            <a:ext cx="2092617" cy="39110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0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1852E-8AD1-70CB-88ED-8478E2DD4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D2F61-8EC1-8CA1-0040-AA05583F847F}"/>
              </a:ext>
            </a:extLst>
          </p:cNvPr>
          <p:cNvSpPr>
            <a:spLocks noGrp="1"/>
          </p:cNvSpPr>
          <p:nvPr>
            <p:ph type="title"/>
          </p:nvPr>
        </p:nvSpPr>
        <p:spPr/>
        <p:txBody>
          <a:bodyPr/>
          <a:lstStyle/>
          <a:p>
            <a:r>
              <a:rPr lang="en-US" sz="3600"/>
              <a:t>Instead of this: </a:t>
            </a:r>
            <a:endParaRPr lang="en-US"/>
          </a:p>
        </p:txBody>
      </p:sp>
      <p:pic>
        <p:nvPicPr>
          <p:cNvPr id="3" name="Picture 2">
            <a:extLst>
              <a:ext uri="{FF2B5EF4-FFF2-40B4-BE49-F238E27FC236}">
                <a16:creationId xmlns:a16="http://schemas.microsoft.com/office/drawing/2014/main" id="{9FBD2AE1-EE71-02E9-26A7-C5FA6B3BFA69}"/>
              </a:ext>
            </a:extLst>
          </p:cNvPr>
          <p:cNvPicPr>
            <a:picLocks noChangeAspect="1"/>
          </p:cNvPicPr>
          <p:nvPr/>
        </p:nvPicPr>
        <p:blipFill>
          <a:blip r:embed="rId3"/>
          <a:stretch>
            <a:fillRect/>
          </a:stretch>
        </p:blipFill>
        <p:spPr>
          <a:xfrm>
            <a:off x="3395817" y="1468127"/>
            <a:ext cx="5824384" cy="5237473"/>
          </a:xfrm>
          <a:prstGeom prst="rect">
            <a:avLst/>
          </a:prstGeom>
        </p:spPr>
      </p:pic>
    </p:spTree>
    <p:extLst>
      <p:ext uri="{BB962C8B-B14F-4D97-AF65-F5344CB8AC3E}">
        <p14:creationId xmlns:p14="http://schemas.microsoft.com/office/powerpoint/2010/main" val="87071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2724-CBF8-7A25-96FB-D2398B93A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2C38E-D362-8DDC-BE9E-87EDFF98B0AB}"/>
              </a:ext>
            </a:extLst>
          </p:cNvPr>
          <p:cNvSpPr>
            <a:spLocks noGrp="1"/>
          </p:cNvSpPr>
          <p:nvPr>
            <p:ph type="title"/>
          </p:nvPr>
        </p:nvSpPr>
        <p:spPr/>
        <p:txBody>
          <a:bodyPr/>
          <a:lstStyle/>
          <a:p>
            <a:r>
              <a:rPr lang="en-US" sz="3600"/>
              <a:t>We have this: </a:t>
            </a:r>
            <a:endParaRPr lang="en-US"/>
          </a:p>
        </p:txBody>
      </p:sp>
      <p:grpSp>
        <p:nvGrpSpPr>
          <p:cNvPr id="10" name="Group 9">
            <a:extLst>
              <a:ext uri="{FF2B5EF4-FFF2-40B4-BE49-F238E27FC236}">
                <a16:creationId xmlns:a16="http://schemas.microsoft.com/office/drawing/2014/main" id="{3EF6E9F0-5D31-D1D0-DAF5-A9B0CFA86759}"/>
              </a:ext>
            </a:extLst>
          </p:cNvPr>
          <p:cNvGrpSpPr/>
          <p:nvPr/>
        </p:nvGrpSpPr>
        <p:grpSpPr>
          <a:xfrm>
            <a:off x="3395817" y="1416616"/>
            <a:ext cx="5870378" cy="5288984"/>
            <a:chOff x="3395817" y="1416616"/>
            <a:chExt cx="5870378" cy="5288984"/>
          </a:xfrm>
        </p:grpSpPr>
        <p:pic>
          <p:nvPicPr>
            <p:cNvPr id="4" name="Picture 3">
              <a:extLst>
                <a:ext uri="{FF2B5EF4-FFF2-40B4-BE49-F238E27FC236}">
                  <a16:creationId xmlns:a16="http://schemas.microsoft.com/office/drawing/2014/main" id="{9753887D-243D-420D-E708-7F18F2E32926}"/>
                </a:ext>
              </a:extLst>
            </p:cNvPr>
            <p:cNvPicPr>
              <a:picLocks noChangeAspect="1"/>
            </p:cNvPicPr>
            <p:nvPr/>
          </p:nvPicPr>
          <p:blipFill>
            <a:blip r:embed="rId3"/>
            <a:stretch>
              <a:fillRect/>
            </a:stretch>
          </p:blipFill>
          <p:spPr>
            <a:xfrm>
              <a:off x="3395817" y="1416616"/>
              <a:ext cx="5870378" cy="5288984"/>
            </a:xfrm>
            <a:prstGeom prst="rect">
              <a:avLst/>
            </a:prstGeom>
          </p:spPr>
        </p:pic>
        <p:grpSp>
          <p:nvGrpSpPr>
            <p:cNvPr id="9" name="Group 8">
              <a:extLst>
                <a:ext uri="{FF2B5EF4-FFF2-40B4-BE49-F238E27FC236}">
                  <a16:creationId xmlns:a16="http://schemas.microsoft.com/office/drawing/2014/main" id="{6016E8AA-8AD9-F5C0-37E0-58305761EA84}"/>
                </a:ext>
              </a:extLst>
            </p:cNvPr>
            <p:cNvGrpSpPr/>
            <p:nvPr/>
          </p:nvGrpSpPr>
          <p:grpSpPr>
            <a:xfrm>
              <a:off x="8042695" y="2227052"/>
              <a:ext cx="1038226" cy="1210753"/>
              <a:chOff x="9264770" y="2327693"/>
              <a:chExt cx="1239508" cy="1282640"/>
            </a:xfrm>
          </p:grpSpPr>
          <p:sp>
            <p:nvSpPr>
              <p:cNvPr id="8" name="Rectangle 7">
                <a:extLst>
                  <a:ext uri="{FF2B5EF4-FFF2-40B4-BE49-F238E27FC236}">
                    <a16:creationId xmlns:a16="http://schemas.microsoft.com/office/drawing/2014/main" id="{74E84D7C-3F36-8437-12C1-4ED2E26A2D62}"/>
                  </a:ext>
                </a:extLst>
              </p:cNvPr>
              <p:cNvSpPr/>
              <p:nvPr/>
            </p:nvSpPr>
            <p:spPr bwMode="auto">
              <a:xfrm>
                <a:off x="9431727" y="2523406"/>
                <a:ext cx="1072551" cy="1086927"/>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30000"/>
                  </a:spcAft>
                  <a:buClrTx/>
                  <a:buSzTx/>
                  <a:buFontTx/>
                  <a:buNone/>
                  <a:tabLst/>
                </a:pPr>
                <a:endParaRPr kumimoji="0" lang="en-US" sz="1800" b="1" i="0" u="none" strike="noStrike" cap="none" normalizeH="0" baseline="0">
                  <a:ln>
                    <a:noFill/>
                  </a:ln>
                  <a:solidFill>
                    <a:schemeClr val="tx1"/>
                  </a:solidFill>
                  <a:effectLst/>
                  <a:latin typeface="Arial" pitchFamily="34" charset="0"/>
                </a:endParaRPr>
              </a:p>
            </p:txBody>
          </p:sp>
          <p:pic>
            <p:nvPicPr>
              <p:cNvPr id="3" name="Picture 2" descr="A black rectangle with white dots&#10;&#10;AI-generated content may be incorrect.">
                <a:extLst>
                  <a:ext uri="{FF2B5EF4-FFF2-40B4-BE49-F238E27FC236}">
                    <a16:creationId xmlns:a16="http://schemas.microsoft.com/office/drawing/2014/main" id="{DDFF61A9-64AB-2560-CDD2-0324C771075A}"/>
                  </a:ext>
                </a:extLst>
              </p:cNvPr>
              <p:cNvPicPr>
                <a:picLocks noChangeAspect="1"/>
              </p:cNvPicPr>
              <p:nvPr/>
            </p:nvPicPr>
            <p:blipFill>
              <a:blip r:embed="rId4"/>
              <a:stretch>
                <a:fillRect/>
              </a:stretch>
            </p:blipFill>
            <p:spPr>
              <a:xfrm>
                <a:off x="9264770" y="2327693"/>
                <a:ext cx="1239329" cy="1239329"/>
              </a:xfrm>
              <a:prstGeom prst="rect">
                <a:avLst/>
              </a:prstGeom>
            </p:spPr>
          </p:pic>
        </p:grpSp>
      </p:grpSp>
      <p:sp>
        <p:nvSpPr>
          <p:cNvPr id="5" name="Rectangle 4">
            <a:extLst>
              <a:ext uri="{FF2B5EF4-FFF2-40B4-BE49-F238E27FC236}">
                <a16:creationId xmlns:a16="http://schemas.microsoft.com/office/drawing/2014/main" id="{01D8B353-C73E-8458-9473-F6C28C914695}"/>
              </a:ext>
            </a:extLst>
          </p:cNvPr>
          <p:cNvSpPr/>
          <p:nvPr/>
        </p:nvSpPr>
        <p:spPr bwMode="auto">
          <a:xfrm>
            <a:off x="9693215" y="3604404"/>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30000"/>
              </a:spcAft>
              <a:buClrTx/>
              <a:buSzTx/>
              <a:buFontTx/>
              <a:buNone/>
              <a:tabLst/>
            </a:pPr>
            <a:endParaRPr kumimoji="0" lang="en-US" sz="1800" b="1" i="0" u="none" strike="noStrike" cap="none" normalizeH="0" baseline="0">
              <a:ln>
                <a:noFill/>
              </a:ln>
              <a:solidFill>
                <a:schemeClr val="tx1"/>
              </a:solidFill>
              <a:effectLst/>
              <a:latin typeface="Arial" pitchFamily="34" charset="0"/>
            </a:endParaRPr>
          </a:p>
        </p:txBody>
      </p:sp>
      <p:sp>
        <p:nvSpPr>
          <p:cNvPr id="6" name="Rectangle 5">
            <a:extLst>
              <a:ext uri="{FF2B5EF4-FFF2-40B4-BE49-F238E27FC236}">
                <a16:creationId xmlns:a16="http://schemas.microsoft.com/office/drawing/2014/main" id="{816B1742-CE05-5D95-36DB-DCB40FA0B239}"/>
              </a:ext>
            </a:extLst>
          </p:cNvPr>
          <p:cNvSpPr/>
          <p:nvPr/>
        </p:nvSpPr>
        <p:spPr bwMode="auto">
          <a:xfrm>
            <a:off x="5781675" y="3114675"/>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30000"/>
              </a:spcAft>
              <a:buClrTx/>
              <a:buSzTx/>
              <a:buFontTx/>
              <a:buNone/>
              <a:tabLst/>
            </a:pPr>
            <a:endParaRPr kumimoji="0" lang="en-US" sz="1800" b="1" i="0" u="none" strike="noStrike" cap="none" normalizeH="0" baseline="0">
              <a:ln>
                <a:noFill/>
              </a:ln>
              <a:solidFill>
                <a:schemeClr val="tx1"/>
              </a:solidFill>
              <a:effectLst/>
              <a:latin typeface="Arial" pitchFamily="34" charset="0"/>
            </a:endParaRPr>
          </a:p>
        </p:txBody>
      </p:sp>
      <p:sp>
        <p:nvSpPr>
          <p:cNvPr id="7" name="Rectangle 6">
            <a:extLst>
              <a:ext uri="{FF2B5EF4-FFF2-40B4-BE49-F238E27FC236}">
                <a16:creationId xmlns:a16="http://schemas.microsoft.com/office/drawing/2014/main" id="{F7B18F7D-7838-6FB5-99F1-4FA80A950580}"/>
              </a:ext>
            </a:extLst>
          </p:cNvPr>
          <p:cNvSpPr/>
          <p:nvPr/>
        </p:nvSpPr>
        <p:spPr bwMode="auto">
          <a:xfrm>
            <a:off x="5924550" y="32575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30000"/>
              </a:spcAft>
              <a:buClrTx/>
              <a:buSzTx/>
              <a:buFontTx/>
              <a:buNone/>
              <a:tabLst/>
            </a:pPr>
            <a:endParaRPr kumimoji="0" lang="en-US" sz="1800" b="1"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916304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D338-9223-0E69-30AD-EB64A4B28326}"/>
              </a:ext>
            </a:extLst>
          </p:cNvPr>
          <p:cNvSpPr>
            <a:spLocks noGrp="1"/>
          </p:cNvSpPr>
          <p:nvPr>
            <p:ph type="title"/>
          </p:nvPr>
        </p:nvSpPr>
        <p:spPr>
          <a:xfrm>
            <a:off x="2753360" y="28575"/>
            <a:ext cx="9070340" cy="1066800"/>
          </a:xfrm>
        </p:spPr>
        <p:txBody>
          <a:bodyPr wrap="square" anchor="ctr">
            <a:normAutofit/>
          </a:bodyPr>
          <a:lstStyle/>
          <a:p>
            <a:r>
              <a:rPr lang="en-US" altLang="en-US"/>
              <a:t>Why use, develop, and enhance the VDW?</a:t>
            </a:r>
            <a:endParaRPr lang="en-US"/>
          </a:p>
        </p:txBody>
      </p:sp>
      <p:pic>
        <p:nvPicPr>
          <p:cNvPr id="4" name="Picture 3" descr="Cost Effective">
            <a:extLst>
              <a:ext uri="{FF2B5EF4-FFF2-40B4-BE49-F238E27FC236}">
                <a16:creationId xmlns:a16="http://schemas.microsoft.com/office/drawing/2014/main" id="{39457BD2-B404-2042-B930-47D885DEEBBA}"/>
              </a:ext>
            </a:extLst>
          </p:cNvPr>
          <p:cNvPicPr>
            <a:picLocks noChangeAspect="1"/>
          </p:cNvPicPr>
          <p:nvPr/>
        </p:nvPicPr>
        <p:blipFill>
          <a:blip r:embed="rId3"/>
          <a:srcRect l="8208" r="9717"/>
          <a:stretch/>
        </p:blipFill>
        <p:spPr>
          <a:xfrm>
            <a:off x="457349" y="2164080"/>
            <a:ext cx="4935485" cy="3367476"/>
          </a:xfrm>
          <a:prstGeom prst="rect">
            <a:avLst/>
          </a:prstGeom>
          <a:noFill/>
        </p:spPr>
      </p:pic>
      <p:sp>
        <p:nvSpPr>
          <p:cNvPr id="3" name="Content Placeholder 2">
            <a:extLst>
              <a:ext uri="{FF2B5EF4-FFF2-40B4-BE49-F238E27FC236}">
                <a16:creationId xmlns:a16="http://schemas.microsoft.com/office/drawing/2014/main" id="{590E410D-1959-1B7A-348B-971AC1AE6144}"/>
              </a:ext>
            </a:extLst>
          </p:cNvPr>
          <p:cNvSpPr>
            <a:spLocks noGrp="1"/>
          </p:cNvSpPr>
          <p:nvPr>
            <p:ph sz="half" idx="2"/>
          </p:nvPr>
        </p:nvSpPr>
        <p:spPr>
          <a:xfrm>
            <a:off x="5392834" y="1752600"/>
            <a:ext cx="6570566" cy="4953000"/>
          </a:xfrm>
        </p:spPr>
        <p:txBody>
          <a:bodyPr wrap="square" anchor="t">
            <a:normAutofit/>
          </a:bodyPr>
          <a:lstStyle/>
          <a:p>
            <a:pPr lvl="1">
              <a:lnSpc>
                <a:spcPct val="90000"/>
              </a:lnSpc>
            </a:pPr>
            <a:r>
              <a:rPr lang="en-US" altLang="en-US"/>
              <a:t>Data pulled and transformed once from the source systems</a:t>
            </a:r>
            <a:br>
              <a:rPr lang="en-US" altLang="en-US"/>
            </a:br>
            <a:endParaRPr lang="en-US" altLang="en-US"/>
          </a:p>
          <a:p>
            <a:pPr lvl="1">
              <a:lnSpc>
                <a:spcPct val="90000"/>
              </a:lnSpc>
            </a:pPr>
            <a:r>
              <a:rPr lang="en-US" altLang="en-US"/>
              <a:t>Quicker to learn how to use the data </a:t>
            </a:r>
            <a:br>
              <a:rPr lang="en-US" altLang="en-US"/>
            </a:br>
            <a:endParaRPr lang="en-US" altLang="en-US"/>
          </a:p>
          <a:p>
            <a:pPr lvl="1">
              <a:lnSpc>
                <a:spcPct val="90000"/>
              </a:lnSpc>
            </a:pPr>
            <a:r>
              <a:rPr lang="en-US" altLang="en-US"/>
              <a:t>Easier to write programs for studies</a:t>
            </a:r>
            <a:br>
              <a:rPr lang="en-US" altLang="en-US"/>
            </a:br>
            <a:r>
              <a:rPr lang="en-US" altLang="en-US"/>
              <a:t> </a:t>
            </a:r>
          </a:p>
          <a:p>
            <a:pPr lvl="1">
              <a:lnSpc>
                <a:spcPct val="90000"/>
              </a:lnSpc>
            </a:pPr>
            <a:r>
              <a:rPr lang="en-US"/>
              <a:t>Highest FTE at lead site, reduced FTE at contributing sites</a:t>
            </a:r>
            <a:br>
              <a:rPr lang="en-US"/>
            </a:br>
            <a:endParaRPr lang="en-US" altLang="en-US"/>
          </a:p>
          <a:p>
            <a:pPr lvl="1">
              <a:lnSpc>
                <a:spcPct val="90000"/>
              </a:lnSpc>
            </a:pPr>
            <a:r>
              <a:rPr lang="en-US" altLang="en-US"/>
              <a:t>Standardized and tested macros and algorithms are shared across HCSRN for QA and routine data tasks </a:t>
            </a:r>
          </a:p>
          <a:p>
            <a:pPr lvl="1">
              <a:lnSpc>
                <a:spcPct val="90000"/>
              </a:lnSpc>
            </a:pPr>
            <a:endParaRPr lang="en-US" altLang="en-US"/>
          </a:p>
          <a:p>
            <a:pPr>
              <a:lnSpc>
                <a:spcPct val="90000"/>
              </a:lnSpc>
            </a:pPr>
            <a:endParaRPr lang="en-US" sz="2400"/>
          </a:p>
        </p:txBody>
      </p:sp>
    </p:spTree>
    <p:extLst>
      <p:ext uri="{BB962C8B-B14F-4D97-AF65-F5344CB8AC3E}">
        <p14:creationId xmlns:p14="http://schemas.microsoft.com/office/powerpoint/2010/main" val="132159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401A-DEFE-0874-5E8C-30F776AA1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40FDF-2C3A-8D45-4C0C-289E63B260AE}"/>
              </a:ext>
            </a:extLst>
          </p:cNvPr>
          <p:cNvSpPr>
            <a:spLocks noGrp="1"/>
          </p:cNvSpPr>
          <p:nvPr>
            <p:ph type="title"/>
          </p:nvPr>
        </p:nvSpPr>
        <p:spPr/>
        <p:txBody>
          <a:bodyPr/>
          <a:lstStyle/>
          <a:p>
            <a:r>
              <a:rPr lang="en-US" altLang="en-US" sz="3200"/>
              <a:t>Why use, develop, and enhance the VDW?</a:t>
            </a:r>
            <a:endParaRPr lang="en-US" sz="3200"/>
          </a:p>
        </p:txBody>
      </p:sp>
      <p:sp>
        <p:nvSpPr>
          <p:cNvPr id="3" name="Content Placeholder 2">
            <a:extLst>
              <a:ext uri="{FF2B5EF4-FFF2-40B4-BE49-F238E27FC236}">
                <a16:creationId xmlns:a16="http://schemas.microsoft.com/office/drawing/2014/main" id="{540F803A-1C0D-8375-F81D-3E1F7F33A718}"/>
              </a:ext>
            </a:extLst>
          </p:cNvPr>
          <p:cNvSpPr>
            <a:spLocks noGrp="1"/>
          </p:cNvSpPr>
          <p:nvPr>
            <p:ph idx="1"/>
          </p:nvPr>
        </p:nvSpPr>
        <p:spPr>
          <a:xfrm>
            <a:off x="609600" y="1600200"/>
            <a:ext cx="11214100" cy="4953000"/>
          </a:xfrm>
        </p:spPr>
        <p:txBody>
          <a:bodyPr/>
          <a:lstStyle/>
          <a:p>
            <a:r>
              <a:rPr lang="en-US" altLang="en-US" sz="2800"/>
              <a:t>Scientific validity</a:t>
            </a:r>
          </a:p>
          <a:p>
            <a:pPr lvl="1"/>
            <a:r>
              <a:rPr lang="en-US" altLang="en-US"/>
              <a:t>Replication</a:t>
            </a:r>
            <a:endParaRPr lang="en-US" altLang="en-US">
              <a:cs typeface="Arial"/>
            </a:endParaRPr>
          </a:p>
          <a:p>
            <a:pPr lvl="1"/>
            <a:r>
              <a:rPr lang="en-US" altLang="en-US"/>
              <a:t>Common definitions and decisions across </a:t>
            </a:r>
            <a:br>
              <a:rPr lang="en-US" altLang="en-US"/>
            </a:br>
            <a:r>
              <a:rPr lang="en-US" altLang="en-US"/>
              <a:t>projects and people</a:t>
            </a:r>
            <a:endParaRPr lang="en-US" altLang="en-US">
              <a:cs typeface="Arial"/>
            </a:endParaRPr>
          </a:p>
          <a:p>
            <a:pPr lvl="1"/>
            <a:r>
              <a:rPr lang="en-US" altLang="en-US"/>
              <a:t>Standardization improves scientific rigor </a:t>
            </a:r>
            <a:br>
              <a:rPr lang="en-US" altLang="en-US"/>
            </a:br>
            <a:r>
              <a:rPr lang="en-US" altLang="en-US"/>
              <a:t>by improved consistency and reproducibility.</a:t>
            </a:r>
            <a:endParaRPr lang="en-US" altLang="en-US">
              <a:cs typeface="Arial"/>
            </a:endParaRPr>
          </a:p>
          <a:p>
            <a:pPr lvl="1"/>
            <a:r>
              <a:rPr lang="en-US"/>
              <a:t>Standard code library to draw on </a:t>
            </a:r>
            <a:br>
              <a:rPr lang="en-US"/>
            </a:br>
            <a:r>
              <a:rPr lang="en-US"/>
              <a:t>(e.g. comorbidity indices,</a:t>
            </a:r>
            <a:br>
              <a:rPr lang="en-US">
                <a:ea typeface="+mn-lt"/>
                <a:cs typeface="+mn-lt"/>
              </a:rPr>
            </a:br>
            <a:r>
              <a:rPr lang="en-US"/>
              <a:t>definitions of continuous enrollment)</a:t>
            </a:r>
            <a:endParaRPr lang="en-US" altLang="en-US"/>
          </a:p>
          <a:p>
            <a:pPr lvl="1"/>
            <a:endParaRPr lang="en-US" altLang="en-US" sz="1800"/>
          </a:p>
          <a:p>
            <a:pPr marL="457200" lvl="1" indent="0" algn="ctr">
              <a:buNone/>
            </a:pPr>
            <a:r>
              <a:rPr lang="en-US"/>
              <a:t>At its best, the VDW is a </a:t>
            </a:r>
            <a:r>
              <a:rPr lang="en-US" i="1"/>
              <a:t>vehicle for preserving &amp; cumulating </a:t>
            </a:r>
            <a:br>
              <a:rPr lang="en-US" i="1"/>
            </a:br>
            <a:r>
              <a:rPr lang="en-US" i="1"/>
              <a:t>the benefits/fruits of project-specific work.</a:t>
            </a:r>
            <a:endParaRPr lang="en-US">
              <a:cs typeface="Arial"/>
            </a:endParaRPr>
          </a:p>
        </p:txBody>
      </p:sp>
      <p:pic>
        <p:nvPicPr>
          <p:cNvPr id="4" name="Picture 13">
            <a:extLst>
              <a:ext uri="{FF2B5EF4-FFF2-40B4-BE49-F238E27FC236}">
                <a16:creationId xmlns:a16="http://schemas.microsoft.com/office/drawing/2014/main" id="{CE5DB229-3D4F-ACDA-8299-732CBA672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17" y="1306903"/>
            <a:ext cx="2739354" cy="395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13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1AA8-FB90-64D9-4213-A4BE5DBBBDB9}"/>
              </a:ext>
            </a:extLst>
          </p:cNvPr>
          <p:cNvSpPr>
            <a:spLocks noGrp="1"/>
          </p:cNvSpPr>
          <p:nvPr>
            <p:ph type="title"/>
          </p:nvPr>
        </p:nvSpPr>
        <p:spPr>
          <a:xfrm>
            <a:off x="3759200" y="134005"/>
            <a:ext cx="7594600" cy="1003915"/>
          </a:xfrm>
        </p:spPr>
        <p:txBody>
          <a:bodyPr vert="horz" lIns="91440" tIns="45720" rIns="91440" bIns="45720" rtlCol="0" anchor="ctr">
            <a:normAutofit/>
          </a:bodyPr>
          <a:lstStyle/>
          <a:p>
            <a:r>
              <a:rPr lang="en-US" sz="5200" kern="1200">
                <a:solidFill>
                  <a:schemeClr val="tx1"/>
                </a:solidFill>
                <a:latin typeface="+mj-lt"/>
                <a:ea typeface="+mj-ea"/>
                <a:cs typeface="+mj-cs"/>
              </a:rPr>
              <a:t>HCSRN Sites</a:t>
            </a:r>
          </a:p>
        </p:txBody>
      </p:sp>
      <p:pic>
        <p:nvPicPr>
          <p:cNvPr id="5" name="Picture 4" descr="A map of the united states&#10;&#10;AI-generated content may be incorrect.">
            <a:extLst>
              <a:ext uri="{FF2B5EF4-FFF2-40B4-BE49-F238E27FC236}">
                <a16:creationId xmlns:a16="http://schemas.microsoft.com/office/drawing/2014/main" id="{D5C8C75C-C352-106F-978C-E912D8D7B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828" y="1344385"/>
            <a:ext cx="10552098" cy="5328810"/>
          </a:xfrm>
          <a:prstGeom prst="rect">
            <a:avLst/>
          </a:prstGeom>
        </p:spPr>
      </p:pic>
    </p:spTree>
    <p:extLst>
      <p:ext uri="{BB962C8B-B14F-4D97-AF65-F5344CB8AC3E}">
        <p14:creationId xmlns:p14="http://schemas.microsoft.com/office/powerpoint/2010/main" val="316928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AC55-2F4A-6EEB-B1CB-045F6288FD4F}"/>
              </a:ext>
            </a:extLst>
          </p:cNvPr>
          <p:cNvSpPr>
            <a:spLocks noGrp="1"/>
          </p:cNvSpPr>
          <p:nvPr>
            <p:ph type="title"/>
          </p:nvPr>
        </p:nvSpPr>
        <p:spPr/>
        <p:txBody>
          <a:bodyPr/>
          <a:lstStyle/>
          <a:p>
            <a:r>
              <a:rPr lang="en-US"/>
              <a:t>What Data Do We Have?</a:t>
            </a:r>
          </a:p>
        </p:txBody>
      </p:sp>
      <p:sp>
        <p:nvSpPr>
          <p:cNvPr id="3" name="Content Placeholder 2">
            <a:extLst>
              <a:ext uri="{FF2B5EF4-FFF2-40B4-BE49-F238E27FC236}">
                <a16:creationId xmlns:a16="http://schemas.microsoft.com/office/drawing/2014/main" id="{3A10F562-57ED-6F16-6B6D-77F965104675}"/>
              </a:ext>
            </a:extLst>
          </p:cNvPr>
          <p:cNvSpPr>
            <a:spLocks noGrp="1"/>
          </p:cNvSpPr>
          <p:nvPr>
            <p:ph idx="1"/>
          </p:nvPr>
        </p:nvSpPr>
        <p:spPr>
          <a:xfrm>
            <a:off x="838200" y="1825625"/>
            <a:ext cx="10515600" cy="1603375"/>
          </a:xfrm>
        </p:spPr>
        <p:txBody>
          <a:bodyPr/>
          <a:lstStyle/>
          <a:p>
            <a:r>
              <a:rPr lang="en-US"/>
              <a:t>We have 19 Active Organizations, all of which have implemented 1 or more VDW tables.</a:t>
            </a:r>
          </a:p>
          <a:p>
            <a:r>
              <a:rPr lang="en-US"/>
              <a:t>There are 10 general data areas (comprising 26 distinct tables).</a:t>
            </a:r>
            <a:endParaRPr lang="en-US">
              <a:cs typeface="Arial"/>
            </a:endParaRPr>
          </a:p>
          <a:p>
            <a:pPr marL="0" indent="0">
              <a:buNone/>
            </a:pPr>
            <a:endParaRPr lang="en-US"/>
          </a:p>
        </p:txBody>
      </p:sp>
      <p:sp>
        <p:nvSpPr>
          <p:cNvPr id="4" name="Content Placeholder 2">
            <a:extLst>
              <a:ext uri="{FF2B5EF4-FFF2-40B4-BE49-F238E27FC236}">
                <a16:creationId xmlns:a16="http://schemas.microsoft.com/office/drawing/2014/main" id="{6F547E84-C998-5E27-FC9F-B2ED7DE40DFF}"/>
              </a:ext>
            </a:extLst>
          </p:cNvPr>
          <p:cNvSpPr txBox="1">
            <a:spLocks/>
          </p:cNvSpPr>
          <p:nvPr/>
        </p:nvSpPr>
        <p:spPr>
          <a:xfrm>
            <a:off x="838200" y="3321916"/>
            <a:ext cx="4906818" cy="31709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a:t>Enrollment/Demographics (3)</a:t>
            </a:r>
          </a:p>
          <a:p>
            <a:pPr marL="514350" indent="-514350">
              <a:buFont typeface="+mj-lt"/>
              <a:buAutoNum type="arabicPeriod"/>
            </a:pPr>
            <a:r>
              <a:rPr lang="en-US" sz="2400"/>
              <a:t>Utilization (6)</a:t>
            </a:r>
            <a:endParaRPr lang="en-US" sz="2400">
              <a:cs typeface="Arial"/>
            </a:endParaRPr>
          </a:p>
          <a:p>
            <a:pPr marL="514350" indent="-514350">
              <a:buFont typeface="+mj-lt"/>
              <a:buAutoNum type="arabicPeriod"/>
            </a:pPr>
            <a:r>
              <a:rPr lang="en-US" sz="2400"/>
              <a:t>Pharmacy (2)</a:t>
            </a:r>
            <a:endParaRPr lang="en-US" sz="2400">
              <a:cs typeface="Arial"/>
            </a:endParaRPr>
          </a:p>
          <a:p>
            <a:pPr marL="514350" indent="-514350">
              <a:buFont typeface="+mj-lt"/>
              <a:buAutoNum type="arabicPeriod"/>
            </a:pPr>
            <a:r>
              <a:rPr lang="en-US" sz="2400"/>
              <a:t>Lab Results (2)</a:t>
            </a:r>
            <a:endParaRPr lang="en-US" sz="2400">
              <a:cs typeface="Arial"/>
            </a:endParaRPr>
          </a:p>
          <a:p>
            <a:pPr marL="514350" indent="-514350">
              <a:buFont typeface="+mj-lt"/>
              <a:buAutoNum type="arabicPeriod"/>
            </a:pPr>
            <a:r>
              <a:rPr lang="en-US" sz="2400"/>
              <a:t>Vital Signs (1)</a:t>
            </a:r>
            <a:endParaRPr lang="en-US" sz="2400">
              <a:cs typeface="Arial"/>
            </a:endParaRPr>
          </a:p>
          <a:p>
            <a:pPr marL="514350" indent="-514350">
              <a:buFont typeface="+mj-lt"/>
              <a:buAutoNum type="arabicPeriod"/>
            </a:pPr>
            <a:r>
              <a:rPr lang="en-US" sz="2400"/>
              <a:t>Death (2)</a:t>
            </a:r>
          </a:p>
        </p:txBody>
      </p:sp>
      <p:sp>
        <p:nvSpPr>
          <p:cNvPr id="5" name="Content Placeholder 2">
            <a:extLst>
              <a:ext uri="{FF2B5EF4-FFF2-40B4-BE49-F238E27FC236}">
                <a16:creationId xmlns:a16="http://schemas.microsoft.com/office/drawing/2014/main" id="{4C5B672E-29CC-33CE-6422-7741B053B2C8}"/>
              </a:ext>
            </a:extLst>
          </p:cNvPr>
          <p:cNvSpPr txBox="1">
            <a:spLocks/>
          </p:cNvSpPr>
          <p:nvPr/>
        </p:nvSpPr>
        <p:spPr>
          <a:xfrm>
            <a:off x="5862782" y="3386181"/>
            <a:ext cx="5145516" cy="31066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7"/>
            </a:pPr>
            <a:r>
              <a:rPr lang="en-US" sz="2400"/>
              <a:t>Social History (1)</a:t>
            </a:r>
          </a:p>
          <a:p>
            <a:pPr marL="514350" indent="-514350">
              <a:buFont typeface="+mj-lt"/>
              <a:buAutoNum type="arabicPeriod" startAt="7"/>
            </a:pPr>
            <a:r>
              <a:rPr lang="en-US" sz="2400"/>
              <a:t>Tumor (2)</a:t>
            </a:r>
            <a:endParaRPr lang="en-US" sz="2400">
              <a:cs typeface="Arial"/>
            </a:endParaRPr>
          </a:p>
          <a:p>
            <a:pPr marL="514350" indent="-514350">
              <a:buFont typeface="+mj-lt"/>
              <a:buAutoNum type="arabicPeriod" startAt="7"/>
            </a:pPr>
            <a:r>
              <a:rPr lang="en-US" sz="2400"/>
              <a:t>Census (3)</a:t>
            </a:r>
            <a:endParaRPr lang="en-US" sz="2400">
              <a:cs typeface="Arial"/>
            </a:endParaRPr>
          </a:p>
          <a:p>
            <a:pPr marL="514350" indent="-514350">
              <a:buFont typeface="+mj-lt"/>
              <a:buAutoNum type="arabicPeriod" startAt="7"/>
            </a:pPr>
            <a:r>
              <a:rPr lang="en-US" sz="2400"/>
              <a:t>Patient Reported Outcomes (4)</a:t>
            </a:r>
            <a:endParaRPr lang="en-US" sz="2400">
              <a:cs typeface="Arial"/>
            </a:endParaRPr>
          </a:p>
        </p:txBody>
      </p:sp>
    </p:spTree>
    <p:extLst>
      <p:ext uri="{BB962C8B-B14F-4D97-AF65-F5344CB8AC3E}">
        <p14:creationId xmlns:p14="http://schemas.microsoft.com/office/powerpoint/2010/main" val="246389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FD59-C3AD-0D4F-CB31-4D4894E13938}"/>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6B7A985D-BD69-7EC0-C8A5-52CA41E1225E}"/>
              </a:ext>
            </a:extLst>
          </p:cNvPr>
          <p:cNvSpPr>
            <a:spLocks noGrp="1"/>
          </p:cNvSpPr>
          <p:nvPr>
            <p:ph idx="1"/>
          </p:nvPr>
        </p:nvSpPr>
        <p:spPr/>
        <p:txBody>
          <a:bodyPr vert="horz" lIns="91440" tIns="45720" rIns="91440" bIns="45720" rtlCol="0" anchor="t">
            <a:normAutofit/>
          </a:bodyPr>
          <a:lstStyle/>
          <a:p>
            <a:r>
              <a:rPr lang="en-US"/>
              <a:t>What the VDW is &amp; isn't</a:t>
            </a:r>
          </a:p>
          <a:p>
            <a:r>
              <a:rPr lang="en-US"/>
              <a:t>Why it exists</a:t>
            </a:r>
            <a:endParaRPr lang="en-US">
              <a:cs typeface="Arial"/>
            </a:endParaRPr>
          </a:p>
          <a:p>
            <a:r>
              <a:rPr lang="en-US"/>
              <a:t>How to</a:t>
            </a:r>
          </a:p>
          <a:p>
            <a:pPr lvl="1"/>
            <a:r>
              <a:rPr lang="en-US"/>
              <a:t>Use the VDW</a:t>
            </a:r>
          </a:p>
          <a:p>
            <a:pPr lvl="1"/>
            <a:r>
              <a:rPr lang="en-US"/>
              <a:t>Engage with the implementer &amp; user communities</a:t>
            </a:r>
          </a:p>
          <a:p>
            <a:pPr lvl="1"/>
            <a:r>
              <a:rPr lang="en-US"/>
              <a:t>Avoid common pitfalls</a:t>
            </a:r>
            <a:endParaRPr lang="en-US">
              <a:cs typeface="Arial"/>
            </a:endParaRPr>
          </a:p>
          <a:p>
            <a:r>
              <a:rPr lang="en-US">
                <a:cs typeface="Arial"/>
              </a:rPr>
              <a:t>Where it's documented</a:t>
            </a:r>
          </a:p>
          <a:p>
            <a:r>
              <a:rPr lang="en-US">
                <a:cs typeface="Arial"/>
              </a:rPr>
              <a:t>How it's governed</a:t>
            </a:r>
          </a:p>
          <a:p>
            <a:r>
              <a:rPr lang="en-US">
                <a:cs typeface="Arial"/>
              </a:rPr>
              <a:t>Q &amp; A / free-form consulting</a:t>
            </a:r>
          </a:p>
        </p:txBody>
      </p:sp>
    </p:spTree>
    <p:extLst>
      <p:ext uri="{BB962C8B-B14F-4D97-AF65-F5344CB8AC3E}">
        <p14:creationId xmlns:p14="http://schemas.microsoft.com/office/powerpoint/2010/main" val="177475492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4600-6AEB-F93E-6881-40418D0FFD2B}"/>
              </a:ext>
            </a:extLst>
          </p:cNvPr>
          <p:cNvSpPr>
            <a:spLocks noGrp="1"/>
          </p:cNvSpPr>
          <p:nvPr>
            <p:ph type="title"/>
          </p:nvPr>
        </p:nvSpPr>
        <p:spPr/>
        <p:txBody>
          <a:bodyPr/>
          <a:lstStyle/>
          <a:p>
            <a:r>
              <a:rPr lang="en-US"/>
              <a:t>Data Areas</a:t>
            </a:r>
          </a:p>
        </p:txBody>
      </p:sp>
      <p:pic>
        <p:nvPicPr>
          <p:cNvPr id="6" name="Content Placeholder 5">
            <a:extLst>
              <a:ext uri="{FF2B5EF4-FFF2-40B4-BE49-F238E27FC236}">
                <a16:creationId xmlns:a16="http://schemas.microsoft.com/office/drawing/2014/main" id="{54D7B504-65BB-0D3D-244C-0BDA161133C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12239" y="1189074"/>
            <a:ext cx="11753632" cy="5438554"/>
          </a:xfrm>
        </p:spPr>
      </p:pic>
    </p:spTree>
    <p:extLst>
      <p:ext uri="{BB962C8B-B14F-4D97-AF65-F5344CB8AC3E}">
        <p14:creationId xmlns:p14="http://schemas.microsoft.com/office/powerpoint/2010/main" val="3554710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13C5-0D63-5D02-04B5-6C08E23A250E}"/>
              </a:ext>
            </a:extLst>
          </p:cNvPr>
          <p:cNvSpPr>
            <a:spLocks noGrp="1"/>
          </p:cNvSpPr>
          <p:nvPr>
            <p:ph type="title"/>
          </p:nvPr>
        </p:nvSpPr>
        <p:spPr/>
        <p:txBody>
          <a:bodyPr/>
          <a:lstStyle/>
          <a:p>
            <a:r>
              <a:rPr lang="en-US"/>
              <a:t>Different Sites' Implementations Vary in Extent</a:t>
            </a:r>
          </a:p>
        </p:txBody>
      </p:sp>
      <p:grpSp>
        <p:nvGrpSpPr>
          <p:cNvPr id="14" name="Group 13">
            <a:extLst>
              <a:ext uri="{FF2B5EF4-FFF2-40B4-BE49-F238E27FC236}">
                <a16:creationId xmlns:a16="http://schemas.microsoft.com/office/drawing/2014/main" id="{169D2D79-3359-34BA-1E72-AB9B10D9D729}"/>
              </a:ext>
            </a:extLst>
          </p:cNvPr>
          <p:cNvGrpSpPr/>
          <p:nvPr/>
        </p:nvGrpSpPr>
        <p:grpSpPr>
          <a:xfrm>
            <a:off x="101687" y="1352233"/>
            <a:ext cx="5994314" cy="4706000"/>
            <a:chOff x="101687" y="1352233"/>
            <a:chExt cx="5994314" cy="4706000"/>
          </a:xfrm>
        </p:grpSpPr>
        <p:sp>
          <p:nvSpPr>
            <p:cNvPr id="7" name="TextBox 6">
              <a:extLst>
                <a:ext uri="{FF2B5EF4-FFF2-40B4-BE49-F238E27FC236}">
                  <a16:creationId xmlns:a16="http://schemas.microsoft.com/office/drawing/2014/main" id="{74C2D4B3-8360-38CB-4FA5-C347BD2EE134}"/>
                </a:ext>
              </a:extLst>
            </p:cNvPr>
            <p:cNvSpPr txBox="1"/>
            <p:nvPr/>
          </p:nvSpPr>
          <p:spPr>
            <a:xfrm>
              <a:off x="2287412" y="1352233"/>
              <a:ext cx="2004075" cy="523220"/>
            </a:xfrm>
            <a:prstGeom prst="rect">
              <a:avLst/>
            </a:prstGeom>
            <a:noFill/>
          </p:spPr>
          <p:txBody>
            <a:bodyPr wrap="none" rtlCol="0">
              <a:spAutoFit/>
            </a:bodyPr>
            <a:lstStyle/>
            <a:p>
              <a:r>
                <a:rPr lang="en-US" sz="2800"/>
                <a:t>Encounters</a:t>
              </a:r>
            </a:p>
          </p:txBody>
        </p:sp>
        <p:pic>
          <p:nvPicPr>
            <p:cNvPr id="5" name="Picture 4">
              <a:extLst>
                <a:ext uri="{FF2B5EF4-FFF2-40B4-BE49-F238E27FC236}">
                  <a16:creationId xmlns:a16="http://schemas.microsoft.com/office/drawing/2014/main" id="{FDF14605-7B32-741A-D32E-F475080BA2A3}"/>
                </a:ext>
              </a:extLst>
            </p:cNvPr>
            <p:cNvPicPr>
              <a:picLocks noChangeAspect="1"/>
            </p:cNvPicPr>
            <p:nvPr/>
          </p:nvPicPr>
          <p:blipFill>
            <a:blip r:embed="rId3"/>
            <a:stretch>
              <a:fillRect/>
            </a:stretch>
          </p:blipFill>
          <p:spPr>
            <a:xfrm>
              <a:off x="101687" y="1984593"/>
              <a:ext cx="5994314" cy="4073640"/>
            </a:xfrm>
            <a:prstGeom prst="rect">
              <a:avLst/>
            </a:prstGeom>
          </p:spPr>
        </p:pic>
      </p:grpSp>
      <p:grpSp>
        <p:nvGrpSpPr>
          <p:cNvPr id="11" name="Group 10">
            <a:extLst>
              <a:ext uri="{FF2B5EF4-FFF2-40B4-BE49-F238E27FC236}">
                <a16:creationId xmlns:a16="http://schemas.microsoft.com/office/drawing/2014/main" id="{CDC3075B-D420-6517-09AF-7D16E69E9FF9}"/>
              </a:ext>
            </a:extLst>
          </p:cNvPr>
          <p:cNvGrpSpPr/>
          <p:nvPr/>
        </p:nvGrpSpPr>
        <p:grpSpPr>
          <a:xfrm>
            <a:off x="6211329" y="1352233"/>
            <a:ext cx="5990311" cy="4706000"/>
            <a:chOff x="6211329" y="1352233"/>
            <a:chExt cx="5990311" cy="4706000"/>
          </a:xfrm>
        </p:grpSpPr>
        <p:sp>
          <p:nvSpPr>
            <p:cNvPr id="13" name="TextBox 12">
              <a:extLst>
                <a:ext uri="{FF2B5EF4-FFF2-40B4-BE49-F238E27FC236}">
                  <a16:creationId xmlns:a16="http://schemas.microsoft.com/office/drawing/2014/main" id="{1D0C6A35-073C-9F73-2147-4A93EC95B8B7}"/>
                </a:ext>
              </a:extLst>
            </p:cNvPr>
            <p:cNvSpPr txBox="1"/>
            <p:nvPr/>
          </p:nvSpPr>
          <p:spPr>
            <a:xfrm>
              <a:off x="7939470" y="1352233"/>
              <a:ext cx="2063450" cy="564443"/>
            </a:xfrm>
            <a:prstGeom prst="rect">
              <a:avLst/>
            </a:prstGeom>
            <a:noFill/>
          </p:spPr>
          <p:txBody>
            <a:bodyPr wrap="none" rtlCol="0">
              <a:spAutoFit/>
            </a:bodyPr>
            <a:lstStyle/>
            <a:p>
              <a:r>
                <a:rPr lang="en-US" sz="2800"/>
                <a:t>Enrollments</a:t>
              </a:r>
            </a:p>
          </p:txBody>
        </p:sp>
        <p:pic>
          <p:nvPicPr>
            <p:cNvPr id="10" name="Picture 9">
              <a:extLst>
                <a:ext uri="{FF2B5EF4-FFF2-40B4-BE49-F238E27FC236}">
                  <a16:creationId xmlns:a16="http://schemas.microsoft.com/office/drawing/2014/main" id="{4C3914D1-7F81-97DC-DE99-30D5727CF1C4}"/>
                </a:ext>
              </a:extLst>
            </p:cNvPr>
            <p:cNvPicPr>
              <a:picLocks noChangeAspect="1"/>
            </p:cNvPicPr>
            <p:nvPr/>
          </p:nvPicPr>
          <p:blipFill>
            <a:blip r:embed="rId4"/>
            <a:stretch>
              <a:fillRect/>
            </a:stretch>
          </p:blipFill>
          <p:spPr>
            <a:xfrm>
              <a:off x="6211329" y="1984593"/>
              <a:ext cx="5990311" cy="4073640"/>
            </a:xfrm>
            <a:prstGeom prst="rect">
              <a:avLst/>
            </a:prstGeom>
          </p:spPr>
        </p:pic>
      </p:grpSp>
    </p:spTree>
    <p:extLst>
      <p:ext uri="{BB962C8B-B14F-4D97-AF65-F5344CB8AC3E}">
        <p14:creationId xmlns:p14="http://schemas.microsoft.com/office/powerpoint/2010/main" val="2095444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5A33-F33A-0EAC-429D-6654A5DB7334}"/>
              </a:ext>
            </a:extLst>
          </p:cNvPr>
          <p:cNvSpPr>
            <a:spLocks noGrp="1"/>
          </p:cNvSpPr>
          <p:nvPr>
            <p:ph type="title"/>
          </p:nvPr>
        </p:nvSpPr>
        <p:spPr/>
        <p:txBody>
          <a:bodyPr/>
          <a:lstStyle/>
          <a:p>
            <a:r>
              <a:rPr lang="en-US"/>
              <a:t>We encourage sites to use "all the data that fits"</a:t>
            </a:r>
          </a:p>
        </p:txBody>
      </p:sp>
      <p:sp>
        <p:nvSpPr>
          <p:cNvPr id="3" name="Content Placeholder 2">
            <a:extLst>
              <a:ext uri="{FF2B5EF4-FFF2-40B4-BE49-F238E27FC236}">
                <a16:creationId xmlns:a16="http://schemas.microsoft.com/office/drawing/2014/main" id="{2F91ED21-90A0-80DB-51BE-2946A6ECF23E}"/>
              </a:ext>
            </a:extLst>
          </p:cNvPr>
          <p:cNvSpPr>
            <a:spLocks noGrp="1"/>
          </p:cNvSpPr>
          <p:nvPr>
            <p:ph idx="1"/>
          </p:nvPr>
        </p:nvSpPr>
        <p:spPr/>
        <p:txBody>
          <a:bodyPr/>
          <a:lstStyle/>
          <a:p>
            <a:r>
              <a:rPr lang="en-US"/>
              <a:t>Specs are generally laid out to accommodate all compatible data sources, including:</a:t>
            </a:r>
          </a:p>
          <a:p>
            <a:pPr lvl="1" eaLnBrk="1" hangingPunct="1"/>
            <a:r>
              <a:rPr lang="en-US"/>
              <a:t>Legacy (pre-modern EMR) internal systems</a:t>
            </a:r>
            <a:endParaRPr lang="en-US">
              <a:cs typeface="Arial"/>
            </a:endParaRPr>
          </a:p>
          <a:p>
            <a:pPr lvl="1" eaLnBrk="1" hangingPunct="1"/>
            <a:r>
              <a:rPr lang="en-US"/>
              <a:t>Claims (</a:t>
            </a:r>
            <a:r>
              <a:rPr lang="en-US" err="1"/>
              <a:t>rx</a:t>
            </a:r>
            <a:r>
              <a:rPr lang="en-US"/>
              <a:t>, facility, professional)</a:t>
            </a:r>
            <a:endParaRPr lang="en-US">
              <a:cs typeface="Arial"/>
            </a:endParaRPr>
          </a:p>
          <a:p>
            <a:pPr lvl="1"/>
            <a:r>
              <a:rPr lang="en-US"/>
              <a:t>EMR</a:t>
            </a:r>
            <a:endParaRPr lang="en-US">
              <a:cs typeface="Arial"/>
            </a:endParaRPr>
          </a:p>
          <a:p>
            <a:pPr lvl="1"/>
            <a:r>
              <a:rPr lang="en-US"/>
              <a:t>Other business/administrative data as </a:t>
            </a:r>
            <a:br>
              <a:rPr lang="en-US">
                <a:ea typeface="+mn-lt"/>
                <a:cs typeface="+mn-lt"/>
              </a:rPr>
            </a:br>
            <a:r>
              <a:rPr lang="en-US"/>
              <a:t>appropriate for the subject area</a:t>
            </a:r>
            <a:br>
              <a:rPr lang="en-US">
                <a:ea typeface="+mn-lt"/>
                <a:cs typeface="+mn-lt"/>
              </a:rPr>
            </a:br>
            <a:endParaRPr lang="en-US"/>
          </a:p>
          <a:p>
            <a:r>
              <a:rPr lang="en-US"/>
              <a:t>Many specs include metadata fields to </a:t>
            </a:r>
            <a:br>
              <a:rPr lang="en-US"/>
            </a:br>
            <a:r>
              <a:rPr lang="en-US"/>
              <a:t>indicate provenance </a:t>
            </a:r>
            <a:br>
              <a:rPr lang="en-US"/>
            </a:br>
            <a:r>
              <a:rPr lang="en-US"/>
              <a:t>(e.g., SOURCE_DATA in the Encounters Table) </a:t>
            </a:r>
          </a:p>
        </p:txBody>
      </p:sp>
      <p:pic>
        <p:nvPicPr>
          <p:cNvPr id="225" name="Picture 224" descr="A diagram of a diagram&#10;&#10;AI-generated content may be incorrect.">
            <a:extLst>
              <a:ext uri="{FF2B5EF4-FFF2-40B4-BE49-F238E27FC236}">
                <a16:creationId xmlns:a16="http://schemas.microsoft.com/office/drawing/2014/main" id="{E93E565D-8924-6B2F-C6B0-1EC47A803A9F}"/>
              </a:ext>
            </a:extLst>
          </p:cNvPr>
          <p:cNvPicPr>
            <a:picLocks noChangeAspect="1"/>
          </p:cNvPicPr>
          <p:nvPr/>
        </p:nvPicPr>
        <p:blipFill>
          <a:blip r:embed="rId3"/>
          <a:stretch>
            <a:fillRect/>
          </a:stretch>
        </p:blipFill>
        <p:spPr>
          <a:xfrm>
            <a:off x="7704197" y="2558271"/>
            <a:ext cx="4116058" cy="3437984"/>
          </a:xfrm>
          <a:prstGeom prst="rect">
            <a:avLst/>
          </a:prstGeom>
          <a:ln>
            <a:solidFill>
              <a:schemeClr val="bg1"/>
            </a:solidFill>
          </a:ln>
        </p:spPr>
      </p:pic>
    </p:spTree>
    <p:extLst>
      <p:ext uri="{BB962C8B-B14F-4D97-AF65-F5344CB8AC3E}">
        <p14:creationId xmlns:p14="http://schemas.microsoft.com/office/powerpoint/2010/main" val="219419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5AD0-8D28-06CC-1ED0-A1952EDFCCA9}"/>
              </a:ext>
            </a:extLst>
          </p:cNvPr>
          <p:cNvSpPr>
            <a:spLocks noGrp="1"/>
          </p:cNvSpPr>
          <p:nvPr>
            <p:ph type="title"/>
          </p:nvPr>
        </p:nvSpPr>
        <p:spPr/>
        <p:txBody>
          <a:bodyPr/>
          <a:lstStyle/>
          <a:p>
            <a:r>
              <a:rPr lang="en-US"/>
              <a:t>Robust Change Management</a:t>
            </a:r>
          </a:p>
        </p:txBody>
      </p:sp>
      <p:sp>
        <p:nvSpPr>
          <p:cNvPr id="3" name="Content Placeholder 2">
            <a:extLst>
              <a:ext uri="{FF2B5EF4-FFF2-40B4-BE49-F238E27FC236}">
                <a16:creationId xmlns:a16="http://schemas.microsoft.com/office/drawing/2014/main" id="{716A3224-AB28-32EF-0C37-D163F813FED6}"/>
              </a:ext>
            </a:extLst>
          </p:cNvPr>
          <p:cNvSpPr>
            <a:spLocks noGrp="1"/>
          </p:cNvSpPr>
          <p:nvPr>
            <p:ph idx="1"/>
          </p:nvPr>
        </p:nvSpPr>
        <p:spPr>
          <a:xfrm>
            <a:off x="609600" y="1487774"/>
            <a:ext cx="10972800" cy="4953000"/>
          </a:xfrm>
        </p:spPr>
        <p:txBody>
          <a:bodyPr/>
          <a:lstStyle/>
          <a:p>
            <a:r>
              <a:rPr lang="en-US">
                <a:latin typeface="Arial"/>
                <a:cs typeface="Arial"/>
              </a:rPr>
              <a:t>As research topics, methods, and workflows evolve, so must the VDW</a:t>
            </a:r>
            <a:br>
              <a:rPr lang="en-US">
                <a:latin typeface="Arial"/>
                <a:cs typeface="Arial"/>
              </a:rPr>
            </a:br>
            <a:endParaRPr lang="en-US">
              <a:latin typeface="Arial"/>
              <a:cs typeface="Arial"/>
            </a:endParaRPr>
          </a:p>
          <a:p>
            <a:r>
              <a:rPr lang="en-US">
                <a:latin typeface="Arial"/>
                <a:cs typeface="Arial"/>
              </a:rPr>
              <a:t>The VDW works </a:t>
            </a:r>
            <a:r>
              <a:rPr lang="en-US" b="1">
                <a:latin typeface="Arial"/>
                <a:cs typeface="Arial"/>
              </a:rPr>
              <a:t>as a collaborative at all levels</a:t>
            </a:r>
            <a:r>
              <a:rPr lang="en-US">
                <a:latin typeface="Arial"/>
                <a:cs typeface="Arial"/>
              </a:rPr>
              <a:t> to understand needs and create new specs and implementation guidelines. </a:t>
            </a:r>
          </a:p>
          <a:p>
            <a:pPr marL="457200" lvl="1" indent="0">
              <a:buClr>
                <a:srgbClr val="000000"/>
              </a:buClr>
              <a:buNone/>
            </a:pPr>
            <a:endParaRPr lang="en-US">
              <a:latin typeface="Arial"/>
              <a:cs typeface="Arial"/>
            </a:endParaRPr>
          </a:p>
          <a:p>
            <a:pPr>
              <a:buFont typeface="Wingdings" panose="02070309020205020404" pitchFamily="49" charset="0"/>
              <a:buChar char="v"/>
            </a:pPr>
            <a:endParaRPr lang="en-US">
              <a:latin typeface="Arial"/>
              <a:cs typeface="Arial"/>
            </a:endParaRPr>
          </a:p>
        </p:txBody>
      </p:sp>
      <p:cxnSp>
        <p:nvCxnSpPr>
          <p:cNvPr id="1410" name="Straight Arrow Connector 1409">
            <a:extLst>
              <a:ext uri="{FF2B5EF4-FFF2-40B4-BE49-F238E27FC236}">
                <a16:creationId xmlns:a16="http://schemas.microsoft.com/office/drawing/2014/main" id="{454ADD93-C9F8-E01E-DEE4-A4614FB77921}"/>
              </a:ext>
            </a:extLst>
          </p:cNvPr>
          <p:cNvCxnSpPr/>
          <p:nvPr/>
        </p:nvCxnSpPr>
        <p:spPr bwMode="auto">
          <a:xfrm>
            <a:off x="5638800" y="297180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28" name="Group 1827">
            <a:extLst>
              <a:ext uri="{FF2B5EF4-FFF2-40B4-BE49-F238E27FC236}">
                <a16:creationId xmlns:a16="http://schemas.microsoft.com/office/drawing/2014/main" id="{CB6F7774-58D8-EEFC-D046-E7B40BB07D4A}"/>
              </a:ext>
            </a:extLst>
          </p:cNvPr>
          <p:cNvGrpSpPr/>
          <p:nvPr/>
        </p:nvGrpSpPr>
        <p:grpSpPr>
          <a:xfrm>
            <a:off x="612097" y="2925040"/>
            <a:ext cx="11150186" cy="3795008"/>
            <a:chOff x="949376" y="2924332"/>
            <a:chExt cx="11150186" cy="3795008"/>
          </a:xfrm>
        </p:grpSpPr>
        <p:graphicFrame>
          <p:nvGraphicFramePr>
            <p:cNvPr id="11" name="Diagram 10">
              <a:extLst>
                <a:ext uri="{FF2B5EF4-FFF2-40B4-BE49-F238E27FC236}">
                  <a16:creationId xmlns:a16="http://schemas.microsoft.com/office/drawing/2014/main" id="{77B42AE2-BD61-5747-BA0C-7AC772AA8EA6}"/>
                </a:ext>
              </a:extLst>
            </p:cNvPr>
            <p:cNvGraphicFramePr/>
            <p:nvPr>
              <p:extLst>
                <p:ext uri="{D42A27DB-BD31-4B8C-83A1-F6EECF244321}">
                  <p14:modId xmlns:p14="http://schemas.microsoft.com/office/powerpoint/2010/main" val="3637931025"/>
                </p:ext>
              </p:extLst>
            </p:nvPr>
          </p:nvGraphicFramePr>
          <p:xfrm>
            <a:off x="949376" y="4448329"/>
            <a:ext cx="1901751" cy="672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78" name="Graphic 1177" descr="Bullseye with solid fill">
              <a:extLst>
                <a:ext uri="{FF2B5EF4-FFF2-40B4-BE49-F238E27FC236}">
                  <a16:creationId xmlns:a16="http://schemas.microsoft.com/office/drawing/2014/main" id="{199B37F7-C429-3B38-7248-D39FD8AACC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91752" y="4092885"/>
              <a:ext cx="1407810" cy="1359820"/>
            </a:xfrm>
            <a:prstGeom prst="rect">
              <a:avLst/>
            </a:prstGeom>
          </p:spPr>
        </p:pic>
        <p:graphicFrame>
          <p:nvGraphicFramePr>
            <p:cNvPr id="1444" name="Diagram 1443">
              <a:extLst>
                <a:ext uri="{FF2B5EF4-FFF2-40B4-BE49-F238E27FC236}">
                  <a16:creationId xmlns:a16="http://schemas.microsoft.com/office/drawing/2014/main" id="{9AEB8031-3BE5-EBF1-9862-D09CF7B3512F}"/>
                </a:ext>
              </a:extLst>
            </p:cNvPr>
            <p:cNvGraphicFramePr/>
            <p:nvPr>
              <p:extLst>
                <p:ext uri="{D42A27DB-BD31-4B8C-83A1-F6EECF244321}">
                  <p14:modId xmlns:p14="http://schemas.microsoft.com/office/powerpoint/2010/main" val="1533993186"/>
                </p:ext>
              </p:extLst>
            </p:nvPr>
          </p:nvGraphicFramePr>
          <p:xfrm>
            <a:off x="2248526" y="3311577"/>
            <a:ext cx="4022359" cy="34077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05" name="Diagram 1704">
              <a:extLst>
                <a:ext uri="{FF2B5EF4-FFF2-40B4-BE49-F238E27FC236}">
                  <a16:creationId xmlns:a16="http://schemas.microsoft.com/office/drawing/2014/main" id="{C0D007CF-536B-D5A7-86AF-4AFDFCE7325B}"/>
                </a:ext>
              </a:extLst>
            </p:cNvPr>
            <p:cNvGraphicFramePr/>
            <p:nvPr>
              <p:extLst>
                <p:ext uri="{D42A27DB-BD31-4B8C-83A1-F6EECF244321}">
                  <p14:modId xmlns:p14="http://schemas.microsoft.com/office/powerpoint/2010/main" val="321921024"/>
                </p:ext>
              </p:extLst>
            </p:nvPr>
          </p:nvGraphicFramePr>
          <p:xfrm>
            <a:off x="5946098" y="2924332"/>
            <a:ext cx="4746885" cy="369507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pSp>
    </p:spTree>
    <p:extLst>
      <p:ext uri="{BB962C8B-B14F-4D97-AF65-F5344CB8AC3E}">
        <p14:creationId xmlns:p14="http://schemas.microsoft.com/office/powerpoint/2010/main" val="363878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BC36B-5736-1286-B063-892F88FB3F70}"/>
              </a:ext>
            </a:extLst>
          </p:cNvPr>
          <p:cNvSpPr>
            <a:spLocks noGrp="1"/>
          </p:cNvSpPr>
          <p:nvPr>
            <p:ph type="title"/>
          </p:nvPr>
        </p:nvSpPr>
        <p:spPr>
          <a:xfrm>
            <a:off x="2773680" y="187960"/>
            <a:ext cx="9316720" cy="826648"/>
          </a:xfrm>
        </p:spPr>
        <p:txBody>
          <a:bodyPr/>
          <a:lstStyle/>
          <a:p>
            <a:pPr algn="l"/>
            <a:r>
              <a:rPr lang="en-US"/>
              <a:t>Change Management Comments Requested</a:t>
            </a:r>
          </a:p>
        </p:txBody>
      </p:sp>
      <p:graphicFrame>
        <p:nvGraphicFramePr>
          <p:cNvPr id="2" name="Diagram 1">
            <a:extLst>
              <a:ext uri="{FF2B5EF4-FFF2-40B4-BE49-F238E27FC236}">
                <a16:creationId xmlns:a16="http://schemas.microsoft.com/office/drawing/2014/main" id="{70C5B28A-F41F-12DD-771F-7B1AC8A2333A}"/>
              </a:ext>
            </a:extLst>
          </p:cNvPr>
          <p:cNvGraphicFramePr/>
          <p:nvPr>
            <p:extLst>
              <p:ext uri="{D42A27DB-BD31-4B8C-83A1-F6EECF244321}">
                <p14:modId xmlns:p14="http://schemas.microsoft.com/office/powerpoint/2010/main" val="3208937824"/>
              </p:ext>
            </p:extLst>
          </p:nvPr>
        </p:nvGraphicFramePr>
        <p:xfrm>
          <a:off x="186906" y="1442050"/>
          <a:ext cx="11803809" cy="5253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153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C98F-AC09-D679-71C9-8A8889CFD718}"/>
              </a:ext>
            </a:extLst>
          </p:cNvPr>
          <p:cNvSpPr>
            <a:spLocks noGrp="1"/>
          </p:cNvSpPr>
          <p:nvPr>
            <p:ph type="title"/>
          </p:nvPr>
        </p:nvSpPr>
        <p:spPr>
          <a:xfrm>
            <a:off x="2785555" y="0"/>
            <a:ext cx="9316720" cy="1073150"/>
          </a:xfrm>
        </p:spPr>
        <p:txBody>
          <a:bodyPr anchor="ctr"/>
          <a:lstStyle/>
          <a:p>
            <a:pPr algn="ctr"/>
            <a:r>
              <a:rPr lang="en-US"/>
              <a:t>Documentation &amp; Resources</a:t>
            </a:r>
          </a:p>
        </p:txBody>
      </p:sp>
      <p:sp>
        <p:nvSpPr>
          <p:cNvPr id="3" name="Text Placeholder 2">
            <a:extLst>
              <a:ext uri="{FF2B5EF4-FFF2-40B4-BE49-F238E27FC236}">
                <a16:creationId xmlns:a16="http://schemas.microsoft.com/office/drawing/2014/main" id="{E7C076C8-EAE6-B4F5-5E27-478E3FD315EE}"/>
              </a:ext>
            </a:extLst>
          </p:cNvPr>
          <p:cNvSpPr>
            <a:spLocks noGrp="1"/>
          </p:cNvSpPr>
          <p:nvPr>
            <p:ph type="body" idx="1"/>
          </p:nvPr>
        </p:nvSpPr>
        <p:spPr>
          <a:xfrm>
            <a:off x="609600" y="1273855"/>
            <a:ext cx="5386917" cy="639762"/>
          </a:xfrm>
        </p:spPr>
        <p:txBody>
          <a:bodyPr anchor="ctr"/>
          <a:lstStyle/>
          <a:p>
            <a:pPr marL="400050" lvl="1" algn="ctr"/>
            <a:r>
              <a:rPr lang="en-US" sz="2400">
                <a:ea typeface="+mn-ea"/>
                <a:cs typeface="+mn-cs"/>
              </a:rPr>
              <a:t>Public-facing (hcsrn.org)</a:t>
            </a:r>
          </a:p>
        </p:txBody>
      </p:sp>
      <p:sp>
        <p:nvSpPr>
          <p:cNvPr id="5" name="Text Placeholder 4">
            <a:extLst>
              <a:ext uri="{FF2B5EF4-FFF2-40B4-BE49-F238E27FC236}">
                <a16:creationId xmlns:a16="http://schemas.microsoft.com/office/drawing/2014/main" id="{6C0D51A1-2DC2-BBF9-CB7D-1C471359CA0F}"/>
              </a:ext>
            </a:extLst>
          </p:cNvPr>
          <p:cNvSpPr>
            <a:spLocks noGrp="1"/>
          </p:cNvSpPr>
          <p:nvPr>
            <p:ph type="body" sz="quarter" idx="3"/>
          </p:nvPr>
        </p:nvSpPr>
        <p:spPr>
          <a:xfrm>
            <a:off x="6193368" y="1273855"/>
            <a:ext cx="5389033" cy="639762"/>
          </a:xfrm>
        </p:spPr>
        <p:txBody>
          <a:bodyPr anchor="ctr"/>
          <a:lstStyle/>
          <a:p>
            <a:pPr algn="ctr"/>
            <a:r>
              <a:rPr lang="en-US"/>
              <a:t>Members-only</a:t>
            </a:r>
          </a:p>
        </p:txBody>
      </p:sp>
      <p:pic>
        <p:nvPicPr>
          <p:cNvPr id="7" name="Content Placeholder 6">
            <a:extLst>
              <a:ext uri="{FF2B5EF4-FFF2-40B4-BE49-F238E27FC236}">
                <a16:creationId xmlns:a16="http://schemas.microsoft.com/office/drawing/2014/main" id="{44F5D43D-A99F-E0B0-3B14-4A9B14EBCF99}"/>
              </a:ext>
            </a:extLst>
          </p:cNvPr>
          <p:cNvPicPr>
            <a:picLocks noGrp="1" noChangeAspect="1"/>
          </p:cNvPicPr>
          <p:nvPr>
            <p:ph sz="half" idx="2"/>
          </p:nvPr>
        </p:nvPicPr>
        <p:blipFill>
          <a:blip r:embed="rId3"/>
          <a:stretch>
            <a:fillRect/>
          </a:stretch>
        </p:blipFill>
        <p:spPr>
          <a:xfrm>
            <a:off x="1351653" y="1900688"/>
            <a:ext cx="3902811" cy="5032465"/>
          </a:xfrm>
          <a:prstGeom prst="rect">
            <a:avLst/>
          </a:prstGeom>
        </p:spPr>
      </p:pic>
      <p:pic>
        <p:nvPicPr>
          <p:cNvPr id="11" name="Picture 10">
            <a:extLst>
              <a:ext uri="{FF2B5EF4-FFF2-40B4-BE49-F238E27FC236}">
                <a16:creationId xmlns:a16="http://schemas.microsoft.com/office/drawing/2014/main" id="{F5427EDD-E8D2-1DE2-221A-D02104EDBFF1}"/>
              </a:ext>
            </a:extLst>
          </p:cNvPr>
          <p:cNvPicPr>
            <a:picLocks noChangeAspect="1"/>
          </p:cNvPicPr>
          <p:nvPr/>
        </p:nvPicPr>
        <p:blipFill>
          <a:blip r:embed="rId4"/>
          <a:stretch>
            <a:fillRect/>
          </a:stretch>
        </p:blipFill>
        <p:spPr>
          <a:xfrm>
            <a:off x="6749121" y="1900688"/>
            <a:ext cx="4277527" cy="4695896"/>
          </a:xfrm>
          <a:prstGeom prst="rect">
            <a:avLst/>
          </a:prstGeom>
        </p:spPr>
      </p:pic>
    </p:spTree>
    <p:extLst>
      <p:ext uri="{BB962C8B-B14F-4D97-AF65-F5344CB8AC3E}">
        <p14:creationId xmlns:p14="http://schemas.microsoft.com/office/powerpoint/2010/main" val="400214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qr code on a white background&#10;&#10;AI-generated content may be incorrect.">
            <a:extLst>
              <a:ext uri="{FF2B5EF4-FFF2-40B4-BE49-F238E27FC236}">
                <a16:creationId xmlns:a16="http://schemas.microsoft.com/office/drawing/2014/main" id="{B6960F64-2110-96BF-1448-A3F7E88EA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136" y="2235333"/>
            <a:ext cx="3851371" cy="3851371"/>
          </a:xfrm>
          <a:prstGeom prst="rect">
            <a:avLst/>
          </a:prstGeom>
        </p:spPr>
      </p:pic>
      <p:sp>
        <p:nvSpPr>
          <p:cNvPr id="2" name="Title 1">
            <a:extLst>
              <a:ext uri="{FF2B5EF4-FFF2-40B4-BE49-F238E27FC236}">
                <a16:creationId xmlns:a16="http://schemas.microsoft.com/office/drawing/2014/main" id="{0E20A2BF-22C1-E923-CC63-81B6D42E8944}"/>
              </a:ext>
            </a:extLst>
          </p:cNvPr>
          <p:cNvSpPr>
            <a:spLocks noGrp="1"/>
          </p:cNvSpPr>
          <p:nvPr>
            <p:ph type="title"/>
          </p:nvPr>
        </p:nvSpPr>
        <p:spPr>
          <a:xfrm>
            <a:off x="3337559" y="238539"/>
            <a:ext cx="8253453" cy="813021"/>
          </a:xfrm>
        </p:spPr>
        <p:txBody>
          <a:bodyPr anchor="b">
            <a:normAutofit fontScale="90000"/>
          </a:bodyPr>
          <a:lstStyle/>
          <a:p>
            <a:r>
              <a:rPr lang="en-US" sz="5400"/>
              <a:t>Public Documentation</a:t>
            </a:r>
          </a:p>
        </p:txBody>
      </p:sp>
      <p:sp>
        <p:nvSpPr>
          <p:cNvPr id="3" name="Content Placeholder 2">
            <a:extLst>
              <a:ext uri="{FF2B5EF4-FFF2-40B4-BE49-F238E27FC236}">
                <a16:creationId xmlns:a16="http://schemas.microsoft.com/office/drawing/2014/main" id="{727C7869-7042-2511-4C9C-75302E25012B}"/>
              </a:ext>
            </a:extLst>
          </p:cNvPr>
          <p:cNvSpPr>
            <a:spLocks noGrp="1"/>
          </p:cNvSpPr>
          <p:nvPr>
            <p:ph idx="1"/>
          </p:nvPr>
        </p:nvSpPr>
        <p:spPr>
          <a:xfrm>
            <a:off x="572493" y="2071316"/>
            <a:ext cx="6713552" cy="4119172"/>
          </a:xfrm>
        </p:spPr>
        <p:txBody>
          <a:bodyPr anchor="t">
            <a:normAutofit lnSpcReduction="10000"/>
          </a:bodyPr>
          <a:lstStyle/>
          <a:p>
            <a:r>
              <a:rPr lang="en-US" sz="2200" err="1"/>
              <a:t>HCSRN.org's</a:t>
            </a:r>
            <a:r>
              <a:rPr lang="en-US" sz="2200"/>
              <a:t> </a:t>
            </a:r>
          </a:p>
          <a:p>
            <a:pPr lvl="1"/>
            <a:r>
              <a:rPr lang="en-US" sz="2200"/>
              <a:t>Data Resources page: </a:t>
            </a:r>
            <a:r>
              <a:rPr lang="en-US" sz="2200">
                <a:hlinkClick r:id="rId4"/>
              </a:rPr>
              <a:t>Data Resources | HCSRN Collaborative Research Resources</a:t>
            </a:r>
            <a:endParaRPr lang="en-US" sz="2200"/>
          </a:p>
          <a:p>
            <a:pPr lvl="1"/>
            <a:r>
              <a:rPr lang="en-US" sz="2200"/>
              <a:t>VDW Data Model: </a:t>
            </a:r>
            <a:r>
              <a:rPr lang="en-US" sz="2200">
                <a:hlinkClick r:id="rId5"/>
              </a:rPr>
              <a:t>VDW Data Model | HCSRN Collaborative Research Resources</a:t>
            </a:r>
            <a:br>
              <a:rPr lang="en-US" sz="2200"/>
            </a:br>
            <a:endParaRPr lang="en-US" sz="2200"/>
          </a:p>
          <a:p>
            <a:r>
              <a:rPr lang="en-US" sz="2600"/>
              <a:t>Includes:</a:t>
            </a:r>
            <a:endParaRPr lang="en-US" sz="2600">
              <a:cs typeface="Arial"/>
            </a:endParaRPr>
          </a:p>
          <a:p>
            <a:pPr lvl="1"/>
            <a:r>
              <a:rPr lang="en-US" sz="2200"/>
              <a:t>Orientation to HCSRN and VDW</a:t>
            </a:r>
            <a:endParaRPr lang="en-US" sz="2200">
              <a:cs typeface="Arial"/>
            </a:endParaRPr>
          </a:p>
          <a:p>
            <a:pPr lvl="1"/>
            <a:r>
              <a:rPr lang="en-US" sz="2200"/>
              <a:t>Examples of VDW Projects</a:t>
            </a:r>
            <a:endParaRPr lang="en-US" sz="2200">
              <a:cs typeface="Arial"/>
            </a:endParaRPr>
          </a:p>
          <a:p>
            <a:pPr lvl="1"/>
            <a:r>
              <a:rPr lang="en-US" sz="2200"/>
              <a:t>Data Model </a:t>
            </a:r>
            <a:endParaRPr lang="en-US" sz="2200">
              <a:cs typeface="Arial"/>
            </a:endParaRPr>
          </a:p>
          <a:p>
            <a:pPr lvl="1"/>
            <a:r>
              <a:rPr lang="en-US" sz="2200"/>
              <a:t>Specifications</a:t>
            </a:r>
            <a:endParaRPr lang="en-US" sz="2200">
              <a:cs typeface="Arial"/>
            </a:endParaRPr>
          </a:p>
          <a:p>
            <a:endParaRPr lang="en-US" sz="2200"/>
          </a:p>
        </p:txBody>
      </p:sp>
      <p:sp>
        <p:nvSpPr>
          <p:cNvPr id="4" name="TextBox 3">
            <a:extLst>
              <a:ext uri="{FF2B5EF4-FFF2-40B4-BE49-F238E27FC236}">
                <a16:creationId xmlns:a16="http://schemas.microsoft.com/office/drawing/2014/main" id="{E4D36CAA-6F74-3880-80BD-0C70F1D1ABD0}"/>
              </a:ext>
            </a:extLst>
          </p:cNvPr>
          <p:cNvSpPr txBox="1"/>
          <p:nvPr/>
        </p:nvSpPr>
        <p:spPr>
          <a:xfrm>
            <a:off x="8662587" y="5720316"/>
            <a:ext cx="1967205" cy="369332"/>
          </a:xfrm>
          <a:prstGeom prst="rect">
            <a:avLst/>
          </a:prstGeom>
          <a:noFill/>
        </p:spPr>
        <p:txBody>
          <a:bodyPr wrap="none" rtlCol="0">
            <a:spAutoFit/>
          </a:bodyPr>
          <a:lstStyle/>
          <a:p>
            <a:r>
              <a:rPr lang="en-US"/>
              <a:t>VDW Data Model</a:t>
            </a:r>
          </a:p>
        </p:txBody>
      </p:sp>
    </p:spTree>
    <p:extLst>
      <p:ext uri="{BB962C8B-B14F-4D97-AF65-F5344CB8AC3E}">
        <p14:creationId xmlns:p14="http://schemas.microsoft.com/office/powerpoint/2010/main" val="183425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qr code on a white background&#10;&#10;AI-generated content may be incorrect.">
            <a:extLst>
              <a:ext uri="{FF2B5EF4-FFF2-40B4-BE49-F238E27FC236}">
                <a16:creationId xmlns:a16="http://schemas.microsoft.com/office/drawing/2014/main" id="{E5C15FA4-5632-B70F-43F0-9B6CE39A8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658" y="2212686"/>
            <a:ext cx="3915354" cy="3915354"/>
          </a:xfrm>
          <a:prstGeom prst="rect">
            <a:avLst/>
          </a:prstGeom>
        </p:spPr>
      </p:pic>
      <p:sp>
        <p:nvSpPr>
          <p:cNvPr id="2" name="Title 1">
            <a:extLst>
              <a:ext uri="{FF2B5EF4-FFF2-40B4-BE49-F238E27FC236}">
                <a16:creationId xmlns:a16="http://schemas.microsoft.com/office/drawing/2014/main" id="{BB6E439B-52EC-9D23-8472-5905D55612EC}"/>
              </a:ext>
            </a:extLst>
          </p:cNvPr>
          <p:cNvSpPr>
            <a:spLocks noGrp="1"/>
          </p:cNvSpPr>
          <p:nvPr>
            <p:ph type="title"/>
          </p:nvPr>
        </p:nvSpPr>
        <p:spPr>
          <a:xfrm>
            <a:off x="3219993" y="238539"/>
            <a:ext cx="8371019" cy="715050"/>
          </a:xfrm>
        </p:spPr>
        <p:txBody>
          <a:bodyPr anchor="b">
            <a:normAutofit fontScale="90000"/>
          </a:bodyPr>
          <a:lstStyle/>
          <a:p>
            <a:r>
              <a:rPr lang="en-US" sz="5400"/>
              <a:t>Public Documentation (</a:t>
            </a:r>
            <a:r>
              <a:rPr lang="en-US" sz="5400" err="1"/>
              <a:t>cont</a:t>
            </a:r>
            <a:r>
              <a:rPr lang="en-US" sz="5400"/>
              <a:t>)</a:t>
            </a:r>
          </a:p>
        </p:txBody>
      </p:sp>
      <p:sp>
        <p:nvSpPr>
          <p:cNvPr id="3" name="Content Placeholder 2">
            <a:extLst>
              <a:ext uri="{FF2B5EF4-FFF2-40B4-BE49-F238E27FC236}">
                <a16:creationId xmlns:a16="http://schemas.microsoft.com/office/drawing/2014/main" id="{D4AA62FF-91A7-EB4C-BAB4-0E1E5070FB6C}"/>
              </a:ext>
            </a:extLst>
          </p:cNvPr>
          <p:cNvSpPr>
            <a:spLocks noGrp="1"/>
          </p:cNvSpPr>
          <p:nvPr>
            <p:ph idx="1"/>
          </p:nvPr>
        </p:nvSpPr>
        <p:spPr>
          <a:xfrm>
            <a:off x="572493" y="2071316"/>
            <a:ext cx="6713552" cy="4119172"/>
          </a:xfrm>
        </p:spPr>
        <p:txBody>
          <a:bodyPr anchor="t">
            <a:normAutofit/>
          </a:bodyPr>
          <a:lstStyle/>
          <a:p>
            <a:r>
              <a:rPr lang="en-US" sz="2200"/>
              <a:t>We also have several assets on </a:t>
            </a:r>
            <a:r>
              <a:rPr lang="en-US" sz="2200" err="1"/>
              <a:t>github</a:t>
            </a:r>
            <a:r>
              <a:rPr lang="en-US" sz="2200"/>
              <a:t>, including our </a:t>
            </a:r>
            <a:r>
              <a:rPr lang="en-US" sz="2200">
                <a:hlinkClick r:id="rId4"/>
              </a:rPr>
              <a:t>standard macro library and documentation</a:t>
            </a:r>
            <a:r>
              <a:rPr lang="en-US" sz="2200"/>
              <a:t>.</a:t>
            </a:r>
            <a:br>
              <a:rPr lang="en-US" sz="2200"/>
            </a:br>
            <a:endParaRPr lang="en-US" sz="2200">
              <a:cs typeface="Arial"/>
            </a:endParaRPr>
          </a:p>
          <a:p>
            <a:r>
              <a:rPr lang="en-US" sz="2200"/>
              <a:t>Finally, we have the Implementation Overview page: </a:t>
            </a:r>
            <a:r>
              <a:rPr lang="en-US" sz="2200">
                <a:hlinkClick r:id="rId5"/>
              </a:rPr>
              <a:t>Virtual Data Warehouse Implementations</a:t>
            </a:r>
            <a:r>
              <a:rPr lang="en-US" sz="2200"/>
              <a:t> which shows:</a:t>
            </a:r>
            <a:endParaRPr lang="en-US" sz="2200">
              <a:cs typeface="Arial"/>
            </a:endParaRPr>
          </a:p>
          <a:p>
            <a:pPr lvl="1"/>
            <a:r>
              <a:rPr lang="en-US" sz="1800"/>
              <a:t>Sites</a:t>
            </a:r>
            <a:endParaRPr lang="en-US" sz="1800">
              <a:cs typeface="Arial"/>
            </a:endParaRPr>
          </a:p>
          <a:p>
            <a:pPr lvl="1"/>
            <a:r>
              <a:rPr lang="en-US" sz="1800"/>
              <a:t>Data Areas</a:t>
            </a:r>
            <a:endParaRPr lang="en-US" sz="1800">
              <a:cs typeface="Arial"/>
            </a:endParaRPr>
          </a:p>
          <a:p>
            <a:pPr lvl="1"/>
            <a:r>
              <a:rPr lang="en-US" sz="1800"/>
              <a:t>How far back (and forward) in time each site's implementation goes.</a:t>
            </a:r>
            <a:endParaRPr lang="en-US" sz="1800">
              <a:cs typeface="Arial"/>
            </a:endParaRPr>
          </a:p>
          <a:p>
            <a:pPr lvl="1"/>
            <a:r>
              <a:rPr lang="en-US" sz="1800"/>
              <a:t>How often each site updates its VDW files</a:t>
            </a:r>
            <a:endParaRPr lang="en-US" sz="1800">
              <a:cs typeface="Arial"/>
            </a:endParaRPr>
          </a:p>
          <a:p>
            <a:pPr lvl="1"/>
            <a:r>
              <a:rPr lang="en-US" sz="1800"/>
              <a:t>Lightweight, unofficial data specifications</a:t>
            </a:r>
            <a:endParaRPr lang="en-US" sz="1800">
              <a:cs typeface="Arial"/>
            </a:endParaRPr>
          </a:p>
          <a:p>
            <a:pPr lvl="1"/>
            <a:endParaRPr lang="en-US" sz="1800"/>
          </a:p>
          <a:p>
            <a:pPr lvl="1"/>
            <a:endParaRPr lang="en-US" sz="2200"/>
          </a:p>
        </p:txBody>
      </p:sp>
      <p:sp>
        <p:nvSpPr>
          <p:cNvPr id="4" name="TextBox 3">
            <a:extLst>
              <a:ext uri="{FF2B5EF4-FFF2-40B4-BE49-F238E27FC236}">
                <a16:creationId xmlns:a16="http://schemas.microsoft.com/office/drawing/2014/main" id="{2B19AB7E-7F99-B898-024C-48F14BB79F78}"/>
              </a:ext>
            </a:extLst>
          </p:cNvPr>
          <p:cNvSpPr txBox="1"/>
          <p:nvPr/>
        </p:nvSpPr>
        <p:spPr>
          <a:xfrm>
            <a:off x="8252219" y="5720316"/>
            <a:ext cx="2787943" cy="369332"/>
          </a:xfrm>
          <a:prstGeom prst="rect">
            <a:avLst/>
          </a:prstGeom>
          <a:noFill/>
        </p:spPr>
        <p:txBody>
          <a:bodyPr wrap="none" rtlCol="0">
            <a:spAutoFit/>
          </a:bodyPr>
          <a:lstStyle/>
          <a:p>
            <a:r>
              <a:rPr lang="en-US"/>
              <a:t>Implementation Overview</a:t>
            </a:r>
          </a:p>
        </p:txBody>
      </p:sp>
    </p:spTree>
    <p:extLst>
      <p:ext uri="{BB962C8B-B14F-4D97-AF65-F5344CB8AC3E}">
        <p14:creationId xmlns:p14="http://schemas.microsoft.com/office/powerpoint/2010/main" val="386086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FE51-1A84-A8A5-DFCF-503A918CED9B}"/>
              </a:ext>
            </a:extLst>
          </p:cNvPr>
          <p:cNvSpPr>
            <a:spLocks noGrp="1"/>
          </p:cNvSpPr>
          <p:nvPr>
            <p:ph type="title"/>
          </p:nvPr>
        </p:nvSpPr>
        <p:spPr/>
        <p:txBody>
          <a:bodyPr/>
          <a:lstStyle/>
          <a:p>
            <a:r>
              <a:rPr lang="en-US"/>
              <a:t>Members-Only Documentation/Resources</a:t>
            </a:r>
          </a:p>
        </p:txBody>
      </p:sp>
      <p:sp>
        <p:nvSpPr>
          <p:cNvPr id="3" name="Content Placeholder 2">
            <a:extLst>
              <a:ext uri="{FF2B5EF4-FFF2-40B4-BE49-F238E27FC236}">
                <a16:creationId xmlns:a16="http://schemas.microsoft.com/office/drawing/2014/main" id="{B6D23B97-C438-7B50-25F3-BF7851A869A1}"/>
              </a:ext>
            </a:extLst>
          </p:cNvPr>
          <p:cNvSpPr>
            <a:spLocks noGrp="1"/>
          </p:cNvSpPr>
          <p:nvPr>
            <p:ph idx="1"/>
          </p:nvPr>
        </p:nvSpPr>
        <p:spPr/>
        <p:txBody>
          <a:bodyPr>
            <a:normAutofit lnSpcReduction="10000"/>
          </a:bodyPr>
          <a:lstStyle/>
          <a:p>
            <a:r>
              <a:rPr lang="en-US"/>
              <a:t>HCSRN VDW SharePoint: </a:t>
            </a:r>
            <a:r>
              <a:rPr lang="en-US">
                <a:hlinkClick r:id="rId3"/>
              </a:rPr>
              <a:t>https://hcsrnvdw.sharepoint.com/</a:t>
            </a:r>
            <a:r>
              <a:rPr lang="en-US"/>
              <a:t> </a:t>
            </a:r>
          </a:p>
          <a:p>
            <a:pPr lvl="1"/>
            <a:r>
              <a:rPr lang="en-US"/>
              <a:t>The home of the Official VDW Specifications </a:t>
            </a:r>
          </a:p>
          <a:p>
            <a:pPr lvl="1"/>
            <a:r>
              <a:rPr lang="en-US"/>
              <a:t>E-mail addresses for leadership &amp; workgroups </a:t>
            </a:r>
          </a:p>
          <a:p>
            <a:pPr lvl="1"/>
            <a:r>
              <a:rPr lang="en-US"/>
              <a:t>Reports of interest</a:t>
            </a:r>
          </a:p>
          <a:p>
            <a:pPr lvl="2"/>
            <a:r>
              <a:rPr lang="en-US"/>
              <a:t>Cross-site QAs (e.g., </a:t>
            </a:r>
            <a:r>
              <a:rPr lang="en-US">
                <a:hlinkClick r:id="rId4"/>
              </a:rPr>
              <a:t>enrollment</a:t>
            </a:r>
            <a:r>
              <a:rPr lang="en-US"/>
              <a:t>)</a:t>
            </a:r>
          </a:p>
          <a:p>
            <a:pPr lvl="2"/>
            <a:r>
              <a:rPr lang="en-US"/>
              <a:t>HCSRN </a:t>
            </a:r>
            <a:r>
              <a:rPr lang="en-US">
                <a:hlinkClick r:id="rId5"/>
              </a:rPr>
              <a:t>Population Characteristics</a:t>
            </a:r>
            <a:r>
              <a:rPr lang="en-US"/>
              <a:t> </a:t>
            </a:r>
          </a:p>
          <a:p>
            <a:pPr lvl="1"/>
            <a:r>
              <a:rPr lang="en-US"/>
              <a:t>QA </a:t>
            </a:r>
            <a:r>
              <a:rPr lang="en-US">
                <a:hlinkClick r:id="rId6"/>
              </a:rPr>
              <a:t>Issue Tracker</a:t>
            </a:r>
            <a:br>
              <a:rPr lang="en-US"/>
            </a:br>
            <a:endParaRPr lang="en-US"/>
          </a:p>
          <a:p>
            <a:r>
              <a:rPr lang="en-US"/>
              <a:t>HCSRN VDW Microsoft Teams Instance</a:t>
            </a:r>
          </a:p>
          <a:p>
            <a:pPr lvl="1"/>
            <a:r>
              <a:rPr lang="en-US"/>
              <a:t>Channels devoted to different data areas</a:t>
            </a:r>
          </a:p>
          <a:p>
            <a:pPr lvl="1"/>
            <a:r>
              <a:rPr lang="en-US"/>
              <a:t>General channel</a:t>
            </a:r>
          </a:p>
          <a:p>
            <a:pPr lvl="1"/>
            <a:r>
              <a:rPr lang="en-US"/>
              <a:t>Excellent place to engage with (other) implementers, to ask questions about what you'll find at the sites.</a:t>
            </a:r>
          </a:p>
        </p:txBody>
      </p:sp>
    </p:spTree>
    <p:extLst>
      <p:ext uri="{BB962C8B-B14F-4D97-AF65-F5344CB8AC3E}">
        <p14:creationId xmlns:p14="http://schemas.microsoft.com/office/powerpoint/2010/main" val="2595931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vert="horz" lIns="91440" tIns="45720" rIns="91440" bIns="45720" rtlCol="0" anchor="ctr">
            <a:normAutofit/>
          </a:bodyPr>
          <a:lstStyle/>
          <a:p>
            <a:pPr eaLnBrk="1" hangingPunct="1"/>
            <a:r>
              <a:rPr lang="en-US"/>
              <a:t>Common Pitfalls Using VDW</a:t>
            </a:r>
          </a:p>
        </p:txBody>
      </p:sp>
      <p:sp>
        <p:nvSpPr>
          <p:cNvPr id="87042" name="Content Placeholder 2"/>
          <p:cNvSpPr>
            <a:spLocks noGrp="1"/>
          </p:cNvSpPr>
          <p:nvPr>
            <p:ph idx="1"/>
          </p:nvPr>
        </p:nvSpPr>
        <p:spPr/>
        <p:txBody>
          <a:bodyPr vert="horz" lIns="91440" tIns="45720" rIns="91440" bIns="45720" rtlCol="0">
            <a:normAutofit/>
          </a:bodyPr>
          <a:lstStyle/>
          <a:p>
            <a:pPr eaLnBrk="1" hangingPunct="1"/>
            <a:r>
              <a:rPr lang="en-US"/>
              <a:t>Biggest is assuming that all HCSRN sites are like yours.</a:t>
            </a:r>
          </a:p>
          <a:p>
            <a:pPr lvl="1" eaLnBrk="1" hangingPunct="1"/>
            <a:r>
              <a:rPr lang="en-US"/>
              <a:t>Utilization comes completely from claims, or from non-claims.</a:t>
            </a:r>
          </a:p>
          <a:p>
            <a:pPr lvl="1" eaLnBrk="1" hangingPunct="1"/>
            <a:r>
              <a:rPr lang="en-US"/>
              <a:t>We only treat people we insure (or we insure people at all!)</a:t>
            </a:r>
          </a:p>
          <a:p>
            <a:pPr lvl="1" eaLnBrk="1" hangingPunct="1"/>
            <a:r>
              <a:rPr lang="en-US"/>
              <a:t>Vast majority of inpatient stays are at external hospitals.</a:t>
            </a:r>
          </a:p>
          <a:p>
            <a:pPr lvl="1" eaLnBrk="1" hangingPunct="1"/>
            <a:r>
              <a:rPr lang="en-US"/>
              <a:t>We have our own Tumor registry.</a:t>
            </a:r>
          </a:p>
        </p:txBody>
      </p:sp>
    </p:spTree>
    <p:extLst>
      <p:ext uri="{BB962C8B-B14F-4D97-AF65-F5344CB8AC3E}">
        <p14:creationId xmlns:p14="http://schemas.microsoft.com/office/powerpoint/2010/main" val="1033457787"/>
      </p:ext>
    </p:extLst>
  </p:cSld>
  <p:clrMapOvr>
    <a:masterClrMapping/>
  </p:clrMapOvr>
  <p:transition spd="med" advTm="105016">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C6D8-7A7A-E9A4-80B1-B5C7E626F3A3}"/>
              </a:ext>
            </a:extLst>
          </p:cNvPr>
          <p:cNvSpPr>
            <a:spLocks noGrp="1"/>
          </p:cNvSpPr>
          <p:nvPr>
            <p:ph type="title"/>
          </p:nvPr>
        </p:nvSpPr>
        <p:spPr/>
        <p:txBody>
          <a:bodyPr/>
          <a:lstStyle/>
          <a:p>
            <a:r>
              <a:rPr lang="en-US"/>
              <a:t>The VDW is…</a:t>
            </a:r>
          </a:p>
        </p:txBody>
      </p:sp>
      <p:sp>
        <p:nvSpPr>
          <p:cNvPr id="3" name="Content Placeholder 2">
            <a:extLst>
              <a:ext uri="{FF2B5EF4-FFF2-40B4-BE49-F238E27FC236}">
                <a16:creationId xmlns:a16="http://schemas.microsoft.com/office/drawing/2014/main" id="{7A291C1A-3EFC-D2BF-930D-E5DBA9B2C838}"/>
              </a:ext>
            </a:extLst>
          </p:cNvPr>
          <p:cNvSpPr>
            <a:spLocks noGrp="1"/>
          </p:cNvSpPr>
          <p:nvPr>
            <p:ph idx="1"/>
          </p:nvPr>
        </p:nvSpPr>
        <p:spPr/>
        <p:txBody>
          <a:bodyPr/>
          <a:lstStyle/>
          <a:p>
            <a:endParaRPr lang="en-US"/>
          </a:p>
          <a:p>
            <a:r>
              <a:rPr lang="en-US"/>
              <a:t> A series of data standards, library code, and automated processes in place at each of the 19 HCSRN sites,</a:t>
            </a:r>
          </a:p>
          <a:p>
            <a:r>
              <a:rPr lang="en-US"/>
              <a:t>That allow SAS programs written at one HCSRN site to be run at all the other sites</a:t>
            </a:r>
          </a:p>
          <a:p>
            <a:pPr lvl="1"/>
            <a:r>
              <a:rPr lang="en-US"/>
              <a:t>Quickly, and</a:t>
            </a:r>
          </a:p>
          <a:p>
            <a:pPr lvl="1"/>
            <a:r>
              <a:rPr lang="en-US"/>
              <a:t>With a bare minimum of site-specific customization.</a:t>
            </a:r>
          </a:p>
        </p:txBody>
      </p:sp>
    </p:spTree>
    <p:extLst>
      <p:ext uri="{BB962C8B-B14F-4D97-AF65-F5344CB8AC3E}">
        <p14:creationId xmlns:p14="http://schemas.microsoft.com/office/powerpoint/2010/main" val="334865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vert="horz" lIns="91440" tIns="45720" rIns="91440" bIns="45720" rtlCol="0" anchor="ctr">
            <a:normAutofit/>
          </a:bodyPr>
          <a:lstStyle/>
          <a:p>
            <a:pPr eaLnBrk="1" hangingPunct="1"/>
            <a:r>
              <a:rPr lang="en-US"/>
              <a:t>More Pitfalls</a:t>
            </a:r>
          </a:p>
        </p:txBody>
      </p:sp>
      <p:sp>
        <p:nvSpPr>
          <p:cNvPr id="88066" name="Content Placeholder 2"/>
          <p:cNvSpPr>
            <a:spLocks noGrp="1"/>
          </p:cNvSpPr>
          <p:nvPr>
            <p:ph idx="1"/>
          </p:nvPr>
        </p:nvSpPr>
        <p:spPr/>
        <p:txBody>
          <a:bodyPr vert="horz" lIns="91440" tIns="45720" rIns="91440" bIns="45720" rtlCol="0">
            <a:normAutofit/>
          </a:bodyPr>
          <a:lstStyle/>
          <a:p>
            <a:pPr eaLnBrk="1" hangingPunct="1"/>
            <a:r>
              <a:rPr lang="en-US"/>
              <a:t>More “like me” assumptions:</a:t>
            </a:r>
          </a:p>
          <a:p>
            <a:pPr lvl="1" eaLnBrk="1" hangingPunct="1"/>
            <a:r>
              <a:rPr lang="en-US"/>
              <a:t>We run the EPIC EMR, and have the Clarity reporting system.</a:t>
            </a:r>
            <a:endParaRPr lang="en-US">
              <a:cs typeface="Arial"/>
            </a:endParaRPr>
          </a:p>
          <a:p>
            <a:pPr lvl="1"/>
            <a:r>
              <a:rPr lang="en-US"/>
              <a:t>Chemo data winds up in Procedures data, not Pharmacy.</a:t>
            </a:r>
            <a:br>
              <a:rPr lang="en-US"/>
            </a:br>
            <a:endParaRPr lang="en-US">
              <a:cs typeface="Arial"/>
            </a:endParaRPr>
          </a:p>
          <a:p>
            <a:r>
              <a:rPr lang="en-US"/>
              <a:t>Assuming all variables will be populated over all time (e.g., Gender Identity &amp; Sexual Orientation in Demographics are pretty sparse).</a:t>
            </a:r>
            <a:br>
              <a:rPr lang="en-US"/>
            </a:br>
            <a:endParaRPr lang="en-US">
              <a:cs typeface="Arial"/>
            </a:endParaRPr>
          </a:p>
          <a:p>
            <a:pPr eaLnBrk="1" hangingPunct="1"/>
            <a:r>
              <a:rPr lang="en-US"/>
              <a:t>Assuming uniformity of data across sites.</a:t>
            </a:r>
            <a:endParaRPr lang="en-US">
              <a:cs typeface="Arial"/>
            </a:endParaRPr>
          </a:p>
          <a:p>
            <a:pPr lvl="1" eaLnBrk="1" hangingPunct="1"/>
            <a:r>
              <a:rPr lang="en-US"/>
              <a:t>VDW does some assessment, cleaning &amp; normalization, but not as much as most people assume.</a:t>
            </a:r>
            <a:endParaRPr lang="en-US">
              <a:cs typeface="Arial"/>
            </a:endParaRPr>
          </a:p>
        </p:txBody>
      </p:sp>
    </p:spTree>
    <p:extLst>
      <p:ext uri="{BB962C8B-B14F-4D97-AF65-F5344CB8AC3E}">
        <p14:creationId xmlns:p14="http://schemas.microsoft.com/office/powerpoint/2010/main" val="4122319397"/>
      </p:ext>
    </p:extLst>
  </p:cSld>
  <p:clrMapOvr>
    <a:masterClrMapping/>
  </p:clrMapOvr>
  <p:transition spd="med" advTm="106297">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vert="horz" lIns="91440" tIns="45720" rIns="91440" bIns="45720" rtlCol="0" anchor="ctr">
            <a:normAutofit/>
          </a:bodyPr>
          <a:lstStyle/>
          <a:p>
            <a:pPr eaLnBrk="1" hangingPunct="1"/>
            <a:r>
              <a:rPr lang="en-US"/>
              <a:t>Still more pitfalls</a:t>
            </a:r>
          </a:p>
        </p:txBody>
      </p:sp>
      <p:sp>
        <p:nvSpPr>
          <p:cNvPr id="89090" name="Content Placeholder 2"/>
          <p:cNvSpPr>
            <a:spLocks noGrp="1"/>
          </p:cNvSpPr>
          <p:nvPr>
            <p:ph idx="1"/>
          </p:nvPr>
        </p:nvSpPr>
        <p:spPr/>
        <p:txBody>
          <a:bodyPr vert="horz" lIns="91440" tIns="45720" rIns="91440" bIns="45720" rtlCol="0">
            <a:normAutofit/>
          </a:bodyPr>
          <a:lstStyle/>
          <a:p>
            <a:pPr eaLnBrk="1" hangingPunct="1"/>
            <a:r>
              <a:rPr lang="en-US"/>
              <a:t>Assuming &lt;&lt;some data element you need&gt;&gt; is available in VDW.</a:t>
            </a:r>
          </a:p>
          <a:p>
            <a:pPr lvl="1"/>
            <a:r>
              <a:rPr lang="en-US"/>
              <a:t>Study the specifications!</a:t>
            </a:r>
            <a:br>
              <a:rPr lang="en-US"/>
            </a:br>
            <a:endParaRPr lang="en-US">
              <a:cs typeface="Arial"/>
            </a:endParaRPr>
          </a:p>
          <a:p>
            <a:pPr eaLnBrk="1" hangingPunct="1"/>
            <a:r>
              <a:rPr lang="en-US"/>
              <a:t>In general:</a:t>
            </a:r>
            <a:endParaRPr lang="en-US">
              <a:cs typeface="Arial"/>
            </a:endParaRPr>
          </a:p>
          <a:p>
            <a:pPr lvl="1" eaLnBrk="1" hangingPunct="1"/>
            <a:r>
              <a:rPr lang="en-US"/>
              <a:t>Go slow.</a:t>
            </a:r>
            <a:endParaRPr lang="en-US">
              <a:cs typeface="Arial"/>
            </a:endParaRPr>
          </a:p>
          <a:p>
            <a:pPr lvl="1" eaLnBrk="1" hangingPunct="1"/>
            <a:r>
              <a:rPr lang="en-US"/>
              <a:t>Explore.</a:t>
            </a:r>
            <a:endParaRPr lang="en-US">
              <a:cs typeface="Arial"/>
            </a:endParaRPr>
          </a:p>
          <a:p>
            <a:pPr lvl="1" eaLnBrk="1" hangingPunct="1"/>
            <a:r>
              <a:rPr lang="en-US"/>
              <a:t>Take nothing for granted.</a:t>
            </a:r>
            <a:endParaRPr lang="en-US">
              <a:cs typeface="Arial"/>
            </a:endParaRPr>
          </a:p>
          <a:p>
            <a:pPr lvl="1" eaLnBrk="1" hangingPunct="1"/>
            <a:r>
              <a:rPr lang="en-US"/>
              <a:t>Don’t hesitate to consult with Yonah and other staff.</a:t>
            </a:r>
            <a:endParaRPr lang="en-US">
              <a:cs typeface="Arial"/>
            </a:endParaRPr>
          </a:p>
          <a:p>
            <a:pPr eaLnBrk="1" hangingPunct="1"/>
            <a:endParaRPr lang="en-US"/>
          </a:p>
        </p:txBody>
      </p:sp>
    </p:spTree>
    <p:extLst>
      <p:ext uri="{BB962C8B-B14F-4D97-AF65-F5344CB8AC3E}">
        <p14:creationId xmlns:p14="http://schemas.microsoft.com/office/powerpoint/2010/main" val="1562638601"/>
      </p:ext>
    </p:extLst>
  </p:cSld>
  <p:clrMapOvr>
    <a:masterClrMapping/>
  </p:clrMapOvr>
  <p:transition spd="med" advTm="123047">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vert="horz" lIns="91440" tIns="45720" rIns="91440" bIns="45720" rtlCol="0" anchor="ctr">
            <a:normAutofit/>
          </a:bodyPr>
          <a:lstStyle/>
          <a:p>
            <a:pPr eaLnBrk="1" hangingPunct="1"/>
            <a:r>
              <a:rPr lang="en-US"/>
              <a:t>How is VDW Governed?</a:t>
            </a:r>
          </a:p>
        </p:txBody>
      </p:sp>
      <p:sp>
        <p:nvSpPr>
          <p:cNvPr id="91138" name="Content Placeholder 2"/>
          <p:cNvSpPr>
            <a:spLocks noGrp="1"/>
          </p:cNvSpPr>
          <p:nvPr>
            <p:ph idx="1"/>
          </p:nvPr>
        </p:nvSpPr>
        <p:spPr/>
        <p:txBody>
          <a:bodyPr vert="horz" lIns="91440" tIns="45720" rIns="91440" bIns="45720" rtlCol="0">
            <a:normAutofit fontScale="70000" lnSpcReduction="20000"/>
          </a:bodyPr>
          <a:lstStyle/>
          <a:p>
            <a:pPr>
              <a:lnSpc>
                <a:spcPct val="110000"/>
              </a:lnSpc>
            </a:pPr>
            <a:r>
              <a:rPr lang="en-US"/>
              <a:t>The VDW Operations Committee (VOC) is charged with maintaining and setting priorities for the VDW </a:t>
            </a:r>
          </a:p>
          <a:p>
            <a:pPr lvl="1">
              <a:lnSpc>
                <a:spcPct val="110000"/>
              </a:lnSpc>
            </a:pPr>
            <a:r>
              <a:rPr lang="en-US"/>
              <a:t>Consists of three people</a:t>
            </a:r>
          </a:p>
          <a:p>
            <a:pPr marL="1314450" lvl="2" indent="-457200">
              <a:lnSpc>
                <a:spcPct val="80000"/>
              </a:lnSpc>
              <a:buFont typeface="+mj-lt"/>
              <a:buAutoNum type="arabicPeriod"/>
            </a:pPr>
            <a:r>
              <a:rPr lang="en-US"/>
              <a:t>Director of Scientific Infrastructure: Mark Jurkovich (HealthPartners)</a:t>
            </a:r>
          </a:p>
          <a:p>
            <a:pPr marL="1314450" lvl="2" indent="-457200">
              <a:lnSpc>
                <a:spcPct val="80000"/>
              </a:lnSpc>
              <a:buFont typeface="+mj-lt"/>
              <a:buAutoNum type="arabicPeriod"/>
            </a:pPr>
            <a:r>
              <a:rPr lang="en-US"/>
              <a:t>VDW VOC Coordinator: Celeste Machen (KP Northwest).</a:t>
            </a:r>
          </a:p>
          <a:p>
            <a:pPr marL="1314450" lvl="2" indent="-457200">
              <a:lnSpc>
                <a:spcPct val="80000"/>
              </a:lnSpc>
              <a:buFont typeface="+mj-lt"/>
              <a:buAutoNum type="arabicPeriod"/>
            </a:pPr>
            <a:r>
              <a:rPr lang="en-US"/>
              <a:t>VDW Technical Lead: Yonah Karp (KP Washington)</a:t>
            </a:r>
          </a:p>
          <a:p>
            <a:pPr lvl="1">
              <a:lnSpc>
                <a:spcPct val="80000"/>
              </a:lnSpc>
            </a:pPr>
            <a:r>
              <a:rPr lang="en-US"/>
              <a:t>The VOC meets weekly to discuss VDW-related governance issues, usually accompanied by Executive Director (Suzanne Simons) and VOC Board Liaison (Stacey Honda, KP Hawaii)</a:t>
            </a:r>
          </a:p>
          <a:p>
            <a:pPr>
              <a:lnSpc>
                <a:spcPct val="110000"/>
              </a:lnSpc>
            </a:pPr>
            <a:r>
              <a:rPr lang="en-US"/>
              <a:t>Subject Area Workgroups</a:t>
            </a:r>
          </a:p>
          <a:p>
            <a:pPr lvl="1">
              <a:lnSpc>
                <a:spcPct val="80000"/>
              </a:lnSpc>
            </a:pPr>
            <a:r>
              <a:rPr lang="en-US"/>
              <a:t>One workgroup per data subject area</a:t>
            </a:r>
          </a:p>
          <a:p>
            <a:pPr lvl="1">
              <a:lnSpc>
                <a:spcPct val="80000"/>
              </a:lnSpc>
            </a:pPr>
            <a:r>
              <a:rPr lang="en-US"/>
              <a:t>Each group, ideally, has a scientific lead and technical lead</a:t>
            </a:r>
          </a:p>
          <a:p>
            <a:pPr lvl="1">
              <a:lnSpc>
                <a:spcPct val="80000"/>
              </a:lnSpc>
            </a:pPr>
            <a:r>
              <a:rPr lang="en-US"/>
              <a:t>Owners of the ongoing refinement of the intellectual property that is the VDW specifications</a:t>
            </a:r>
          </a:p>
          <a:p>
            <a:pPr lvl="1" eaLnBrk="1" hangingPunct="1">
              <a:lnSpc>
                <a:spcPct val="90000"/>
              </a:lnSpc>
            </a:pPr>
            <a:r>
              <a:rPr lang="en-US"/>
              <a:t>Steward their specifications</a:t>
            </a:r>
          </a:p>
          <a:p>
            <a:pPr lvl="1">
              <a:lnSpc>
                <a:spcPct val="90000"/>
              </a:lnSpc>
            </a:pPr>
            <a:r>
              <a:rPr lang="en-US"/>
              <a:t>Correct any errors</a:t>
            </a:r>
          </a:p>
          <a:p>
            <a:pPr lvl="1">
              <a:lnSpc>
                <a:spcPct val="90000"/>
              </a:lnSpc>
            </a:pPr>
            <a:r>
              <a:rPr lang="en-US"/>
              <a:t>Clarify anything unclear</a:t>
            </a:r>
          </a:p>
          <a:p>
            <a:pPr lvl="1">
              <a:lnSpc>
                <a:spcPct val="90000"/>
              </a:lnSpc>
            </a:pPr>
            <a:r>
              <a:rPr lang="en-US"/>
              <a:t>Take suggestions for spec improvements &amp; periodically submit to VIG for ratification for spec revision.</a:t>
            </a:r>
          </a:p>
          <a:p>
            <a:pPr lvl="1" eaLnBrk="1" hangingPunct="1">
              <a:lnSpc>
                <a:spcPct val="90000"/>
              </a:lnSpc>
            </a:pPr>
            <a:r>
              <a:rPr lang="en-US"/>
              <a:t>Consult with implementers</a:t>
            </a:r>
          </a:p>
          <a:p>
            <a:pPr lvl="2">
              <a:lnSpc>
                <a:spcPct val="90000"/>
              </a:lnSpc>
            </a:pPr>
            <a:r>
              <a:rPr lang="en-US"/>
              <a:t>Each site has various unique data issues which can hinder using the data model; these issues are worked through in workgroup meetings </a:t>
            </a:r>
          </a:p>
          <a:p>
            <a:pPr lvl="1">
              <a:lnSpc>
                <a:spcPct val="90000"/>
              </a:lnSpc>
            </a:pPr>
            <a:r>
              <a:rPr lang="en-US"/>
              <a:t>Generate QA programs and periodically synthesize &amp; report results.</a:t>
            </a:r>
          </a:p>
          <a:p>
            <a:pPr lvl="1" eaLnBrk="1" hangingPunct="1">
              <a:lnSpc>
                <a:spcPct val="80000"/>
              </a:lnSpc>
            </a:pPr>
            <a:endParaRPr lang="en-US"/>
          </a:p>
        </p:txBody>
      </p:sp>
    </p:spTree>
    <p:extLst>
      <p:ext uri="{BB962C8B-B14F-4D97-AF65-F5344CB8AC3E}">
        <p14:creationId xmlns:p14="http://schemas.microsoft.com/office/powerpoint/2010/main" val="521304578"/>
      </p:ext>
    </p:extLst>
  </p:cSld>
  <p:clrMapOvr>
    <a:masterClrMapping/>
  </p:clrMapOvr>
  <p:transition spd="med" advTm="135641">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6870-EB3A-42AA-356A-C846811A3AF7}"/>
              </a:ext>
            </a:extLst>
          </p:cNvPr>
          <p:cNvSpPr>
            <a:spLocks noGrp="1"/>
          </p:cNvSpPr>
          <p:nvPr>
            <p:ph type="title"/>
          </p:nvPr>
        </p:nvSpPr>
        <p:spPr/>
        <p:txBody>
          <a:bodyPr/>
          <a:lstStyle/>
          <a:p>
            <a:r>
              <a:rPr lang="en-US"/>
              <a:t>How is VDW Governed?</a:t>
            </a:r>
          </a:p>
        </p:txBody>
      </p:sp>
      <p:sp>
        <p:nvSpPr>
          <p:cNvPr id="3" name="Content Placeholder 2">
            <a:extLst>
              <a:ext uri="{FF2B5EF4-FFF2-40B4-BE49-F238E27FC236}">
                <a16:creationId xmlns:a16="http://schemas.microsoft.com/office/drawing/2014/main" id="{50F6ADB9-9897-FD51-A6F3-C827F1F0549F}"/>
              </a:ext>
            </a:extLst>
          </p:cNvPr>
          <p:cNvSpPr>
            <a:spLocks noGrp="1"/>
          </p:cNvSpPr>
          <p:nvPr>
            <p:ph idx="1"/>
          </p:nvPr>
        </p:nvSpPr>
        <p:spPr/>
        <p:txBody>
          <a:bodyPr>
            <a:normAutofit fontScale="92500" lnSpcReduction="20000"/>
          </a:bodyPr>
          <a:lstStyle/>
          <a:p>
            <a:r>
              <a:rPr lang="en-US"/>
              <a:t>The VDW Operations Committee (VOC) is charged with maintaining and setting priorities for the VDW</a:t>
            </a:r>
          </a:p>
          <a:p>
            <a:pPr lvl="1"/>
            <a:r>
              <a:rPr lang="en-US"/>
              <a:t>VOC has 3 positions:</a:t>
            </a:r>
          </a:p>
          <a:p>
            <a:pPr marL="1371600" lvl="2" indent="-457200">
              <a:buFont typeface="+mj-lt"/>
              <a:buAutoNum type="arabicPeriod"/>
            </a:pPr>
            <a:r>
              <a:rPr lang="en-US"/>
              <a:t>Director of Scientific Infrastructure: Mark Jurkovich (HealthPartners)</a:t>
            </a:r>
          </a:p>
          <a:p>
            <a:pPr marL="1371600" lvl="2" indent="-457200">
              <a:buFont typeface="+mj-lt"/>
              <a:buAutoNum type="arabicPeriod"/>
            </a:pPr>
            <a:r>
              <a:rPr lang="en-US"/>
              <a:t>Coordinator: Celest Machen (KP Northwest)</a:t>
            </a:r>
          </a:p>
          <a:p>
            <a:pPr marL="1371600" lvl="2" indent="-457200">
              <a:buFont typeface="+mj-lt"/>
              <a:buAutoNum type="arabicPeriod"/>
            </a:pPr>
            <a:r>
              <a:rPr lang="en-US"/>
              <a:t>Technical Lead: Yonah Karp (KP Washington)</a:t>
            </a:r>
          </a:p>
          <a:p>
            <a:pPr lvl="1"/>
            <a:r>
              <a:rPr lang="en-US"/>
              <a:t>Meets weekly to discuss governance issues, others involved:</a:t>
            </a:r>
          </a:p>
          <a:p>
            <a:pPr lvl="2"/>
            <a:r>
              <a:rPr lang="en-US"/>
              <a:t>Executive Director Suzanne Simons (Cap Hill)</a:t>
            </a:r>
          </a:p>
          <a:p>
            <a:pPr lvl="2"/>
            <a:r>
              <a:rPr lang="en-US"/>
              <a:t>Board Liaison Stacey Honda (KPHI) </a:t>
            </a:r>
          </a:p>
          <a:p>
            <a:r>
              <a:rPr lang="en-US"/>
              <a:t>Subject Area Workgroups </a:t>
            </a:r>
          </a:p>
          <a:p>
            <a:pPr lvl="1"/>
            <a:r>
              <a:rPr lang="en-US"/>
              <a:t>One per data area, each (ideally) with a scientific lead and a technical lead</a:t>
            </a:r>
          </a:p>
          <a:p>
            <a:pPr lvl="1"/>
            <a:r>
              <a:rPr lang="en-US"/>
              <a:t>Steward the relevant specifications—correct errors &amp; consider/propose improvements. </a:t>
            </a:r>
          </a:p>
          <a:p>
            <a:pPr lvl="1"/>
            <a:r>
              <a:rPr lang="en-US"/>
              <a:t>Consult with implementers and users when there are questions</a:t>
            </a:r>
          </a:p>
          <a:p>
            <a:pPr lvl="1"/>
            <a:r>
              <a:rPr lang="en-US"/>
              <a:t>Generate QA packages and periodically collate/report results.</a:t>
            </a:r>
          </a:p>
          <a:p>
            <a:pPr lvl="1"/>
            <a:r>
              <a:rPr lang="en-US"/>
              <a:t>Meets monthly or bi-monthly.</a:t>
            </a:r>
          </a:p>
        </p:txBody>
      </p:sp>
    </p:spTree>
    <p:extLst>
      <p:ext uri="{BB962C8B-B14F-4D97-AF65-F5344CB8AC3E}">
        <p14:creationId xmlns:p14="http://schemas.microsoft.com/office/powerpoint/2010/main" val="73676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vert="horz" lIns="91440" tIns="45720" rIns="91440" bIns="45720" rtlCol="0" anchor="ctr">
            <a:normAutofit/>
          </a:bodyPr>
          <a:lstStyle/>
          <a:p>
            <a:pPr eaLnBrk="1" hangingPunct="1"/>
            <a:r>
              <a:rPr lang="en-US"/>
              <a:t>How is the VDW governed? (</a:t>
            </a:r>
            <a:r>
              <a:rPr lang="en-US" err="1"/>
              <a:t>Cont</a:t>
            </a:r>
            <a:r>
              <a:rPr lang="en-US"/>
              <a:t>)</a:t>
            </a:r>
          </a:p>
        </p:txBody>
      </p:sp>
      <p:sp>
        <p:nvSpPr>
          <p:cNvPr id="95234" name="Content Placeholder 2"/>
          <p:cNvSpPr>
            <a:spLocks noGrp="1"/>
          </p:cNvSpPr>
          <p:nvPr>
            <p:ph idx="1"/>
          </p:nvPr>
        </p:nvSpPr>
        <p:spPr/>
        <p:txBody>
          <a:bodyPr vert="horz" lIns="91440" tIns="45720" rIns="91440" bIns="45720" rtlCol="0">
            <a:normAutofit/>
          </a:bodyPr>
          <a:lstStyle/>
          <a:p>
            <a:pPr>
              <a:lnSpc>
                <a:spcPct val="90000"/>
              </a:lnSpc>
            </a:pPr>
            <a:r>
              <a:rPr lang="en-US"/>
              <a:t>Each site designates a Site Data Manager, who can answer questions about that site's implementations.</a:t>
            </a:r>
          </a:p>
          <a:p>
            <a:pPr>
              <a:lnSpc>
                <a:spcPct val="90000"/>
              </a:lnSpc>
            </a:pPr>
            <a:r>
              <a:rPr lang="en-US"/>
              <a:t>The VDW Implementation Group (VIG) is the set of Site Data Managers and interested data developers from all sites.</a:t>
            </a:r>
          </a:p>
          <a:p>
            <a:pPr lvl="1">
              <a:lnSpc>
                <a:spcPct val="90000"/>
              </a:lnSpc>
            </a:pPr>
            <a:r>
              <a:rPr lang="en-US"/>
              <a:t>A working group (and occasionally, support group) for implementers.</a:t>
            </a:r>
          </a:p>
          <a:p>
            <a:pPr lvl="1">
              <a:lnSpc>
                <a:spcPct val="90000"/>
              </a:lnSpc>
            </a:pPr>
            <a:r>
              <a:rPr lang="en-US"/>
              <a:t>Charged with vetting technical/data issues, including especially the feasibility of proposed spec changes.</a:t>
            </a:r>
            <a:endParaRPr lang="en-US">
              <a:cs typeface="Arial"/>
            </a:endParaRPr>
          </a:p>
          <a:p>
            <a:pPr eaLnBrk="1" hangingPunct="1">
              <a:lnSpc>
                <a:spcPct val="90000"/>
              </a:lnSpc>
            </a:pPr>
            <a:r>
              <a:rPr lang="en-US"/>
              <a:t>Where there is interest, new working groups can be chartered.</a:t>
            </a:r>
            <a:endParaRPr lang="en-US">
              <a:cs typeface="Arial"/>
            </a:endParaRPr>
          </a:p>
          <a:p>
            <a:pPr lvl="1"/>
            <a:r>
              <a:rPr lang="en-US"/>
              <a:t>But it is very much an un-funded "do-</a:t>
            </a:r>
            <a:r>
              <a:rPr lang="en-US" err="1"/>
              <a:t>ocracy</a:t>
            </a:r>
            <a:r>
              <a:rPr lang="en-US"/>
              <a:t>". </a:t>
            </a:r>
            <a:endParaRPr lang="en-US">
              <a:cs typeface="Arial"/>
            </a:endParaRPr>
          </a:p>
          <a:p>
            <a:pPr lvl="1"/>
            <a:r>
              <a:rPr lang="en-US"/>
              <a:t>If you hear yourself say "Someone should…"—consider that you are someone.</a:t>
            </a:r>
            <a:endParaRPr lang="en-US">
              <a:cs typeface="Arial"/>
            </a:endParaRPr>
          </a:p>
        </p:txBody>
      </p:sp>
    </p:spTree>
    <p:extLst>
      <p:ext uri="{BB962C8B-B14F-4D97-AF65-F5344CB8AC3E}">
        <p14:creationId xmlns:p14="http://schemas.microsoft.com/office/powerpoint/2010/main" val="495276296"/>
      </p:ext>
    </p:extLst>
  </p:cSld>
  <p:clrMapOvr>
    <a:masterClrMapping/>
  </p:clrMapOvr>
  <p:transition spd="med" advTm="120266">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FA898-9B14-6E15-0FEF-63A5C25A82B1}"/>
            </a:ext>
          </a:extLst>
        </p:cNvPr>
        <p:cNvGrpSpPr/>
        <p:nvPr/>
      </p:nvGrpSpPr>
      <p:grpSpPr>
        <a:xfrm>
          <a:off x="0" y="0"/>
          <a:ext cx="0" cy="0"/>
          <a:chOff x="0" y="0"/>
          <a:chExt cx="0" cy="0"/>
        </a:xfrm>
      </p:grpSpPr>
      <p:sp>
        <p:nvSpPr>
          <p:cNvPr id="95233" name="Title 1">
            <a:extLst>
              <a:ext uri="{FF2B5EF4-FFF2-40B4-BE49-F238E27FC236}">
                <a16:creationId xmlns:a16="http://schemas.microsoft.com/office/drawing/2014/main" id="{D857BC87-D49A-7F9E-2AF1-BB9A1578F418}"/>
              </a:ext>
            </a:extLst>
          </p:cNvPr>
          <p:cNvSpPr>
            <a:spLocks noGrp="1"/>
          </p:cNvSpPr>
          <p:nvPr>
            <p:ph type="title"/>
          </p:nvPr>
        </p:nvSpPr>
        <p:spPr/>
        <p:txBody>
          <a:bodyPr vert="horz" lIns="91440" tIns="45720" rIns="91440" bIns="45720" rtlCol="0" anchor="ctr">
            <a:normAutofit/>
          </a:bodyPr>
          <a:lstStyle/>
          <a:p>
            <a:pPr eaLnBrk="1" hangingPunct="1"/>
            <a:r>
              <a:rPr lang="en-US"/>
              <a:t>VDW Governance Schematic</a:t>
            </a:r>
          </a:p>
        </p:txBody>
      </p:sp>
      <p:pic>
        <p:nvPicPr>
          <p:cNvPr id="3" name="Content Placeholder 2">
            <a:extLst>
              <a:ext uri="{FF2B5EF4-FFF2-40B4-BE49-F238E27FC236}">
                <a16:creationId xmlns:a16="http://schemas.microsoft.com/office/drawing/2014/main" id="{89AB7EC3-DDF9-2CFF-251B-15BE4D16F398}"/>
              </a:ext>
            </a:extLst>
          </p:cNvPr>
          <p:cNvPicPr>
            <a:picLocks noGrp="1" noChangeAspect="1"/>
          </p:cNvPicPr>
          <p:nvPr>
            <p:ph idx="1"/>
          </p:nvPr>
        </p:nvPicPr>
        <p:blipFill>
          <a:blip r:embed="rId3"/>
          <a:stretch>
            <a:fillRect/>
          </a:stretch>
        </p:blipFill>
        <p:spPr>
          <a:xfrm>
            <a:off x="1585008" y="1517822"/>
            <a:ext cx="9021983" cy="4953000"/>
          </a:xfrm>
        </p:spPr>
      </p:pic>
    </p:spTree>
    <p:extLst>
      <p:ext uri="{BB962C8B-B14F-4D97-AF65-F5344CB8AC3E}">
        <p14:creationId xmlns:p14="http://schemas.microsoft.com/office/powerpoint/2010/main" val="4163050768"/>
      </p:ext>
    </p:extLst>
  </p:cSld>
  <p:clrMapOvr>
    <a:masterClrMapping/>
  </p:clrMapOvr>
  <p:transition spd="med" advTm="120266">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vert="horz" lIns="91440" tIns="45720" rIns="91440" bIns="45720" rtlCol="0" anchor="ctr">
            <a:normAutofit/>
          </a:bodyPr>
          <a:lstStyle/>
          <a:p>
            <a:pPr eaLnBrk="1" hangingPunct="1"/>
            <a:r>
              <a:rPr lang="en-US"/>
              <a:t>Communications</a:t>
            </a:r>
          </a:p>
        </p:txBody>
      </p:sp>
      <p:sp>
        <p:nvSpPr>
          <p:cNvPr id="97282" name="Content Placeholder 2"/>
          <p:cNvSpPr>
            <a:spLocks noGrp="1"/>
          </p:cNvSpPr>
          <p:nvPr>
            <p:ph idx="1"/>
          </p:nvPr>
        </p:nvSpPr>
        <p:spPr>
          <a:xfrm>
            <a:off x="609599" y="1600200"/>
            <a:ext cx="7142923" cy="4953000"/>
          </a:xfrm>
        </p:spPr>
        <p:txBody>
          <a:bodyPr vert="horz" lIns="91440" tIns="45720" rIns="91440" bIns="45720" rtlCol="0">
            <a:normAutofit/>
          </a:bodyPr>
          <a:lstStyle/>
          <a:p>
            <a:pPr eaLnBrk="1" hangingPunct="1">
              <a:lnSpc>
                <a:spcPct val="80000"/>
              </a:lnSpc>
            </a:pPr>
            <a:endParaRPr lang="en-US" sz="1050" dirty="0"/>
          </a:p>
          <a:p>
            <a:pPr eaLnBrk="1" hangingPunct="1">
              <a:lnSpc>
                <a:spcPct val="80000"/>
              </a:lnSpc>
            </a:pPr>
            <a:r>
              <a:rPr lang="en-US" sz="2000"/>
              <a:t>Conference Calls</a:t>
            </a:r>
          </a:p>
          <a:p>
            <a:pPr lvl="1" eaLnBrk="1" hangingPunct="1">
              <a:lnSpc>
                <a:spcPct val="80000"/>
              </a:lnSpc>
            </a:pPr>
            <a:r>
              <a:rPr lang="en-US" sz="2000"/>
              <a:t>VIG Conference Calls: Fourth Tuesdays @ 12:00-1:00 pm Pacific Time</a:t>
            </a:r>
          </a:p>
          <a:p>
            <a:pPr lvl="1">
              <a:lnSpc>
                <a:spcPct val="80000"/>
              </a:lnSpc>
            </a:pPr>
            <a:r>
              <a:rPr lang="en-US" sz="2000"/>
              <a:t>Workgroups: various times—see </a:t>
            </a:r>
            <a:r>
              <a:rPr lang="en-US" sz="2000">
                <a:hlinkClick r:id="rId3"/>
              </a:rPr>
              <a:t>the list on SharePoint</a:t>
            </a:r>
            <a:endParaRPr lang="en-US" sz="900" dirty="0"/>
          </a:p>
          <a:p>
            <a:pPr lvl="1">
              <a:lnSpc>
                <a:spcPct val="80000"/>
              </a:lnSpc>
            </a:pPr>
            <a:endParaRPr lang="en-US" sz="900" dirty="0"/>
          </a:p>
          <a:p>
            <a:pPr eaLnBrk="1" hangingPunct="1">
              <a:lnSpc>
                <a:spcPct val="80000"/>
              </a:lnSpc>
            </a:pPr>
            <a:r>
              <a:rPr lang="en-US" sz="2000"/>
              <a:t>E-Mail Lists</a:t>
            </a:r>
            <a:r>
              <a:rPr lang="en-US" sz="2000" dirty="0"/>
              <a:t> </a:t>
            </a:r>
            <a:endParaRPr lang="en-US" sz="2000"/>
          </a:p>
          <a:p>
            <a:pPr lvl="1" eaLnBrk="1" hangingPunct="1">
              <a:lnSpc>
                <a:spcPct val="80000"/>
              </a:lnSpc>
            </a:pPr>
            <a:r>
              <a:rPr lang="en-US" sz="2000"/>
              <a:t>One for VIG</a:t>
            </a:r>
          </a:p>
          <a:p>
            <a:pPr lvl="1" eaLnBrk="1" hangingPunct="1">
              <a:lnSpc>
                <a:spcPct val="80000"/>
              </a:lnSpc>
            </a:pPr>
            <a:r>
              <a:rPr lang="en-US" sz="2000"/>
              <a:t>One per Workgroup</a:t>
            </a:r>
          </a:p>
          <a:p>
            <a:pPr marL="742950" marR="0" lvl="1" indent="-285750" algn="l" defTabSz="914400" rtl="0" eaLnBrk="1" fontAlgn="base" latinLnBrk="0" hangingPunct="1">
              <a:lnSpc>
                <a:spcPct val="80000"/>
              </a:lnSpc>
              <a:spcBef>
                <a:spcPct val="20000"/>
              </a:spcBef>
              <a:spcAft>
                <a:spcPct val="0"/>
              </a:spcAft>
              <a:buClr>
                <a:srgbClr val="000000"/>
              </a:buClr>
              <a:buSzPct val="100000"/>
              <a:buFont typeface="Courier New" panose="02070309020205020404" pitchFamily="49" charset="0"/>
              <a:buChar char="o"/>
              <a:tabLst/>
              <a:defRPr/>
            </a:pPr>
            <a:r>
              <a:rPr lang="en-US" sz="2000" dirty="0"/>
              <a:t>Email </a:t>
            </a:r>
            <a:r>
              <a:rPr lang="en-US" sz="2000"/>
              <a:t>the VOC </a:t>
            </a:r>
            <a:r>
              <a:rPr lang="en-US" sz="2000">
                <a:hlinkClick r:id="rId4"/>
              </a:rPr>
              <a:t>chr_vdw_voc@kpchr.org</a:t>
            </a:r>
            <a:r>
              <a:rPr lang="en-US" sz="2000"/>
              <a:t> to be added</a:t>
            </a:r>
            <a:endParaRPr lang="en-US" sz="900" dirty="0">
              <a:solidFill>
                <a:srgbClr val="000000"/>
              </a:solidFill>
              <a:latin typeface="Arial"/>
            </a:endParaRPr>
          </a:p>
          <a:p>
            <a:pPr marL="742950" marR="0" lvl="1" indent="-285750" algn="l" defTabSz="914400" rtl="0" eaLnBrk="1" fontAlgn="base" latinLnBrk="0" hangingPunct="1">
              <a:lnSpc>
                <a:spcPct val="80000"/>
              </a:lnSpc>
              <a:spcBef>
                <a:spcPct val="20000"/>
              </a:spcBef>
              <a:spcAft>
                <a:spcPct val="0"/>
              </a:spcAft>
              <a:buClr>
                <a:srgbClr val="000000"/>
              </a:buClr>
              <a:buSzPct val="100000"/>
              <a:buFont typeface="Courier New" panose="02070309020205020404" pitchFamily="49" charset="0"/>
              <a:buChar char="o"/>
              <a:tabLst/>
              <a:defRPr/>
            </a:pPr>
            <a:endParaRPr lang="en-US" sz="900" dirty="0"/>
          </a:p>
          <a:p>
            <a:pPr>
              <a:lnSpc>
                <a:spcPct val="80000"/>
              </a:lnSpc>
            </a:pPr>
            <a:r>
              <a:rPr lang="en-US" sz="2000"/>
              <a:t>Teams Channels</a:t>
            </a:r>
          </a:p>
          <a:p>
            <a:pPr lvl="1">
              <a:lnSpc>
                <a:spcPct val="80000"/>
              </a:lnSpc>
            </a:pPr>
            <a:r>
              <a:rPr lang="en-US" sz="2000"/>
              <a:t>Also</a:t>
            </a:r>
            <a:r>
              <a:rPr lang="en-US" sz="2000" dirty="0"/>
              <a:t>,</a:t>
            </a:r>
            <a:r>
              <a:rPr lang="en-US" sz="2000"/>
              <a:t> one per Workgroup</a:t>
            </a:r>
          </a:p>
          <a:p>
            <a:pPr lvl="1">
              <a:lnSpc>
                <a:spcPct val="80000"/>
              </a:lnSpc>
            </a:pPr>
            <a:r>
              <a:rPr lang="en-US" sz="2000"/>
              <a:t>Plus</a:t>
            </a:r>
            <a:r>
              <a:rPr lang="en-US" sz="2000" dirty="0"/>
              <a:t>,</a:t>
            </a:r>
            <a:r>
              <a:rPr lang="en-US" sz="2000"/>
              <a:t> other general channels</a:t>
            </a:r>
            <a:endParaRPr lang="en-US" sz="900" dirty="0"/>
          </a:p>
          <a:p>
            <a:pPr lvl="1">
              <a:lnSpc>
                <a:spcPct val="80000"/>
              </a:lnSpc>
            </a:pPr>
            <a:endParaRPr lang="en-US" sz="800" dirty="0"/>
          </a:p>
          <a:p>
            <a:pPr eaLnBrk="1" hangingPunct="1">
              <a:lnSpc>
                <a:spcPct val="80000"/>
              </a:lnSpc>
            </a:pPr>
            <a:r>
              <a:rPr lang="en-US" sz="2000"/>
              <a:t>We need </a:t>
            </a:r>
            <a:r>
              <a:rPr lang="en-US" sz="2000" dirty="0"/>
              <a:t>your expertise</a:t>
            </a:r>
            <a:r>
              <a:rPr lang="en-US" sz="2000"/>
              <a:t>!</a:t>
            </a:r>
          </a:p>
          <a:p>
            <a:pPr lvl="1">
              <a:lnSpc>
                <a:spcPct val="80000"/>
              </a:lnSpc>
            </a:pPr>
            <a:r>
              <a:rPr lang="en-US" sz="2000"/>
              <a:t>Nearly all of this is volunteer effort</a:t>
            </a:r>
            <a:endParaRPr lang="en-US" sz="2000" dirty="0"/>
          </a:p>
          <a:p>
            <a:pPr lvl="1">
              <a:lnSpc>
                <a:spcPct val="80000"/>
              </a:lnSpc>
            </a:pPr>
            <a:r>
              <a:rPr lang="en-US" sz="2000"/>
              <a:t>Please consider joining </a:t>
            </a:r>
            <a:r>
              <a:rPr lang="en-US" sz="2000" dirty="0"/>
              <a:t>us on workgroups</a:t>
            </a:r>
          </a:p>
        </p:txBody>
      </p:sp>
      <p:pic>
        <p:nvPicPr>
          <p:cNvPr id="3" name="Picture 2" descr="A qr code on a white background&#10;&#10;AI-generated content may be incorrect.">
            <a:extLst>
              <a:ext uri="{FF2B5EF4-FFF2-40B4-BE49-F238E27FC236}">
                <a16:creationId xmlns:a16="http://schemas.microsoft.com/office/drawing/2014/main" id="{79E64FB2-0BC4-C17B-A06C-DEC2FDFA1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2523" y="1713673"/>
            <a:ext cx="3727173" cy="3727173"/>
          </a:xfrm>
          <a:prstGeom prst="rect">
            <a:avLst/>
          </a:prstGeom>
        </p:spPr>
      </p:pic>
      <p:sp>
        <p:nvSpPr>
          <p:cNvPr id="4" name="TextBox 3">
            <a:extLst>
              <a:ext uri="{FF2B5EF4-FFF2-40B4-BE49-F238E27FC236}">
                <a16:creationId xmlns:a16="http://schemas.microsoft.com/office/drawing/2014/main" id="{C8C713CE-E735-C93C-D575-3133A220C836}"/>
              </a:ext>
            </a:extLst>
          </p:cNvPr>
          <p:cNvSpPr txBox="1"/>
          <p:nvPr/>
        </p:nvSpPr>
        <p:spPr>
          <a:xfrm>
            <a:off x="8146083" y="5418754"/>
            <a:ext cx="2796599" cy="369332"/>
          </a:xfrm>
          <a:prstGeom prst="rect">
            <a:avLst/>
          </a:prstGeom>
          <a:noFill/>
        </p:spPr>
        <p:txBody>
          <a:bodyPr wrap="none" rtlCol="0">
            <a:spAutoFit/>
          </a:bodyPr>
          <a:lstStyle/>
          <a:p>
            <a:r>
              <a:rPr lang="en-US"/>
              <a:t>Workgroup Call Schedule</a:t>
            </a:r>
          </a:p>
        </p:txBody>
      </p:sp>
    </p:spTree>
    <p:extLst>
      <p:ext uri="{BB962C8B-B14F-4D97-AF65-F5344CB8AC3E}">
        <p14:creationId xmlns:p14="http://schemas.microsoft.com/office/powerpoint/2010/main" val="388280769"/>
      </p:ext>
    </p:extLst>
  </p:cSld>
  <p:clrMapOvr>
    <a:masterClrMapping/>
  </p:clrMapOvr>
  <p:transition spd="med" advTm="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p:cNvSpPr>
            <a:spLocks noGrp="1"/>
          </p:cNvSpPr>
          <p:nvPr>
            <p:ph type="title"/>
          </p:nvPr>
        </p:nvSpPr>
        <p:spPr/>
        <p:txBody>
          <a:bodyPr vert="horz" lIns="91440" tIns="45720" rIns="91440" bIns="45720" rtlCol="0" anchor="ctr">
            <a:normAutofit/>
          </a:bodyPr>
          <a:lstStyle/>
          <a:p>
            <a:r>
              <a:rPr lang="en-US"/>
              <a:t>Thank You!</a:t>
            </a:r>
          </a:p>
        </p:txBody>
      </p:sp>
      <p:sp>
        <p:nvSpPr>
          <p:cNvPr id="98306" name="Rectangle 5"/>
          <p:cNvSpPr>
            <a:spLocks noGrp="1"/>
          </p:cNvSpPr>
          <p:nvPr>
            <p:ph type="body" idx="1"/>
          </p:nvPr>
        </p:nvSpPr>
        <p:spPr/>
        <p:txBody>
          <a:bodyPr vert="horz" lIns="91440" tIns="45720" rIns="91440" bIns="45720" rtlCol="0">
            <a:normAutofit/>
          </a:bodyPr>
          <a:lstStyle/>
          <a:p>
            <a:pPr marL="0" indent="0" algn="ctr">
              <a:buNone/>
            </a:pPr>
            <a:r>
              <a:rPr lang="en-US"/>
              <a:t>Roy, Heather, Pragati, Aung &amp; Yonah</a:t>
            </a:r>
          </a:p>
        </p:txBody>
      </p:sp>
    </p:spTree>
    <p:extLst>
      <p:ext uri="{BB962C8B-B14F-4D97-AF65-F5344CB8AC3E}">
        <p14:creationId xmlns:p14="http://schemas.microsoft.com/office/powerpoint/2010/main" val="4062073939"/>
      </p:ext>
    </p:extLst>
  </p:cSld>
  <p:clrMapOvr>
    <a:masterClrMapping/>
  </p:clrMapOvr>
  <p:transition spd="med" advTm="13563">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63FD-BE76-D9AE-1B1C-300F9CCAB616}"/>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42DC6168-1FF3-5CA9-2706-E6009028C6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399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76AC-4E79-E60D-054E-AAC09FF47384}"/>
            </a:ext>
          </a:extLst>
        </p:cNvPr>
        <p:cNvGrpSpPr/>
        <p:nvPr/>
      </p:nvGrpSpPr>
      <p:grpSpPr>
        <a:xfrm>
          <a:off x="0" y="0"/>
          <a:ext cx="0" cy="0"/>
          <a:chOff x="0" y="0"/>
          <a:chExt cx="0" cy="0"/>
        </a:xfrm>
      </p:grpSpPr>
      <p:sp>
        <p:nvSpPr>
          <p:cNvPr id="91137" name="Title 1">
            <a:extLst>
              <a:ext uri="{FF2B5EF4-FFF2-40B4-BE49-F238E27FC236}">
                <a16:creationId xmlns:a16="http://schemas.microsoft.com/office/drawing/2014/main" id="{4383B11E-0BE9-C42A-FB1F-5D9F8F9F46F6}"/>
              </a:ext>
            </a:extLst>
          </p:cNvPr>
          <p:cNvSpPr>
            <a:spLocks noGrp="1"/>
          </p:cNvSpPr>
          <p:nvPr>
            <p:ph type="title"/>
          </p:nvPr>
        </p:nvSpPr>
        <p:spPr/>
        <p:txBody>
          <a:bodyPr vert="horz" lIns="91440" tIns="45720" rIns="91440" bIns="45720" rtlCol="0" anchor="ctr">
            <a:normAutofit/>
          </a:bodyPr>
          <a:lstStyle/>
          <a:p>
            <a:pPr eaLnBrk="1" hangingPunct="1"/>
            <a:r>
              <a:rPr lang="en-US"/>
              <a:t>Spec Change Management</a:t>
            </a:r>
          </a:p>
        </p:txBody>
      </p:sp>
      <p:sp>
        <p:nvSpPr>
          <p:cNvPr id="91138" name="Content Placeholder 2">
            <a:extLst>
              <a:ext uri="{FF2B5EF4-FFF2-40B4-BE49-F238E27FC236}">
                <a16:creationId xmlns:a16="http://schemas.microsoft.com/office/drawing/2014/main" id="{6C8F8604-61DD-F5CE-4C94-0E48595775E6}"/>
              </a:ext>
            </a:extLst>
          </p:cNvPr>
          <p:cNvSpPr>
            <a:spLocks noGrp="1"/>
          </p:cNvSpPr>
          <p:nvPr>
            <p:ph idx="1"/>
          </p:nvPr>
        </p:nvSpPr>
        <p:spPr/>
        <p:txBody>
          <a:bodyPr vert="horz" lIns="91440" tIns="45720" rIns="91440" bIns="45720" rtlCol="0">
            <a:normAutofit/>
          </a:bodyPr>
          <a:lstStyle/>
          <a:p>
            <a:pPr eaLnBrk="1" hangingPunct="1">
              <a:lnSpc>
                <a:spcPct val="80000"/>
              </a:lnSpc>
            </a:pPr>
            <a:r>
              <a:rPr lang="en-US" sz="2800"/>
              <a:t>Someone sees the need for a change to a VDW spec.</a:t>
            </a:r>
          </a:p>
          <a:p>
            <a:pPr eaLnBrk="1" hangingPunct="1">
              <a:lnSpc>
                <a:spcPct val="80000"/>
              </a:lnSpc>
            </a:pPr>
            <a:r>
              <a:rPr lang="en-US" sz="2800"/>
              <a:t>The idea gets discussed on the relevant workgroup's calls.</a:t>
            </a:r>
          </a:p>
          <a:p>
            <a:pPr eaLnBrk="1" hangingPunct="1">
              <a:lnSpc>
                <a:spcPct val="80000"/>
              </a:lnSpc>
            </a:pPr>
            <a:r>
              <a:rPr lang="en-US" sz="2800"/>
              <a:t>Someone writes a Change Proposal that</a:t>
            </a:r>
          </a:p>
          <a:p>
            <a:pPr lvl="1">
              <a:lnSpc>
                <a:spcPct val="80000"/>
              </a:lnSpc>
            </a:pPr>
            <a:r>
              <a:rPr lang="en-US" sz="2800"/>
              <a:t>Sets out the problem</a:t>
            </a:r>
          </a:p>
          <a:p>
            <a:pPr lvl="1">
              <a:lnSpc>
                <a:spcPct val="80000"/>
              </a:lnSpc>
            </a:pPr>
            <a:r>
              <a:rPr lang="en-US" sz="2800"/>
              <a:t>Sets out the proposed change (add/remove fields, split a table out into 2 tables, etc.)</a:t>
            </a:r>
          </a:p>
          <a:p>
            <a:pPr lvl="1">
              <a:lnSpc>
                <a:spcPct val="80000"/>
              </a:lnSpc>
            </a:pPr>
            <a:r>
              <a:rPr lang="en-US" sz="2800"/>
              <a:t>Describes how the change will address the problem.</a:t>
            </a:r>
          </a:p>
          <a:p>
            <a:pPr>
              <a:lnSpc>
                <a:spcPct val="80000"/>
              </a:lnSpc>
            </a:pPr>
            <a:r>
              <a:rPr lang="en-US" sz="2800"/>
              <a:t>The Proposal is posted to the </a:t>
            </a:r>
            <a:r>
              <a:rPr lang="en-US" sz="2800" err="1"/>
              <a:t>MSTeams</a:t>
            </a:r>
            <a:r>
              <a:rPr lang="en-US" sz="2800"/>
              <a:t> Channel, and the link e-mailed out to the VIG group, who are asked to forward to their local users &amp; investigators.</a:t>
            </a:r>
          </a:p>
          <a:p>
            <a:pPr>
              <a:lnSpc>
                <a:spcPct val="80000"/>
              </a:lnSpc>
            </a:pPr>
            <a:endParaRPr lang="en-US" sz="2800"/>
          </a:p>
          <a:p>
            <a:pPr lvl="1" eaLnBrk="1" hangingPunct="1">
              <a:lnSpc>
                <a:spcPct val="80000"/>
              </a:lnSpc>
            </a:pPr>
            <a:endParaRPr lang="en-US" sz="3200"/>
          </a:p>
        </p:txBody>
      </p:sp>
    </p:spTree>
    <p:extLst>
      <p:ext uri="{BB962C8B-B14F-4D97-AF65-F5344CB8AC3E}">
        <p14:creationId xmlns:p14="http://schemas.microsoft.com/office/powerpoint/2010/main" val="2079666370"/>
      </p:ext>
    </p:extLst>
  </p:cSld>
  <p:clrMapOvr>
    <a:masterClrMapping/>
  </p:clrMapOvr>
  <p:transition spd="med" advTm="135641">
    <p:fade/>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3AEB-046F-644F-D764-AE5FC8BBB839}"/>
              </a:ext>
            </a:extLst>
          </p:cNvPr>
          <p:cNvSpPr>
            <a:spLocks noGrp="1"/>
          </p:cNvSpPr>
          <p:nvPr>
            <p:ph type="title"/>
          </p:nvPr>
        </p:nvSpPr>
        <p:spPr/>
        <p:txBody>
          <a:bodyPr/>
          <a:lstStyle/>
          <a:p>
            <a:r>
              <a:rPr lang="en-US"/>
              <a:t>The VDW is </a:t>
            </a:r>
            <a:r>
              <a:rPr lang="en-US" i="1"/>
              <a:t>Not…</a:t>
            </a:r>
            <a:endParaRPr lang="en-US"/>
          </a:p>
        </p:txBody>
      </p:sp>
      <p:sp>
        <p:nvSpPr>
          <p:cNvPr id="3" name="Content Placeholder 2">
            <a:extLst>
              <a:ext uri="{FF2B5EF4-FFF2-40B4-BE49-F238E27FC236}">
                <a16:creationId xmlns:a16="http://schemas.microsoft.com/office/drawing/2014/main" id="{F8349BE5-147E-90DA-B7A1-33CB6878577A}"/>
              </a:ext>
            </a:extLst>
          </p:cNvPr>
          <p:cNvSpPr>
            <a:spLocks noGrp="1"/>
          </p:cNvSpPr>
          <p:nvPr>
            <p:ph idx="1"/>
          </p:nvPr>
        </p:nvSpPr>
        <p:spPr/>
        <p:txBody>
          <a:bodyPr/>
          <a:lstStyle/>
          <a:p>
            <a:endParaRPr lang="en-US"/>
          </a:p>
          <a:p>
            <a:r>
              <a:rPr lang="en-US"/>
              <a:t>A centralized database</a:t>
            </a:r>
          </a:p>
          <a:p>
            <a:pPr lvl="1"/>
            <a:r>
              <a:rPr lang="en-US"/>
              <a:t>There's no secret bunker or secure enclave where you can access all data at once</a:t>
            </a:r>
          </a:p>
          <a:p>
            <a:pPr lvl="1"/>
            <a:r>
              <a:rPr lang="en-US"/>
              <a:t>Data stay at the originating sites</a:t>
            </a:r>
          </a:p>
          <a:p>
            <a:r>
              <a:rPr lang="en-US"/>
              <a:t>A means for fully automating data-based research</a:t>
            </a:r>
          </a:p>
          <a:p>
            <a:pPr lvl="1"/>
            <a:r>
              <a:rPr lang="en-US"/>
              <a:t>VDW is </a:t>
            </a:r>
            <a:r>
              <a:rPr lang="en-US" i="1"/>
              <a:t>very</a:t>
            </a:r>
            <a:r>
              <a:rPr lang="en-US"/>
              <a:t> human-mediated</a:t>
            </a:r>
          </a:p>
          <a:p>
            <a:r>
              <a:rPr lang="en-US"/>
              <a:t>A replacement for the local data you already know &amp; love.</a:t>
            </a:r>
          </a:p>
        </p:txBody>
      </p:sp>
    </p:spTree>
    <p:extLst>
      <p:ext uri="{BB962C8B-B14F-4D97-AF65-F5344CB8AC3E}">
        <p14:creationId xmlns:p14="http://schemas.microsoft.com/office/powerpoint/2010/main" val="388240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FABB-2FAE-6E2E-4398-7C396A15314F}"/>
              </a:ext>
            </a:extLst>
          </p:cNvPr>
          <p:cNvSpPr>
            <a:spLocks noGrp="1"/>
          </p:cNvSpPr>
          <p:nvPr>
            <p:ph type="title"/>
          </p:nvPr>
        </p:nvSpPr>
        <p:spPr/>
        <p:txBody>
          <a:bodyPr/>
          <a:lstStyle/>
          <a:p>
            <a:r>
              <a:rPr lang="en-US"/>
              <a:t>Why does it exist?</a:t>
            </a:r>
          </a:p>
        </p:txBody>
      </p:sp>
      <p:sp>
        <p:nvSpPr>
          <p:cNvPr id="3" name="Content Placeholder 2">
            <a:extLst>
              <a:ext uri="{FF2B5EF4-FFF2-40B4-BE49-F238E27FC236}">
                <a16:creationId xmlns:a16="http://schemas.microsoft.com/office/drawing/2014/main" id="{D5FACDF1-7621-BE40-B2CA-A4F2E3BDE166}"/>
              </a:ext>
            </a:extLst>
          </p:cNvPr>
          <p:cNvSpPr>
            <a:spLocks noGrp="1"/>
          </p:cNvSpPr>
          <p:nvPr>
            <p:ph idx="1"/>
          </p:nvPr>
        </p:nvSpPr>
        <p:spPr/>
        <p:txBody>
          <a:bodyPr/>
          <a:lstStyle/>
          <a:p>
            <a:r>
              <a:rPr lang="en-US"/>
              <a:t>In the earliest days of the (then) HMO Research Network (HMORN), member organizations had no data systems in common.</a:t>
            </a:r>
          </a:p>
          <a:p>
            <a:r>
              <a:rPr lang="en-US"/>
              <a:t>So multi-org projects hired programmers at each participating site to implement a data pull specification written in plain English.</a:t>
            </a:r>
          </a:p>
          <a:p>
            <a:r>
              <a:rPr lang="en-US"/>
              <a:t>Post-project: discard the data (!)</a:t>
            </a:r>
          </a:p>
          <a:p>
            <a:r>
              <a:rPr lang="en-US"/>
              <a:t>Around 2002 the Cancer Research Network (CRN) project uses Infrastructure $ to</a:t>
            </a:r>
          </a:p>
          <a:p>
            <a:pPr lvl="1"/>
            <a:r>
              <a:rPr lang="en-US"/>
              <a:t>Develop a set of standard, general-purpose </a:t>
            </a:r>
            <a:r>
              <a:rPr lang="en-US" err="1"/>
              <a:t>datset</a:t>
            </a:r>
            <a:r>
              <a:rPr lang="en-US"/>
              <a:t> standards</a:t>
            </a:r>
          </a:p>
          <a:p>
            <a:pPr lvl="1"/>
            <a:r>
              <a:rPr lang="en-US"/>
              <a:t>Fund the initial efforts to implement those datasets at CRN sites.</a:t>
            </a:r>
          </a:p>
          <a:p>
            <a:pPr lvl="1"/>
            <a:r>
              <a:rPr lang="en-US"/>
              <a:t>CRN borrows heavily from the already-running Vaccine Safety Datalink project specs.</a:t>
            </a:r>
          </a:p>
        </p:txBody>
      </p:sp>
    </p:spTree>
    <p:extLst>
      <p:ext uri="{BB962C8B-B14F-4D97-AF65-F5344CB8AC3E}">
        <p14:creationId xmlns:p14="http://schemas.microsoft.com/office/powerpoint/2010/main" val="419027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0E26-E90A-8E88-5AA9-0139D019EA22}"/>
              </a:ext>
            </a:extLst>
          </p:cNvPr>
          <p:cNvSpPr>
            <a:spLocks noGrp="1"/>
          </p:cNvSpPr>
          <p:nvPr>
            <p:ph type="title"/>
          </p:nvPr>
        </p:nvSpPr>
        <p:spPr/>
        <p:txBody>
          <a:bodyPr/>
          <a:lstStyle/>
          <a:p>
            <a:r>
              <a:rPr lang="en-US"/>
              <a:t>How It Works—Technically</a:t>
            </a:r>
          </a:p>
        </p:txBody>
      </p:sp>
      <p:pic>
        <p:nvPicPr>
          <p:cNvPr id="7" name="Content Placeholder 6" descr="Schematic showing the process where each site wrangles its indigenous data into VDW shape for use in multi-site projects.">
            <a:extLst>
              <a:ext uri="{FF2B5EF4-FFF2-40B4-BE49-F238E27FC236}">
                <a16:creationId xmlns:a16="http://schemas.microsoft.com/office/drawing/2014/main" id="{80E90CA5-3FCC-D8B3-958C-7B2C708F37A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9098" y="1600200"/>
            <a:ext cx="10203493" cy="4801644"/>
          </a:xfrm>
        </p:spPr>
      </p:pic>
    </p:spTree>
    <p:extLst>
      <p:ext uri="{BB962C8B-B14F-4D97-AF65-F5344CB8AC3E}">
        <p14:creationId xmlns:p14="http://schemas.microsoft.com/office/powerpoint/2010/main" val="201681063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4E33-E3D5-93F3-449D-A51575FA0E1B}"/>
              </a:ext>
            </a:extLst>
          </p:cNvPr>
          <p:cNvSpPr>
            <a:spLocks noGrp="1"/>
          </p:cNvSpPr>
          <p:nvPr>
            <p:ph type="title"/>
          </p:nvPr>
        </p:nvSpPr>
        <p:spPr/>
        <p:txBody>
          <a:bodyPr/>
          <a:lstStyle/>
          <a:p>
            <a:r>
              <a:rPr lang="en-US"/>
              <a:t>How It Works—In Practice</a:t>
            </a:r>
          </a:p>
        </p:txBody>
      </p:sp>
      <p:sp>
        <p:nvSpPr>
          <p:cNvPr id="3" name="Content Placeholder 2">
            <a:extLst>
              <a:ext uri="{FF2B5EF4-FFF2-40B4-BE49-F238E27FC236}">
                <a16:creationId xmlns:a16="http://schemas.microsoft.com/office/drawing/2014/main" id="{1EA79019-DFFF-8BE2-2329-4DBB2D0FA26F}"/>
              </a:ext>
            </a:extLst>
          </p:cNvPr>
          <p:cNvSpPr>
            <a:spLocks noGrp="1"/>
          </p:cNvSpPr>
          <p:nvPr>
            <p:ph idx="1"/>
          </p:nvPr>
        </p:nvSpPr>
        <p:spPr/>
        <p:txBody>
          <a:bodyPr/>
          <a:lstStyle/>
          <a:p>
            <a:r>
              <a:rPr lang="en-US"/>
              <a:t>There's no formal process for taking in inquiries/ solicitations. Nearly everything is generated from inside the HCSRN</a:t>
            </a:r>
            <a:endParaRPr lang="en-US">
              <a:cs typeface="Arial"/>
            </a:endParaRPr>
          </a:p>
          <a:p>
            <a:r>
              <a:rPr lang="en-US"/>
              <a:t>Investigators are soft gatekeepers.</a:t>
            </a:r>
            <a:endParaRPr lang="en-US">
              <a:cs typeface="Arial"/>
            </a:endParaRPr>
          </a:p>
          <a:p>
            <a:pPr lvl="1"/>
            <a:r>
              <a:rPr lang="en-US"/>
              <a:t>Because the process is so human-mediated, you need humans at the sites willing &amp; able to help.</a:t>
            </a:r>
            <a:endParaRPr lang="en-US">
              <a:cs typeface="Arial"/>
            </a:endParaRPr>
          </a:p>
          <a:p>
            <a:pPr lvl="1"/>
            <a:r>
              <a:rPr lang="en-US"/>
              <a:t>Someone to do IRB</a:t>
            </a:r>
            <a:endParaRPr lang="en-US">
              <a:cs typeface="Arial"/>
            </a:endParaRPr>
          </a:p>
          <a:p>
            <a:pPr lvl="1"/>
            <a:r>
              <a:rPr lang="en-US"/>
              <a:t>Programmer to run the code, evaluate, and return results</a:t>
            </a:r>
            <a:endParaRPr lang="en-US">
              <a:cs typeface="Arial"/>
            </a:endParaRPr>
          </a:p>
          <a:p>
            <a:r>
              <a:rPr lang="en-US"/>
              <a:t>Advice: find like-minded Investigators at the sites you'd like to collaborate with and engage with them early.</a:t>
            </a:r>
            <a:endParaRPr lang="en-US">
              <a:cs typeface="Arial"/>
            </a:endParaRPr>
          </a:p>
          <a:p>
            <a:pPr lvl="1"/>
            <a:endParaRPr lang="en-US"/>
          </a:p>
        </p:txBody>
      </p:sp>
    </p:spTree>
    <p:extLst>
      <p:ext uri="{BB962C8B-B14F-4D97-AF65-F5344CB8AC3E}">
        <p14:creationId xmlns:p14="http://schemas.microsoft.com/office/powerpoint/2010/main" val="267922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34114-80EC-8EE5-77F6-AA432D4BFC93}"/>
              </a:ext>
            </a:extLst>
          </p:cNvPr>
          <p:cNvSpPr>
            <a:spLocks noGrp="1"/>
          </p:cNvSpPr>
          <p:nvPr>
            <p:ph type="title"/>
          </p:nvPr>
        </p:nvSpPr>
        <p:spPr/>
        <p:txBody>
          <a:bodyPr/>
          <a:lstStyle/>
          <a:p>
            <a:r>
              <a:rPr lang="en-US" sz="3200"/>
              <a:t>What is necessary to build an analytic variable? </a:t>
            </a:r>
          </a:p>
        </p:txBody>
      </p:sp>
      <p:pic>
        <p:nvPicPr>
          <p:cNvPr id="3" name="Picture 2">
            <a:extLst>
              <a:ext uri="{FF2B5EF4-FFF2-40B4-BE49-F238E27FC236}">
                <a16:creationId xmlns:a16="http://schemas.microsoft.com/office/drawing/2014/main" id="{7CCC6191-C9F5-77CB-4E89-2803255EE8A9}"/>
              </a:ext>
            </a:extLst>
          </p:cNvPr>
          <p:cNvPicPr>
            <a:picLocks noChangeAspect="1"/>
          </p:cNvPicPr>
          <p:nvPr/>
        </p:nvPicPr>
        <p:blipFill>
          <a:blip r:embed="rId3"/>
          <a:stretch>
            <a:fillRect/>
          </a:stretch>
        </p:blipFill>
        <p:spPr>
          <a:xfrm>
            <a:off x="2753360" y="1488149"/>
            <a:ext cx="7077825" cy="5015782"/>
          </a:xfrm>
          <a:prstGeom prst="rect">
            <a:avLst/>
          </a:prstGeom>
        </p:spPr>
      </p:pic>
    </p:spTree>
    <p:extLst>
      <p:ext uri="{BB962C8B-B14F-4D97-AF65-F5344CB8AC3E}">
        <p14:creationId xmlns:p14="http://schemas.microsoft.com/office/powerpoint/2010/main" val="99702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7E28D-0500-C2D7-4C4A-8B6FE7F56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F0353-EC3A-521E-B62E-3B419B17CAFB}"/>
              </a:ext>
            </a:extLst>
          </p:cNvPr>
          <p:cNvSpPr>
            <a:spLocks noGrp="1"/>
          </p:cNvSpPr>
          <p:nvPr>
            <p:ph type="title"/>
          </p:nvPr>
        </p:nvSpPr>
        <p:spPr/>
        <p:txBody>
          <a:bodyPr/>
          <a:lstStyle/>
          <a:p>
            <a:r>
              <a:rPr lang="en-US"/>
              <a:t>Study Workplans</a:t>
            </a:r>
          </a:p>
        </p:txBody>
      </p:sp>
      <p:pic>
        <p:nvPicPr>
          <p:cNvPr id="4" name="Picture 3">
            <a:extLst>
              <a:ext uri="{FF2B5EF4-FFF2-40B4-BE49-F238E27FC236}">
                <a16:creationId xmlns:a16="http://schemas.microsoft.com/office/drawing/2014/main" id="{7C9DF94B-6B56-171F-B7E7-392631A8CF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205320"/>
            <a:ext cx="8715375" cy="560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257437"/>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3000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3000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A96D93688733499C806D642205C9B9" ma:contentTypeVersion="11" ma:contentTypeDescription="Create a new document." ma:contentTypeScope="" ma:versionID="71543fa3602982cb7049f445aad71b16">
  <xsd:schema xmlns:xsd="http://www.w3.org/2001/XMLSchema" xmlns:xs="http://www.w3.org/2001/XMLSchema" xmlns:p="http://schemas.microsoft.com/office/2006/metadata/properties" xmlns:ns2="a60971ae-167a-4169-bd91-c80c1f0ff6ae" xmlns:ns3="8592908c-7ef4-4cd1-bf58-b4f6ac61d139" targetNamespace="http://schemas.microsoft.com/office/2006/metadata/properties" ma:root="true" ma:fieldsID="883d44725754cf17d5787cb8e65dca15" ns2:_="" ns3:_="">
    <xsd:import namespace="a60971ae-167a-4169-bd91-c80c1f0ff6ae"/>
    <xsd:import namespace="8592908c-7ef4-4cd1-bf58-b4f6ac61d13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971ae-167a-4169-bd91-c80c1f0ff6a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874f351-072e-4b2a-92f5-0fdbe879d1d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92908c-7ef4-4cd1-bf58-b4f6ac61d13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2e742e7-4e72-4508-8be2-1fdcc1073566}" ma:internalName="TaxCatchAll" ma:showField="CatchAllData" ma:web="8592908c-7ef4-4cd1-bf58-b4f6ac61d1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92908c-7ef4-4cd1-bf58-b4f6ac61d139" xsi:nil="true"/>
    <lcf76f155ced4ddcb4097134ff3c332f xmlns="a60971ae-167a-4169-bd91-c80c1f0ff6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C3680E-7187-4D53-A043-8FCBBAB5CEE8}">
  <ds:schemaRefs>
    <ds:schemaRef ds:uri="8592908c-7ef4-4cd1-bf58-b4f6ac61d139"/>
    <ds:schemaRef ds:uri="a60971ae-167a-4169-bd91-c80c1f0ff6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19D1BF-35C3-40A4-A8C8-2CABF3481CFB}">
  <ds:schemaRefs>
    <ds:schemaRef ds:uri="http://schemas.microsoft.com/sharepoint/v3/contenttype/forms"/>
  </ds:schemaRefs>
</ds:datastoreItem>
</file>

<file path=customXml/itemProps3.xml><?xml version="1.0" encoding="utf-8"?>
<ds:datastoreItem xmlns:ds="http://schemas.openxmlformats.org/officeDocument/2006/customXml" ds:itemID="{749825A2-E109-4386-B7A3-16A960ECA174}">
  <ds:schemaRefs>
    <ds:schemaRef ds:uri="8592908c-7ef4-4cd1-bf58-b4f6ac61d139"/>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elements/1.1/"/>
    <ds:schemaRef ds:uri="a60971ae-167a-4169-bd91-c80c1f0ff6a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HCSRN ppt</Template>
  <TotalTime>3</TotalTime>
  <Words>2056</Words>
  <Application>Microsoft Office PowerPoint</Application>
  <PresentationFormat>Widescreen</PresentationFormat>
  <Paragraphs>307</Paragraphs>
  <Slides>39</Slides>
  <Notes>38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MS PGothic</vt:lpstr>
      <vt:lpstr>Aptos</vt:lpstr>
      <vt:lpstr>Arial</vt:lpstr>
      <vt:lpstr>Calibri</vt:lpstr>
      <vt:lpstr>Courier New</vt:lpstr>
      <vt:lpstr>Wingdings</vt:lpstr>
      <vt:lpstr>1_Default Design</vt:lpstr>
      <vt:lpstr>Introduction to the  Virtual Data Warehouse</vt:lpstr>
      <vt:lpstr>Learning Objectives</vt:lpstr>
      <vt:lpstr>The VDW is…</vt:lpstr>
      <vt:lpstr>The VDW is Not…</vt:lpstr>
      <vt:lpstr>Why does it exist?</vt:lpstr>
      <vt:lpstr>How It Works—Technically</vt:lpstr>
      <vt:lpstr>How It Works—In Practice</vt:lpstr>
      <vt:lpstr>What is necessary to build an analytic variable? </vt:lpstr>
      <vt:lpstr>Study Workplans</vt:lpstr>
      <vt:lpstr>Cost of a research project pre-VDW</vt:lpstr>
      <vt:lpstr>What if…</vt:lpstr>
      <vt:lpstr>PowerPoint Presentation</vt:lpstr>
      <vt:lpstr>PowerPoint Presentation</vt:lpstr>
      <vt:lpstr>Instead of this: </vt:lpstr>
      <vt:lpstr>We have this: </vt:lpstr>
      <vt:lpstr>Why use, develop, and enhance the VDW?</vt:lpstr>
      <vt:lpstr>Why use, develop, and enhance the VDW?</vt:lpstr>
      <vt:lpstr>HCSRN Sites</vt:lpstr>
      <vt:lpstr>What Data Do We Have?</vt:lpstr>
      <vt:lpstr>Data Areas</vt:lpstr>
      <vt:lpstr>Different Sites' Implementations Vary in Extent</vt:lpstr>
      <vt:lpstr>We encourage sites to use "all the data that fits"</vt:lpstr>
      <vt:lpstr>Robust Change Management</vt:lpstr>
      <vt:lpstr>Change Management Comments Requested</vt:lpstr>
      <vt:lpstr>Documentation &amp; Resources</vt:lpstr>
      <vt:lpstr>Public Documentation</vt:lpstr>
      <vt:lpstr>Public Documentation (cont)</vt:lpstr>
      <vt:lpstr>Members-Only Documentation/Resources</vt:lpstr>
      <vt:lpstr>Common Pitfalls Using VDW</vt:lpstr>
      <vt:lpstr>More Pitfalls</vt:lpstr>
      <vt:lpstr>Still more pitfalls</vt:lpstr>
      <vt:lpstr>How is VDW Governed?</vt:lpstr>
      <vt:lpstr>How is VDW Governed?</vt:lpstr>
      <vt:lpstr>How is the VDW governed? (Cont)</vt:lpstr>
      <vt:lpstr>VDW Governance Schematic</vt:lpstr>
      <vt:lpstr>Communications</vt:lpstr>
      <vt:lpstr>Thank You!</vt:lpstr>
      <vt:lpstr>Questions?</vt:lpstr>
      <vt:lpstr>Spec Change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Roy Pardee</dc:creator>
  <cp:lastModifiedBy>Tanner Danz</cp:lastModifiedBy>
  <cp:revision>3</cp:revision>
  <dcterms:created xsi:type="dcterms:W3CDTF">2025-02-19T23:39:54Z</dcterms:created>
  <dcterms:modified xsi:type="dcterms:W3CDTF">2025-04-24T20:34:28Z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0x0101006DA96D93688733499C806D642205C9B9</vt:lpwstr>
  </property>
  <property fmtid="{D5CDD505-2E9C-101B-9397-08002B2CF9AE}" pid="3" name="MediaServiceImageTags">
    <vt:lpwstr/>
  </property>
</Properties>
</file>